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2/19/2025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2/19/2025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58D0AF-9A80-4D5B-83AD-EF54E7C10B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EB20568-8AE6-474C-B764-E1D07903AB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960A0CF-E876-40C6-9B4D-259812C36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7256087A-B9BE-491D-B2A7-11C2939ADA7D}"/>
              </a:ext>
            </a:extLst>
          </p:cNvPr>
          <p:cNvSpPr txBox="1">
            <a:spLocks/>
          </p:cNvSpPr>
          <p:nvPr/>
        </p:nvSpPr>
        <p:spPr>
          <a:xfrm>
            <a:off x="209725" y="206377"/>
            <a:ext cx="9083616" cy="1155209"/>
          </a:xfrm>
          <a:prstGeom prst="rect">
            <a:avLst/>
          </a:prstGeom>
        </p:spPr>
        <p:txBody>
          <a:bodyPr vert="horz" lIns="91440" tIns="91440" rIns="91440" bIns="9144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800" b="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ГКУСО ВО «Гусь-Хрустальный социально-реабилитационный центр</a:t>
            </a:r>
          </a:p>
          <a:p>
            <a:pPr>
              <a:lnSpc>
                <a:spcPts val="1500"/>
              </a:lnSpc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для несовершеннолетних»</a:t>
            </a:r>
          </a:p>
          <a:p>
            <a:pPr>
              <a:lnSpc>
                <a:spcPts val="1500"/>
              </a:lnSpc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Семейный многофункциональный центр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C33B1FB7-1A6D-48B9-A8D3-670678579E45}"/>
              </a:ext>
            </a:extLst>
          </p:cNvPr>
          <p:cNvSpPr txBox="1">
            <a:spLocks/>
          </p:cNvSpPr>
          <p:nvPr/>
        </p:nvSpPr>
        <p:spPr>
          <a:xfrm>
            <a:off x="209725" y="1867898"/>
            <a:ext cx="7892928" cy="776285"/>
          </a:xfrm>
          <a:prstGeom prst="rect">
            <a:avLst/>
          </a:prstGeom>
        </p:spPr>
        <p:txBody>
          <a:bodyPr vert="horz" lIns="91440" tIns="45720" rIns="91440" bIns="0" rtlCol="0" anchor="b"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Воспитать героя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06E306-9FD6-421C-9746-07208C1A1AA6}"/>
              </a:ext>
            </a:extLst>
          </p:cNvPr>
          <p:cNvSpPr txBox="1"/>
          <p:nvPr/>
        </p:nvSpPr>
        <p:spPr>
          <a:xfrm>
            <a:off x="209725" y="3354232"/>
            <a:ext cx="319340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b="1" cap="all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Дискуссионный клуб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3C2627C-8ECF-4636-8256-2B76266993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915788" y="5322331"/>
            <a:ext cx="1721190" cy="1115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661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AA1F72-DBE1-4D05-BF94-A819C2C4FB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798321A-AF96-42E4-BA88-42B89F1FBA0C}"/>
              </a:ext>
            </a:extLst>
          </p:cNvPr>
          <p:cNvSpPr/>
          <p:nvPr/>
        </p:nvSpPr>
        <p:spPr>
          <a:xfrm>
            <a:off x="3448243" y="129633"/>
            <a:ext cx="51589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Что такое патриотизм?</a:t>
            </a:r>
            <a: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A9184BB-5E14-4528-A4C2-5F168DC74C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44" t="3776" b="17094"/>
          <a:stretch/>
        </p:blipFill>
        <p:spPr>
          <a:xfrm>
            <a:off x="5936667" y="2100809"/>
            <a:ext cx="5712028" cy="4004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E1C104E-AE37-472A-BA86-834FBBDB70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224" y="1016256"/>
            <a:ext cx="5366219" cy="233095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532032B-7F6B-4A19-A2A6-0344974489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958" y="3720517"/>
            <a:ext cx="3998752" cy="2999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5398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AA1F72-DBE1-4D05-BF94-A819C2C4FB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65E6A07-95F7-4361-95F7-2CE638BC7350}"/>
              </a:ext>
            </a:extLst>
          </p:cNvPr>
          <p:cNvSpPr/>
          <p:nvPr/>
        </p:nvSpPr>
        <p:spPr>
          <a:xfrm>
            <a:off x="3110965" y="64907"/>
            <a:ext cx="460831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Кто такой герой?</a:t>
            </a:r>
            <a:endParaRPr lang="ru-RU" sz="4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A891464-B323-445B-BC30-395487EB0E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281" b="31551"/>
          <a:stretch/>
        </p:blipFill>
        <p:spPr>
          <a:xfrm>
            <a:off x="6652282" y="3993161"/>
            <a:ext cx="4973460" cy="2020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6313DDE-C99A-4610-8E7D-322A370D90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956" b="10980"/>
          <a:stretch/>
        </p:blipFill>
        <p:spPr>
          <a:xfrm>
            <a:off x="454404" y="1048624"/>
            <a:ext cx="5641596" cy="3556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25004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AA1F72-DBE1-4D05-BF94-A819C2C4FB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65E6A07-95F7-4361-95F7-2CE638BC7350}"/>
              </a:ext>
            </a:extLst>
          </p:cNvPr>
          <p:cNvSpPr/>
          <p:nvPr/>
        </p:nvSpPr>
        <p:spPr>
          <a:xfrm>
            <a:off x="1869394" y="15213"/>
            <a:ext cx="88239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Как представляет себе героя современная молодежь?</a:t>
            </a:r>
            <a:endParaRPr lang="ru-RU" sz="2800" dirty="0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B19798D-8A72-40DA-9AA9-D49A7F4E93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646155"/>
              </p:ext>
            </p:extLst>
          </p:nvPr>
        </p:nvGraphicFramePr>
        <p:xfrm>
          <a:off x="1250704" y="613294"/>
          <a:ext cx="9690592" cy="62294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7493">
                  <a:extLst>
                    <a:ext uri="{9D8B030D-6E8A-4147-A177-3AD203B41FA5}">
                      <a16:colId xmlns:a16="http://schemas.microsoft.com/office/drawing/2014/main" val="4283094370"/>
                    </a:ext>
                  </a:extLst>
                </a:gridCol>
                <a:gridCol w="2761033">
                  <a:extLst>
                    <a:ext uri="{9D8B030D-6E8A-4147-A177-3AD203B41FA5}">
                      <a16:colId xmlns:a16="http://schemas.microsoft.com/office/drawing/2014/main" val="3621882897"/>
                    </a:ext>
                  </a:extLst>
                </a:gridCol>
                <a:gridCol w="2761033">
                  <a:extLst>
                    <a:ext uri="{9D8B030D-6E8A-4147-A177-3AD203B41FA5}">
                      <a16:colId xmlns:a16="http://schemas.microsoft.com/office/drawing/2014/main" val="4072490062"/>
                    </a:ext>
                  </a:extLst>
                </a:gridCol>
                <a:gridCol w="2761033">
                  <a:extLst>
                    <a:ext uri="{9D8B030D-6E8A-4147-A177-3AD203B41FA5}">
                      <a16:colId xmlns:a16="http://schemas.microsoft.com/office/drawing/2014/main" val="721222962"/>
                    </a:ext>
                  </a:extLst>
                </a:gridCol>
              </a:tblGrid>
              <a:tr h="32197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Классы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Нужен ли в современной России образ героя?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Кого бы ты мог назвать современным героем?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Нужен ли нам мировой опыт в определении образа современного героя?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extLst>
                  <a:ext uri="{0D108BD9-81ED-4DB2-BD59-A6C34878D82A}">
                    <a16:rowId xmlns:a16="http://schemas.microsoft.com/office/drawing/2014/main" val="3253635900"/>
                  </a:ext>
                </a:extLst>
              </a:tr>
              <a:tr h="44109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8 класс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«Да» – 21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«Нет» – 4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«Не знаю» – 5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«Никого» – 20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«Не знаю» – 5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Известных артистов – 5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«Да» – 10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«Нет» – 8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«Не знаю» – 12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extLst>
                  <a:ext uri="{0D108BD9-81ED-4DB2-BD59-A6C34878D82A}">
                    <a16:rowId xmlns:a16="http://schemas.microsoft.com/office/drawing/2014/main" val="59039170"/>
                  </a:ext>
                </a:extLst>
              </a:tr>
              <a:tr h="77051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9 класс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«Да» – 29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«Нет» – 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«Никого» – 12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«Не знаю» – 4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В.В. Путина – 5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Ветеранов войны – 2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Известных артистов – 7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«Да» – 13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«Нет» – 13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«Не знаю» – 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extLst>
                  <a:ext uri="{0D108BD9-81ED-4DB2-BD59-A6C34878D82A}">
                    <a16:rowId xmlns:a16="http://schemas.microsoft.com/office/drawing/2014/main" val="969793697"/>
                  </a:ext>
                </a:extLst>
              </a:tr>
              <a:tr h="104038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10 класс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«Да» – 29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«Нет» – 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«Никого» – 11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«Не знаю» – 5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В.В. Путина – 5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Участников волонтерских движений – 2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Сотрудников МЧС, работающих в «горячих точках» – 2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Ветеранов войны – 5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«Да» – 2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«Нет» – 24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«Не знаю» – 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extLst>
                  <a:ext uri="{0D108BD9-81ED-4DB2-BD59-A6C34878D82A}">
                    <a16:rowId xmlns:a16="http://schemas.microsoft.com/office/drawing/2014/main" val="2743325154"/>
                  </a:ext>
                </a:extLst>
              </a:tr>
              <a:tr h="87567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11 класс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«Да» – 29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«Нет» – 0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«Не знаю» – 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«Никого» – 9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«Не знаю» – 9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В.В. Путина – 4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Военных (в т. ч. ветеранов войны) – 5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Сотрудников МЧС, работающих в «горячих точках» – 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«Да» – 2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«Нет» – 27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«Не знаю» – 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83" marR="5583" marT="5583" marB="5583" anchor="ctr"/>
                </a:tc>
                <a:extLst>
                  <a:ext uri="{0D108BD9-81ED-4DB2-BD59-A6C34878D82A}">
                    <a16:rowId xmlns:a16="http://schemas.microsoft.com/office/drawing/2014/main" val="9476212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337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AA1F72-DBE1-4D05-BF94-A819C2C4FB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65E6A07-95F7-4361-95F7-2CE638BC7350}"/>
              </a:ext>
            </a:extLst>
          </p:cNvPr>
          <p:cNvSpPr/>
          <p:nvPr/>
        </p:nvSpPr>
        <p:spPr>
          <a:xfrm>
            <a:off x="3110965" y="64907"/>
            <a:ext cx="512364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Обсудим сочинение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13EB61D-F83B-4D85-BD87-8C0C9680F7A0}"/>
              </a:ext>
            </a:extLst>
          </p:cNvPr>
          <p:cNvSpPr/>
          <p:nvPr/>
        </p:nvSpPr>
        <p:spPr>
          <a:xfrm>
            <a:off x="763399" y="1028343"/>
            <a:ext cx="1034362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«Мы - патриоты» - говорят. У нас «Темная ночь» на рингтоне, небо усыпали реагентами во славу дедов и кислотного дождя. Мой прадед бы гордился твоей наклейкой, уважал за ленточку на зеркале заднего вида. 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это за странные люди в парадном строю, сломленные и обессиленные? Автоматы в руках и фига в кармане. Ветеранам не нужно, чтоб про ту войну им каждый год напоминали. Им бы просто проснуться человеком свободным, с отрезанной памятью. Предметы, запахи, ощущения пропитаны беззвучным криком окопов. Когда жизнь закончится, голова откинется назад, как «откинулись» с годами один за одним полковые друзья. Теперь ты один: на каждый выход из дома собираться, как на военное задание, собрав силы в кулак, оставив на комоде новую предсмертную записку. 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«Я не умею жить за других, но за любого готов умереть» - говорил мой прадед, «мечтая» через 70 лет свой портрет увидеть на тоненькой палке, что пронесут по центральным улицам города с остальными дедами. А потом уберут в мусорный ящик и запьют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водярой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такова значимость повода. Потому что Война, потому что Деды! Потому что «Спасибо» на русском иначе не прозвучит. 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жизнь! Я не помню твоего имени, но готов с мужиками, тяжёлые ордена нацепив, пойти по улице, тупую молодёжь поучить. Поучить уму, поучить слабоумию - в общем-то всем, что имеется. Всем, чему меня отец научил. И его отец, разумеется.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137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AA1F72-DBE1-4D05-BF94-A819C2C4FB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65E6A07-95F7-4361-95F7-2CE638BC7350}"/>
              </a:ext>
            </a:extLst>
          </p:cNvPr>
          <p:cNvSpPr/>
          <p:nvPr/>
        </p:nvSpPr>
        <p:spPr>
          <a:xfrm>
            <a:off x="3110965" y="64907"/>
            <a:ext cx="42427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Подведем итоги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120E438-FCBC-4207-B43B-5A4836DE7CDF}"/>
              </a:ext>
            </a:extLst>
          </p:cNvPr>
          <p:cNvSpPr/>
          <p:nvPr/>
        </p:nvSpPr>
        <p:spPr>
          <a:xfrm>
            <a:off x="144011" y="899255"/>
            <a:ext cx="1190397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1.	Если вы хотите вырастить ребенка достойным человеком и гражданином, не говорите дурно о стране, в которой живете.</a:t>
            </a:r>
          </a:p>
          <a:p>
            <a:r>
              <a:rPr lang="ru-RU" dirty="0"/>
              <a:t>2.	Рассказывайте своему ребенку об испытаниях, выпавших на долю ваших предков, из которых они вышли с честью.</a:t>
            </a:r>
          </a:p>
          <a:p>
            <a:r>
              <a:rPr lang="ru-RU" dirty="0"/>
              <a:t>3.	Знакомьте своего ребенка с памятными и историческими местами своей Родины.</a:t>
            </a:r>
          </a:p>
          <a:p>
            <a:r>
              <a:rPr lang="ru-RU" dirty="0"/>
              <a:t>4.	Даже если вам очень не хочется в выходной день отправляться с ребенком в музей или на выставку, помните, что чем раньше и регулярней вы будете это делать, пока ваш ребенок маленький, тем больше вероятность того, что он будет посещать культурные заведения в подростковом возрасте и в юности.</a:t>
            </a:r>
          </a:p>
          <a:p>
            <a:r>
              <a:rPr lang="ru-RU" dirty="0"/>
              <a:t>5.	Помните, что чем больше вы будете выражать недовольство каждым прожитым днем, тем больше пессимизма, недовольства жизнью будет выражать ваш ребенок.</a:t>
            </a:r>
          </a:p>
          <a:p>
            <a:r>
              <a:rPr lang="ru-RU" dirty="0"/>
              <a:t>6.	Когда вы общаетесь со своим ребенком, пытайтесь не только оценивать его учебные и психологические проблемы, но и позитивные моменты его жизни (кто ему помогает и поддерживает, с кем бы он хотел подружиться и почему, какие интересные моменты были на уроках и после них).</a:t>
            </a:r>
          </a:p>
          <a:p>
            <a:r>
              <a:rPr lang="ru-RU" dirty="0"/>
              <a:t>7.	Поддерживайте у ребенка стремление показать себя с позитивной стороны, никогда не говорите ему такие слова и выражения «Не высовывайся!», «Сиди тихо!», «Не проявляй инициативу, она наказуема!» и т. д.</a:t>
            </a:r>
          </a:p>
          <a:p>
            <a:r>
              <a:rPr lang="ru-RU" dirty="0"/>
              <a:t>8.	Смотрите с ним передачи, кинофильмы, рассказывающие о людях, прославивших страну, в которой вы живете, позитивно оценивайте их вклад в жизнь общества.</a:t>
            </a:r>
          </a:p>
          <a:p>
            <a:r>
              <a:rPr lang="ru-RU" dirty="0"/>
              <a:t>9.	Не взращивайте в своем ребенке равнодушие, оно обернется против вас.</a:t>
            </a:r>
          </a:p>
          <a:p>
            <a:r>
              <a:rPr lang="ru-RU" dirty="0"/>
              <a:t>10.	Как можно раньше откройте в своем ребенке умение проявлять позитивные эмоции, они станут вашей надеждой в старости.</a:t>
            </a:r>
          </a:p>
        </p:txBody>
      </p:sp>
    </p:spTree>
    <p:extLst>
      <p:ext uri="{BB962C8B-B14F-4D97-AF65-F5344CB8AC3E}">
        <p14:creationId xmlns:p14="http://schemas.microsoft.com/office/powerpoint/2010/main" val="1100053918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86</TotalTime>
  <Words>884</Words>
  <Application>Microsoft Office PowerPoint</Application>
  <PresentationFormat>Широкоэкранный</PresentationFormat>
  <Paragraphs>74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Calibri</vt:lpstr>
      <vt:lpstr>Gill Sans MT</vt:lpstr>
      <vt:lpstr>Times New Roman</vt:lpstr>
      <vt:lpstr>Галерея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</cp:revision>
  <dcterms:created xsi:type="dcterms:W3CDTF">2025-02-19T12:27:40Z</dcterms:created>
  <dcterms:modified xsi:type="dcterms:W3CDTF">2025-02-19T13:53:54Z</dcterms:modified>
</cp:coreProperties>
</file>