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256" r:id="rId2"/>
    <p:sldId id="257" r:id="rId3"/>
    <p:sldId id="262" r:id="rId4"/>
    <p:sldId id="265" r:id="rId5"/>
    <p:sldId id="258" r:id="rId6"/>
    <p:sldId id="266" r:id="rId7"/>
    <p:sldId id="259" r:id="rId8"/>
    <p:sldId id="267" r:id="rId9"/>
    <p:sldId id="270" r:id="rId10"/>
    <p:sldId id="260" r:id="rId11"/>
    <p:sldId id="268" r:id="rId12"/>
    <p:sldId id="261" r:id="rId13"/>
    <p:sldId id="263" r:id="rId14"/>
    <p:sldId id="269" r:id="rId15"/>
    <p:sldId id="285" r:id="rId16"/>
    <p:sldId id="271" r:id="rId17"/>
    <p:sldId id="286" r:id="rId18"/>
    <p:sldId id="272" r:id="rId19"/>
    <p:sldId id="287" r:id="rId20"/>
    <p:sldId id="273" r:id="rId21"/>
    <p:sldId id="288" r:id="rId22"/>
    <p:sldId id="274" r:id="rId23"/>
    <p:sldId id="275" r:id="rId24"/>
    <p:sldId id="276" r:id="rId25"/>
    <p:sldId id="289" r:id="rId26"/>
    <p:sldId id="277" r:id="rId27"/>
    <p:sldId id="290" r:id="rId28"/>
    <p:sldId id="278" r:id="rId29"/>
    <p:sldId id="291" r:id="rId30"/>
    <p:sldId id="279" r:id="rId31"/>
    <p:sldId id="292" r:id="rId32"/>
    <p:sldId id="280" r:id="rId33"/>
    <p:sldId id="281" r:id="rId34"/>
    <p:sldId id="282" r:id="rId35"/>
    <p:sldId id="295" r:id="rId36"/>
    <p:sldId id="283" r:id="rId37"/>
    <p:sldId id="296" r:id="rId38"/>
    <p:sldId id="284" r:id="rId39"/>
    <p:sldId id="297" r:id="rId40"/>
    <p:sldId id="293" r:id="rId41"/>
    <p:sldId id="298" r:id="rId42"/>
    <p:sldId id="294" r:id="rId43"/>
    <p:sldId id="299" r:id="rId44"/>
    <p:sldId id="300" r:id="rId45"/>
    <p:sldId id="311" r:id="rId46"/>
    <p:sldId id="301" r:id="rId47"/>
    <p:sldId id="312" r:id="rId48"/>
    <p:sldId id="302" r:id="rId49"/>
    <p:sldId id="313" r:id="rId50"/>
    <p:sldId id="303" r:id="rId51"/>
    <p:sldId id="314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5" r:id="rId60"/>
    <p:sldId id="316" r:id="rId61"/>
    <p:sldId id="264" r:id="rId62"/>
    <p:sldId id="317" r:id="rId63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8" d="100"/>
          <a:sy n="78" d="100"/>
        </p:scale>
        <p:origin x="-380" y="3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2856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ngsana New" charset="-34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ngsana New" charset="-34"/>
              </a:defRPr>
            </a:lvl1pPr>
          </a:lstStyle>
          <a:p>
            <a:pPr>
              <a:defRPr/>
            </a:pPr>
            <a:fld id="{1FA4601E-FF61-4DA3-A18C-F7CFB761943F}" type="datetimeFigureOut">
              <a:rPr lang="ru-RU"/>
              <a:pPr>
                <a:defRPr/>
              </a:pPr>
              <a:t>05.03.2022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ngsana New" charset="-34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Angsana New" charset="-34"/>
              </a:defRPr>
            </a:lvl1pPr>
          </a:lstStyle>
          <a:p>
            <a:pPr>
              <a:defRPr/>
            </a:pPr>
            <a:fld id="{C8578DB4-6F6E-4026-A850-85159E7776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D5C57-130A-42FA-8CF1-E85B219917B3}" type="datetimeFigureOut">
              <a:rPr lang="th-TH"/>
              <a:pPr>
                <a:defRPr/>
              </a:pPr>
              <a:t>05/03/65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E1FEB-46E8-4406-AF51-AACDB63B5B1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BF494-799B-40C1-9FD8-E410B142469C}" type="datetimeFigureOut">
              <a:rPr lang="th-TH"/>
              <a:pPr>
                <a:defRPr/>
              </a:pPr>
              <a:t>05/03/65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EF6FB-0B5B-486A-93C9-BEBC50DB729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5E7F1-0407-414C-BA36-E4F40CF3164E}" type="datetimeFigureOut">
              <a:rPr lang="th-TH"/>
              <a:pPr>
                <a:defRPr/>
              </a:pPr>
              <a:t>05/03/65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BA330-A7FD-4AC1-BDA5-D07B3AC8D02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2EE23-5499-4198-B4D0-CFAB6FC4792D}" type="datetimeFigureOut">
              <a:rPr lang="th-TH"/>
              <a:pPr>
                <a:defRPr/>
              </a:pPr>
              <a:t>05/03/65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FF9AE-E9EC-4988-953D-C7D9DDB11E7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C3266-73F6-4869-8E60-53BFC840A1E6}" type="datetimeFigureOut">
              <a:rPr lang="th-TH"/>
              <a:pPr>
                <a:defRPr/>
              </a:pPr>
              <a:t>05/03/65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B0B6F-DB0A-47A3-97C4-8FCA327D024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5EC58-2517-4514-A579-14207A3F893E}" type="datetimeFigureOut">
              <a:rPr lang="th-TH"/>
              <a:pPr>
                <a:defRPr/>
              </a:pPr>
              <a:t>05/03/65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DF5DA-150D-4007-8A7F-24B0CD9D55C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F27CD-1D0A-48B1-90B3-EB30E468C72F}" type="datetimeFigureOut">
              <a:rPr lang="th-TH"/>
              <a:pPr>
                <a:defRPr/>
              </a:pPr>
              <a:t>05/03/65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F5ABF-BC8F-4644-9169-0A9F8607AA8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555C8-9320-42F4-8373-1721E7C073D8}" type="datetimeFigureOut">
              <a:rPr lang="th-TH"/>
              <a:pPr>
                <a:defRPr/>
              </a:pPr>
              <a:t>05/03/65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5A364-0533-4137-850B-E4FB125D113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05A68-2AFB-44AB-B992-B1DA531D9848}" type="datetimeFigureOut">
              <a:rPr lang="th-TH"/>
              <a:pPr>
                <a:defRPr/>
              </a:pPr>
              <a:t>05/03/65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FA8FF-EDC0-433C-B995-104CE341915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8EDAE-E08F-4A3D-AF37-06D075B6F102}" type="datetimeFigureOut">
              <a:rPr lang="th-TH"/>
              <a:pPr>
                <a:defRPr/>
              </a:pPr>
              <a:t>05/03/65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B1E54-8EA4-4017-B45D-A5B124D8599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88A25-B5AF-4514-8287-32990C4DC1A9}" type="datetimeFigureOut">
              <a:rPr lang="th-TH"/>
              <a:pPr>
                <a:defRPr/>
              </a:pPr>
              <a:t>05/03/65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1F08A-F787-46C4-A4FE-22F68DA0AAC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pull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th-TH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897EEA-EE66-4F6A-A2CD-46D9C42596C6}" type="datetimeFigureOut">
              <a:rPr lang="th-TH"/>
              <a:pPr>
                <a:defRPr/>
              </a:pPr>
              <a:t>05/03/65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7A63E6-0515-42A0-A5F5-33A81CEB078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l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0;&#1083;&#1077;&#1082;&#1089;&#1072;&#1085;&#1076;&#1088;&#1072;\Desktop\&#1057;&#1074;&#1086;&#1103;%20&#1080;&#1075;&#1088;&#1072;\&#1057;&#1042;&#1054;&#1071;%20&#1048;&#1043;&#1056;&#1040;%20&#8212;%20New%20&#1047;&#1072;&#1089;&#1090;&#1072;&#1074;&#1082;&#1072;%20(www.lightaudio.ru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4.xml"/><Relationship Id="rId18" Type="http://schemas.openxmlformats.org/officeDocument/2006/relationships/slide" Target="slide34.xml"/><Relationship Id="rId26" Type="http://schemas.openxmlformats.org/officeDocument/2006/relationships/slide" Target="slide50.xml"/><Relationship Id="rId3" Type="http://schemas.openxmlformats.org/officeDocument/2006/relationships/slide" Target="slide3.xml"/><Relationship Id="rId21" Type="http://schemas.openxmlformats.org/officeDocument/2006/relationships/slide" Target="slide40.xml"/><Relationship Id="rId7" Type="http://schemas.openxmlformats.org/officeDocument/2006/relationships/slide" Target="slide12.xml"/><Relationship Id="rId12" Type="http://schemas.openxmlformats.org/officeDocument/2006/relationships/slide" Target="slide22.xml"/><Relationship Id="rId17" Type="http://schemas.openxmlformats.org/officeDocument/2006/relationships/slide" Target="slide32.xml"/><Relationship Id="rId25" Type="http://schemas.openxmlformats.org/officeDocument/2006/relationships/slide" Target="slide48.xml"/><Relationship Id="rId2" Type="http://schemas.openxmlformats.org/officeDocument/2006/relationships/slideLayout" Target="../slideLayouts/slideLayout1.xml"/><Relationship Id="rId16" Type="http://schemas.openxmlformats.org/officeDocument/2006/relationships/slide" Target="slide30.xml"/><Relationship Id="rId20" Type="http://schemas.openxmlformats.org/officeDocument/2006/relationships/slide" Target="slide38.xml"/><Relationship Id="rId29" Type="http://schemas.openxmlformats.org/officeDocument/2006/relationships/image" Target="../media/image5.png"/><Relationship Id="rId1" Type="http://schemas.openxmlformats.org/officeDocument/2006/relationships/audio" Target="file:///C:\Users\&#1040;&#1083;&#1077;&#1082;&#1089;&#1072;&#1085;&#1076;&#1088;&#1072;\Desktop\&#1057;&#1074;&#1086;&#1103;%20&#1080;&#1075;&#1088;&#1072;\si_categories.mp3" TargetMode="External"/><Relationship Id="rId6" Type="http://schemas.openxmlformats.org/officeDocument/2006/relationships/slide" Target="slide10.xml"/><Relationship Id="rId11" Type="http://schemas.openxmlformats.org/officeDocument/2006/relationships/slide" Target="slide20.xml"/><Relationship Id="rId24" Type="http://schemas.openxmlformats.org/officeDocument/2006/relationships/slide" Target="slide46.xml"/><Relationship Id="rId5" Type="http://schemas.openxmlformats.org/officeDocument/2006/relationships/slide" Target="slide7.xml"/><Relationship Id="rId15" Type="http://schemas.openxmlformats.org/officeDocument/2006/relationships/slide" Target="slide28.xml"/><Relationship Id="rId23" Type="http://schemas.openxmlformats.org/officeDocument/2006/relationships/slide" Target="slide44.xml"/><Relationship Id="rId28" Type="http://schemas.openxmlformats.org/officeDocument/2006/relationships/slide" Target="slide54.xml"/><Relationship Id="rId10" Type="http://schemas.openxmlformats.org/officeDocument/2006/relationships/slide" Target="slide18.xml"/><Relationship Id="rId19" Type="http://schemas.openxmlformats.org/officeDocument/2006/relationships/slide" Target="slide36.xml"/><Relationship Id="rId4" Type="http://schemas.openxmlformats.org/officeDocument/2006/relationships/slide" Target="slide5.xml"/><Relationship Id="rId9" Type="http://schemas.openxmlformats.org/officeDocument/2006/relationships/slide" Target="slide16.xml"/><Relationship Id="rId14" Type="http://schemas.openxmlformats.org/officeDocument/2006/relationships/slide" Target="slide26.xml"/><Relationship Id="rId22" Type="http://schemas.openxmlformats.org/officeDocument/2006/relationships/slide" Target="slide42.xml"/><Relationship Id="rId27" Type="http://schemas.openxmlformats.org/officeDocument/2006/relationships/slide" Target="slide5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6" Type="http://schemas.openxmlformats.org/officeDocument/2006/relationships/image" Target="../media/image8.png"/><Relationship Id="rId5" Type="http://schemas.openxmlformats.org/officeDocument/2006/relationships/slide" Target="slide4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://s53.radikal.ru/i141/1009/ed/07ec9bb07992.png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www.kypbma.ru/uploads/posts/2010-06/1275992027_www.kypbma.ru_22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6" Type="http://schemas.openxmlformats.org/officeDocument/2006/relationships/image" Target="../media/image49.png"/><Relationship Id="rId5" Type="http://schemas.openxmlformats.org/officeDocument/2006/relationships/slide" Target="slide45.xml"/><Relationship Id="rId4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5" Type="http://schemas.openxmlformats.org/officeDocument/2006/relationships/image" Target="../media/image52.png"/><Relationship Id="rId4" Type="http://schemas.openxmlformats.org/officeDocument/2006/relationships/slide" Target="slide4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categories.mp3" TargetMode="External"/><Relationship Id="rId6" Type="http://schemas.openxmlformats.org/officeDocument/2006/relationships/slide" Target="slide59.xml"/><Relationship Id="rId5" Type="http://schemas.openxmlformats.org/officeDocument/2006/relationships/slide" Target="slide58.xml"/><Relationship Id="rId4" Type="http://schemas.openxmlformats.org/officeDocument/2006/relationships/slide" Target="slide5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60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5" Type="http://schemas.openxmlformats.org/officeDocument/2006/relationships/image" Target="../media/image62.png"/><Relationship Id="rId4" Type="http://schemas.openxmlformats.org/officeDocument/2006/relationships/slide" Target="slide6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6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6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4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ibliotekar.ru/dal/index.files/image002.jpg" TargetMode="External"/><Relationship Id="rId13" Type="http://schemas.openxmlformats.org/officeDocument/2006/relationships/hyperlink" Target="http://img-fotki.yandex.ru/get/3106/goober.0/0_1c788_532e6ca4_L.jpg" TargetMode="External"/><Relationship Id="rId18" Type="http://schemas.openxmlformats.org/officeDocument/2006/relationships/hyperlink" Target="http://im8-tub.yandex.net/i?id=168942948-09" TargetMode="External"/><Relationship Id="rId26" Type="http://schemas.openxmlformats.org/officeDocument/2006/relationships/hyperlink" Target="http://im2-tub.yandex.net/i?id=154655142-06" TargetMode="External"/><Relationship Id="rId3" Type="http://schemas.openxmlformats.org/officeDocument/2006/relationships/hyperlink" Target="http://im0-tub.yandex.net/i?id=180638985-13" TargetMode="External"/><Relationship Id="rId21" Type="http://schemas.openxmlformats.org/officeDocument/2006/relationships/hyperlink" Target="http://im8-tub.yandex.net/i?id=61127128-07" TargetMode="External"/><Relationship Id="rId7" Type="http://schemas.openxmlformats.org/officeDocument/2006/relationships/hyperlink" Target="http://foto.rambler.ru/public/volodia1954/_photos/2/1-web.jpg" TargetMode="External"/><Relationship Id="rId12" Type="http://schemas.openxmlformats.org/officeDocument/2006/relationships/hyperlink" Target="http://im7-tub.yandex.net/i?id=52186607-03" TargetMode="External"/><Relationship Id="rId17" Type="http://schemas.openxmlformats.org/officeDocument/2006/relationships/hyperlink" Target="http://img12.nnm.ru/3/8/7/9/4/38794f4a7ebdf4316ea76201a976fcca_full.jpg" TargetMode="External"/><Relationship Id="rId25" Type="http://schemas.openxmlformats.org/officeDocument/2006/relationships/hyperlink" Target="http://bigpapa.com.ua/blog/wp-content/plugins/wp-o-matic/cache/eb4e4_0_1e50c_ef4dbe1d_orig.jpg" TargetMode="External"/><Relationship Id="rId2" Type="http://schemas.openxmlformats.org/officeDocument/2006/relationships/hyperlink" Target="http://www.goodclipart.ru/data/razvlecheniya/ENTRTNMNT04/b7/E03950.png" TargetMode="External"/><Relationship Id="rId16" Type="http://schemas.openxmlformats.org/officeDocument/2006/relationships/hyperlink" Target="http://im7-tub.yandex.net/i?id=211961043-06" TargetMode="External"/><Relationship Id="rId20" Type="http://schemas.openxmlformats.org/officeDocument/2006/relationships/hyperlink" Target="http://www.lenagold.ru/fon/clipart/n/nit/nitky01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horses.ru/horsemanship/images/troika2_big.jpg" TargetMode="External"/><Relationship Id="rId11" Type="http://schemas.openxmlformats.org/officeDocument/2006/relationships/hyperlink" Target="http://www.kalitva.ru/uploads/posts/2010-02/1265270087_21b0ec2b885e.jpg" TargetMode="External"/><Relationship Id="rId24" Type="http://schemas.openxmlformats.org/officeDocument/2006/relationships/hyperlink" Target="http://s40.radikal.ru/i087/0808/fb/f586e0ce47be.jpg" TargetMode="External"/><Relationship Id="rId5" Type="http://schemas.openxmlformats.org/officeDocument/2006/relationships/hyperlink" Target="http://img1.liveinternet.ru/images/attach/c/0/33/646/33646774_Nereditca_GrNovroodRussia.jpg" TargetMode="External"/><Relationship Id="rId15" Type="http://schemas.openxmlformats.org/officeDocument/2006/relationships/hyperlink" Target="http://rusmuseum.ru/images/cms/data/mih_palace02.jpg" TargetMode="External"/><Relationship Id="rId23" Type="http://schemas.openxmlformats.org/officeDocument/2006/relationships/hyperlink" Target="http://im2-tub.yandex.net/i?id=129582800-05" TargetMode="External"/><Relationship Id="rId10" Type="http://schemas.openxmlformats.org/officeDocument/2006/relationships/hyperlink" Target="http://perevodika.ru/upload/iblock/5ba/29.jpg" TargetMode="External"/><Relationship Id="rId19" Type="http://schemas.openxmlformats.org/officeDocument/2006/relationships/hyperlink" Target="http://im4-tub.yandex.net/i?id=1650906-08" TargetMode="External"/><Relationship Id="rId4" Type="http://schemas.openxmlformats.org/officeDocument/2006/relationships/hyperlink" Target="http://svetlanal.narod.ru/email/email03.gif" TargetMode="External"/><Relationship Id="rId9" Type="http://schemas.openxmlformats.org/officeDocument/2006/relationships/hyperlink" Target="http://feb-web.ru/feb/pushkin/pictures/Lit-fron.jpg" TargetMode="External"/><Relationship Id="rId14" Type="http://schemas.openxmlformats.org/officeDocument/2006/relationships/hyperlink" Target="http://im5-tub.yandex.net/i?id=110073061-01" TargetMode="External"/><Relationship Id="rId22" Type="http://schemas.openxmlformats.org/officeDocument/2006/relationships/hyperlink" Target="http://img0.liveinternet.ru/images/attach/c/1/62/700/62700336_1281782152_5124.jpg" TargetMode="Externa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40;&#1083;&#1077;&#1082;&#1089;&#1072;&#1085;&#1076;&#1088;&#1072;\Desktop\&#1057;&#1074;&#1086;&#1103;%20&#1080;&#1075;&#1088;&#1072;\si_think.mp3" TargetMode="External"/><Relationship Id="rId5" Type="http://schemas.openxmlformats.org/officeDocument/2006/relationships/image" Target="../media/image12.pn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5856" y="1772816"/>
            <a:ext cx="5868144" cy="244827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Интеллектуальная викторина</a:t>
            </a:r>
            <a:br>
              <a:rPr lang="ru-RU" sz="3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 </a:t>
            </a:r>
            <a:br>
              <a:rPr lang="ru-RU" sz="3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русскому </a:t>
            </a:r>
            <a:br>
              <a:rPr lang="ru-RU" sz="3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языку</a:t>
            </a:r>
            <a:endParaRPr lang="th-TH" sz="36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276600" y="188913"/>
            <a:ext cx="5722938" cy="863600"/>
          </a:xfrm>
        </p:spPr>
        <p:txBody>
          <a:bodyPr/>
          <a:lstStyle/>
          <a:p>
            <a:pPr eaLnBrk="1" hangingPunct="1">
              <a:defRPr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b="1" dirty="0" smtClean="0">
              <a:solidFill>
                <a:schemeClr val="tx1"/>
              </a:solidFill>
              <a:cs typeface="Cordia New" pitchFamily="34" charset="-34"/>
            </a:endParaRPr>
          </a:p>
        </p:txBody>
      </p:sp>
      <p:pic>
        <p:nvPicPr>
          <p:cNvPr id="2053" name="Picture 2" descr="C:\Users\Наталья\Music\Pictures\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750" y="188913"/>
            <a:ext cx="13811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TextBox 5"/>
          <p:cNvSpPr txBox="1">
            <a:spLocks noChangeArrowheads="1"/>
          </p:cNvSpPr>
          <p:nvPr/>
        </p:nvSpPr>
        <p:spPr bwMode="auto">
          <a:xfrm>
            <a:off x="3352800" y="0"/>
            <a:ext cx="37941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i="1">
                <a:latin typeface="Times New Roman" pitchFamily="18" charset="0"/>
                <a:cs typeface="Times New Roman" pitchFamily="18" charset="0"/>
              </a:rPr>
              <a:t>ФЕСТИВАЛЬ</a:t>
            </a:r>
          </a:p>
          <a:p>
            <a:pPr algn="ctr"/>
            <a:r>
              <a:rPr lang="ru-RU" b="1" i="1">
                <a:latin typeface="Times New Roman" pitchFamily="18" charset="0"/>
                <a:cs typeface="Times New Roman" pitchFamily="18" charset="0"/>
              </a:rPr>
              <a:t>«Язык мой – друг мой»</a:t>
            </a:r>
          </a:p>
        </p:txBody>
      </p:sp>
      <p:pic>
        <p:nvPicPr>
          <p:cNvPr id="6" name="СВОЯ ИГРА — New Заставка (www.lightaudio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084168" y="4725144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450" y="404813"/>
            <a:ext cx="7797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ИСТОРИЧЕСКАЯ СТРАНИЧКА</a:t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40 баллов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приведённые ниже слова – устаревшие, но 4 устарели по одной причине, а одно – по другой. Какое?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А) боярин;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Б) вече;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В) армяк;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Г) ямщик;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Д) чело.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Картинка 50 из 555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67944" y="3501008"/>
            <a:ext cx="3468985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7812088" y="6165850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70400" y="3327400"/>
            <a:ext cx="203200" cy="203200"/>
          </a:xfrm>
          <a:prstGeom prst="rect">
            <a:avLst/>
          </a:prstGeom>
        </p:spPr>
      </p:pic>
      <p:pic>
        <p:nvPicPr>
          <p:cNvPr id="8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172400" y="1340768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78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975" cy="4525963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Боярин, вече, армяк, ямщик 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обозначают предметы и явления, которые вышли из употребления.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Слово </a:t>
            </a: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заменили в языке другим словом – </a:t>
            </a: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лоб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7956550" y="6165850"/>
            <a:ext cx="928688" cy="503238"/>
          </a:xfrm>
          <a:prstGeom prst="curved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2603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ИСТОРИЧЕСКАЯ СТРАНИЧКА</a:t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50 баллов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1341438"/>
            <a:ext cx="8640763" cy="4525962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А.С. Пушкин и В.И. Даль были знакомы друг с другом. Пушкин даже подарил Далю свою сказку, сделав надпись: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«Твоя от твоих! Сказочнику Казаку Луганскому – сказочник Пушкин» О какой сказке идёт речь?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7812088" y="6237288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Картинка 4 из 176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67744" y="4509120"/>
            <a:ext cx="1728012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Картинка 2 из 971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20072" y="4437112"/>
            <a:ext cx="1704366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460432" y="1196752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1969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«Сказка о рыбаке и рыбке». Долгое время считалось, что эту сказку Даль рассказал Пушкину по дороге из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Бердской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слободы. Потом выяснилось, что эту сказку мог рассказать поэту и В.А. Жуковский. Как бы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там ни было, пушкинский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подарок Далю замечателен: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«Сказочнику – сказочник».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Картинка 5 из 32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44208" y="3717032"/>
            <a:ext cx="2092192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Выгнутая вниз стрелка 4">
            <a:hlinkClick r:id="rId3" action="ppaction://hlinksldjump"/>
          </p:cNvPr>
          <p:cNvSpPr/>
          <p:nvPr/>
        </p:nvSpPr>
        <p:spPr>
          <a:xfrm>
            <a:off x="8101013" y="6237288"/>
            <a:ext cx="711200" cy="333375"/>
          </a:xfrm>
          <a:prstGeom prst="curved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ЛЕКСИКА</a:t>
            </a:r>
            <a:b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 баллов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Замени одним словом: </a:t>
            </a:r>
          </a:p>
          <a:p>
            <a:pPr eaLnBrk="1" hangingPunct="1">
              <a:buFont typeface="Arial" charset="0"/>
              <a:buNone/>
            </a:pP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Говорить тихо, неразборчиво;</a:t>
            </a:r>
          </a:p>
          <a:p>
            <a:pPr eaLnBrk="1" hangingPunct="1">
              <a:buFont typeface="Arial" charset="0"/>
              <a:buNone/>
            </a:pP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Перевёртываться через голову;</a:t>
            </a:r>
          </a:p>
          <a:p>
            <a:pPr eaLnBrk="1" hangingPunct="1">
              <a:buFont typeface="Arial" charset="0"/>
              <a:buNone/>
            </a:pP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Идти, делая частые, мелкие шажки.</a:t>
            </a:r>
          </a:p>
        </p:txBody>
      </p:sp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7812088" y="6092825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1484784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250825" y="1268413"/>
            <a:ext cx="8642350" cy="540067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Замени одним словом:</a:t>
            </a:r>
            <a:endParaRPr lang="ru-RU" sz="4000" smtClean="0">
              <a:solidFill>
                <a:srgbClr val="002060"/>
              </a:solidFill>
              <a:cs typeface="Cordia New" pitchFamily="34" charset="-34"/>
            </a:endParaRPr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611188" y="2276475"/>
            <a:ext cx="4572000" cy="440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Говорить тихо, неразборчиво;</a:t>
            </a:r>
          </a:p>
          <a:p>
            <a:r>
              <a:rPr lang="ru-RU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Перевёртываться через голову;</a:t>
            </a:r>
          </a:p>
          <a:p>
            <a:r>
              <a:rPr lang="ru-RU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Идти, делая частые, мелкие шажки.</a:t>
            </a:r>
          </a:p>
        </p:txBody>
      </p:sp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5651500" y="2636838"/>
            <a:ext cx="2881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БОРМОТАТЬ</a:t>
            </a:r>
          </a:p>
        </p:txBody>
      </p:sp>
      <p:sp>
        <p:nvSpPr>
          <p:cNvPr id="16390" name="TextBox 5"/>
          <p:cNvSpPr txBox="1">
            <a:spLocks noChangeArrowheads="1"/>
          </p:cNvSpPr>
          <p:nvPr/>
        </p:nvSpPr>
        <p:spPr bwMode="auto">
          <a:xfrm>
            <a:off x="5580063" y="3933825"/>
            <a:ext cx="29860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КУВЫРКАТЬСЯ</a:t>
            </a:r>
          </a:p>
        </p:txBody>
      </p:sp>
      <p:sp>
        <p:nvSpPr>
          <p:cNvPr id="16391" name="TextBox 6"/>
          <p:cNvSpPr txBox="1">
            <a:spLocks noChangeArrowheads="1"/>
          </p:cNvSpPr>
          <p:nvPr/>
        </p:nvSpPr>
        <p:spPr bwMode="auto">
          <a:xfrm>
            <a:off x="5724525" y="5373688"/>
            <a:ext cx="22939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СЕМЕНИТЬ</a:t>
            </a:r>
          </a:p>
        </p:txBody>
      </p:sp>
      <p:sp>
        <p:nvSpPr>
          <p:cNvPr id="8" name="Развернутая стрелка 7">
            <a:hlinkClick r:id="rId2" action="ppaction://hlinksldjump"/>
          </p:cNvPr>
          <p:cNvSpPr/>
          <p:nvPr/>
        </p:nvSpPr>
        <p:spPr>
          <a:xfrm rot="10800000" flipH="1">
            <a:off x="8244408" y="5980176"/>
            <a:ext cx="625200" cy="545168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27478"/>
              <a:gd name="adj5" fmla="val 750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03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ЛЕКСИКА</a:t>
            </a:r>
            <a:b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 баллов</a:t>
            </a:r>
            <a:endParaRPr lang="ru-RU" smtClean="0">
              <a:solidFill>
                <a:srgbClr val="0070C0"/>
              </a:solidFill>
              <a:cs typeface="Angsana New" pitchFamily="18" charset="-34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250825" y="1989138"/>
            <a:ext cx="8642350" cy="413702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5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Русская поговорка гласит: «Не было ни гроша, да вдруг алтын!»</a:t>
            </a:r>
          </a:p>
          <a:p>
            <a:pPr algn="ctr" eaLnBrk="1" hangingPunct="1">
              <a:buFont typeface="Arial" charset="0"/>
              <a:buNone/>
            </a:pPr>
            <a:r>
              <a:rPr lang="ru-RU" sz="5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сколько это алтын?</a:t>
            </a: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7451725" y="6021388"/>
            <a:ext cx="1244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1340768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0070C0"/>
              </a:solidFill>
              <a:cs typeface="Angsana New" pitchFamily="18" charset="-34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flipV="1">
            <a:off x="8316416" y="6021288"/>
            <a:ext cx="526928" cy="459432"/>
          </a:xfrm>
          <a:prstGeom prst="utur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8439" name="TextBox 6"/>
          <p:cNvSpPr txBox="1">
            <a:spLocks noChangeArrowheads="1"/>
          </p:cNvSpPr>
          <p:nvPr/>
        </p:nvSpPr>
        <p:spPr bwMode="auto">
          <a:xfrm>
            <a:off x="900113" y="1484313"/>
            <a:ext cx="75263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Алтын – это 3 копейки.</a:t>
            </a:r>
          </a:p>
        </p:txBody>
      </p:sp>
      <p:pic>
        <p:nvPicPr>
          <p:cNvPr id="18440" name="Picture 4" descr="Картинка 1 из 262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2924175"/>
            <a:ext cx="611187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6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ЛЕКСИКА</a:t>
            </a:r>
            <a:b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 баллов</a:t>
            </a:r>
            <a:endParaRPr lang="ru-RU" smtClean="0">
              <a:solidFill>
                <a:srgbClr val="0070C0"/>
              </a:solidFill>
              <a:cs typeface="Angsana New" pitchFamily="18" charset="-34"/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250825" y="1600200"/>
            <a:ext cx="8435975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cs typeface="Cordia New" pitchFamily="34" charset="-34"/>
              </a:rPr>
              <a:t>	</a:t>
            </a: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словаре В.И.Даля встречается ныне забытое слово КОЛОЗЕМИЦА. Каким заимствованным словом оно оказалось вытесненным в наши дни?</a:t>
            </a:r>
          </a:p>
          <a:p>
            <a:pPr eaLnBrk="1" hangingPunct="1">
              <a:buFont typeface="Arial" charset="0"/>
              <a:buNone/>
            </a:pP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7596188" y="5949950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84368" y="1412776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dirty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539750" y="1557338"/>
            <a:ext cx="8229600" cy="452596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8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8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ТМ</a:t>
            </a:r>
            <a:r>
              <a:rPr lang="ru-RU" sz="8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СФЕРА</a:t>
            </a: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flipV="1">
            <a:off x="8172400" y="5733256"/>
            <a:ext cx="598936" cy="648072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4271"/>
              <a:gd name="adj5" fmla="val 750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9458" name="Picture 2" descr="http://www.priroda-tula.ru/imagelib/atmosfe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068960"/>
            <a:ext cx="4680520" cy="31349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381000"/>
            <a:ext cx="7543800" cy="6858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КАТЕГОРИИ</a:t>
            </a:r>
            <a:endParaRPr lang="th-TH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143000"/>
            <a:ext cx="8382000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850" y="1196975"/>
          <a:ext cx="8496942" cy="51845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736304"/>
                <a:gridCol w="1152128"/>
                <a:gridCol w="1224136"/>
                <a:gridCol w="1224136"/>
                <a:gridCol w="1080120"/>
                <a:gridCol w="1080118"/>
              </a:tblGrid>
              <a:tr h="1036916">
                <a:tc>
                  <a:txBody>
                    <a:bodyPr/>
                    <a:lstStyle/>
                    <a:p>
                      <a:endParaRPr lang="ru-RU" sz="2000" b="1" i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ИСТОРИЧЕСКАЯ СТРАНИЧКА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50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036916">
                <a:tc>
                  <a:txBody>
                    <a:bodyPr/>
                    <a:lstStyle/>
                    <a:p>
                      <a:endParaRPr lang="ru-RU" sz="2000" b="1" i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ЛЕКСИКА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50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0369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i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ОРФОЭПИЯ</a:t>
                      </a:r>
                    </a:p>
                    <a:p>
                      <a:endParaRPr lang="ru-RU" sz="2000" b="1" i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5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6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7" action="ppaction://hlinksldjump"/>
                        </a:rPr>
                        <a:t>50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0369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i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ЧЁРНЫЙ ЯЩИК</a:t>
                      </a:r>
                    </a:p>
                    <a:p>
                      <a:endParaRPr lang="ru-RU" sz="2000" b="1" i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8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9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0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1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2" action="ppaction://hlinksldjump"/>
                        </a:rPr>
                        <a:t>50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036916">
                <a:tc>
                  <a:txBody>
                    <a:bodyPr/>
                    <a:lstStyle/>
                    <a:p>
                      <a:endParaRPr lang="ru-RU" sz="2000" b="1" i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РЕБУСЫ,</a:t>
                      </a:r>
                      <a:r>
                        <a:rPr lang="ru-RU" sz="2000" b="1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ШАРАДЫ</a:t>
                      </a:r>
                      <a:endParaRPr lang="ru-RU" sz="2000" b="1" i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3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4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5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6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7" action="ppaction://hlinksldjump"/>
                        </a:rPr>
                        <a:t>50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120" name="TextBox 6"/>
          <p:cNvSpPr txBox="1">
            <a:spLocks noChangeArrowheads="1"/>
          </p:cNvSpPr>
          <p:nvPr/>
        </p:nvSpPr>
        <p:spPr bwMode="auto">
          <a:xfrm>
            <a:off x="3924300" y="6237288"/>
            <a:ext cx="1177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28" action="ppaction://hlinksldjump"/>
              </a:rPr>
              <a:t>ФИНАЛ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si_categorie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9" cstate="print"/>
          <a:stretch>
            <a:fillRect/>
          </a:stretch>
        </p:blipFill>
        <p:spPr>
          <a:xfrm>
            <a:off x="8244408" y="620688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spd="slow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08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14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ЛЕКСИКА</a:t>
            </a:r>
            <a:b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40 баллов</a:t>
            </a:r>
            <a:endParaRPr lang="ru-RU" smtClean="0">
              <a:solidFill>
                <a:srgbClr val="0070C0"/>
              </a:solidFill>
              <a:cs typeface="Angsana New" pitchFamily="18" charset="-34"/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468313" y="1773238"/>
            <a:ext cx="8229600" cy="39925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cs typeface="Cordia New" pitchFamily="34" charset="-34"/>
              </a:rPr>
              <a:t>	</a:t>
            </a:r>
            <a:r>
              <a:rPr lang="ru-RU" sz="6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Подберите синонимы к словам: </a:t>
            </a:r>
            <a:r>
              <a:rPr lang="ru-RU" sz="6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адекватный, флегматичный, утрировать, меркантильный.</a:t>
            </a:r>
          </a:p>
        </p:txBody>
      </p:sp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7596188" y="6092825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1268760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0070C0"/>
              </a:solidFill>
              <a:cs typeface="Angsana New" pitchFamily="18" charset="-34"/>
            </a:endParaRP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250825" y="1600200"/>
            <a:ext cx="8713788" cy="44926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Адекватный  - с</a:t>
            </a:r>
            <a:r>
              <a:rPr lang="ru-RU" sz="4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тве</a:t>
            </a:r>
            <a:r>
              <a:rPr lang="ru-RU" sz="4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тст</a:t>
            </a: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вующий;          </a:t>
            </a:r>
          </a:p>
          <a:p>
            <a:pPr eaLnBrk="1" hangingPunct="1">
              <a:buFont typeface="Arial" charset="0"/>
              <a:buNone/>
            </a:pP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Флегматичный – сп</a:t>
            </a:r>
            <a:r>
              <a:rPr lang="ru-RU" sz="4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койный;</a:t>
            </a:r>
          </a:p>
          <a:p>
            <a:pPr eaLnBrk="1" hangingPunct="1">
              <a:buFont typeface="Arial" charset="0"/>
              <a:buNone/>
            </a:pP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утрировать – пр</a:t>
            </a:r>
            <a:r>
              <a:rPr lang="ru-RU" sz="4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ув</a:t>
            </a:r>
            <a:r>
              <a:rPr lang="ru-RU" sz="4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лич</a:t>
            </a:r>
            <a:r>
              <a:rPr lang="ru-RU" sz="4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вать;</a:t>
            </a:r>
          </a:p>
          <a:p>
            <a:pPr eaLnBrk="1" hangingPunct="1">
              <a:buFont typeface="Arial" charset="0"/>
              <a:buNone/>
            </a:pP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меркантильный – к</a:t>
            </a:r>
            <a:r>
              <a:rPr lang="ru-RU" sz="4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рыс</a:t>
            </a:r>
            <a:r>
              <a:rPr lang="ru-RU" sz="4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ный.</a:t>
            </a:r>
            <a:endParaRPr lang="ru-RU" sz="4400" smtClean="0">
              <a:cs typeface="Cordia New" pitchFamily="34" charset="-34"/>
            </a:endParaRP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flipV="1">
            <a:off x="8100392" y="5949280"/>
            <a:ext cx="648072" cy="648072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4271"/>
              <a:gd name="adj5" fmla="val 750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03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ЛЕКСИКА</a:t>
            </a:r>
            <a:b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50 баллов</a:t>
            </a:r>
            <a:endParaRPr lang="ru-RU" smtClean="0">
              <a:solidFill>
                <a:srgbClr val="0070C0"/>
              </a:solidFill>
              <a:cs typeface="Angsana New" pitchFamily="18" charset="-34"/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179388" y="2060575"/>
            <a:ext cx="8435975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dirty="0" smtClean="0">
                <a:cs typeface="Cordia New" pitchFamily="34" charset="-34"/>
              </a:rPr>
              <a:t>	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Какая русская пословица следующим образом переведена на иностранный язык: «Друг в нужде - настоящий друг»?</a:t>
            </a:r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7667625" y="5876925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1484784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0070C0"/>
              </a:solidFill>
              <a:cs typeface="Angsana New" pitchFamily="18" charset="-34"/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395288" y="1196975"/>
            <a:ext cx="8229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Друг познается в беде.</a:t>
            </a: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flipV="1">
            <a:off x="8172400" y="5949280"/>
            <a:ext cx="598936" cy="562336"/>
          </a:xfrm>
          <a:prstGeom prst="utur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5362" name="Picture 2" descr="Картинка 93 из 546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5856" y="3140967"/>
            <a:ext cx="2304256" cy="33638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03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ОРФОЭПИЯ</a:t>
            </a:r>
            <a:b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 баллов</a:t>
            </a:r>
            <a:endParaRPr lang="ru-RU" smtClean="0">
              <a:solidFill>
                <a:srgbClr val="C00000"/>
              </a:solidFill>
              <a:cs typeface="Angsana New" pitchFamily="18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Озвучьте свой заказ в кафе, если из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предложенных в меню блюд вы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выбрали: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Суп из щавеля;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Салат из свеклы;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Тефтели; 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Блинчики с творогом и сливовым вареньем.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7667625" y="6165850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00392" y="1268760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C00000"/>
              </a:solidFill>
              <a:cs typeface="Angsana New" pitchFamily="18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Суп из 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щавЕля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Салат из 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свЁклы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ТЕфтели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Блинчики с 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творогОм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слИвовым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вареньем.</a:t>
            </a:r>
          </a:p>
          <a:p>
            <a:pPr eaLnBrk="1" hangingPunct="1">
              <a:defRPr/>
            </a:pPr>
            <a:endParaRPr lang="ru-RU" dirty="0"/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flipV="1">
            <a:off x="8100392" y="5805264"/>
            <a:ext cx="670944" cy="706352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4271"/>
              <a:gd name="adj5" fmla="val 7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6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ОРФОЭПИЯ</a:t>
            </a:r>
            <a:b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 баллов</a:t>
            </a:r>
            <a:endParaRPr lang="ru-RU" smtClean="0">
              <a:solidFill>
                <a:srgbClr val="C00000"/>
              </a:solidFill>
              <a:cs typeface="Angsana New" pitchFamily="18" charset="-34"/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8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Чем отличается брОня от бронИ?</a:t>
            </a:r>
          </a:p>
          <a:p>
            <a:pPr algn="ctr" eaLnBrk="1" hangingPunct="1"/>
            <a:endParaRPr lang="ru-RU" sz="8000" smtClean="0">
              <a:cs typeface="Cordia New" pitchFamily="34" charset="-34"/>
            </a:endParaRPr>
          </a:p>
        </p:txBody>
      </p:sp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7667625" y="6092825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84368" y="1340768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C00000"/>
              </a:solidFill>
              <a:cs typeface="Angsana New" pitchFamily="18" charset="-34"/>
            </a:endParaRP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395288" y="11969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</a:t>
            </a:r>
            <a:r>
              <a:rPr lang="ru-RU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ня – закрепление за кем – либо билета, номера в гостинице, от этого существительного образуется прилагательное брон</a:t>
            </a:r>
            <a:r>
              <a:rPr lang="ru-RU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ровать.</a:t>
            </a: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Брон</a:t>
            </a:r>
            <a:r>
              <a:rPr lang="ru-RU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3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защитная облицовка, образует прилагательное бронир</a:t>
            </a:r>
            <a:r>
              <a:rPr lang="ru-RU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ванный.</a:t>
            </a:r>
          </a:p>
          <a:p>
            <a:pPr lvl="1" eaLnBrk="1" hangingPunct="1">
              <a:buFont typeface="Arial" charset="0"/>
              <a:buNone/>
            </a:pPr>
            <a:endParaRPr lang="ru-RU" smtClean="0">
              <a:cs typeface="Cordia New" pitchFamily="34" charset="-34"/>
            </a:endParaRPr>
          </a:p>
        </p:txBody>
      </p:sp>
      <p:pic>
        <p:nvPicPr>
          <p:cNvPr id="28676" name="Picture 2" descr="Картинка 10 из 13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4797425"/>
            <a:ext cx="26670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Развернутая стрелка 4">
            <a:hlinkClick r:id="rId3" action="ppaction://hlinksldjump"/>
          </p:cNvPr>
          <p:cNvSpPr/>
          <p:nvPr/>
        </p:nvSpPr>
        <p:spPr>
          <a:xfrm flipV="1">
            <a:off x="8100392" y="5877272"/>
            <a:ext cx="648072" cy="576064"/>
          </a:xfrm>
          <a:prstGeom prst="utur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03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ОРФОЭПИЯ</a:t>
            </a:r>
            <a:b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30 баллов</a:t>
            </a:r>
            <a:endParaRPr lang="ru-RU" smtClean="0">
              <a:solidFill>
                <a:srgbClr val="C00000"/>
              </a:solidFill>
              <a:cs typeface="Angsana New" pitchFamily="18" charset="-34"/>
            </a:endParaRP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457200" y="1989138"/>
            <a:ext cx="8229600" cy="413702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- сборник карт; от ударения</a:t>
            </a:r>
          </a:p>
          <a:p>
            <a:pPr algn="ctr" eaLnBrk="1" hangingPunct="1">
              <a:buFont typeface="Arial" charset="0"/>
              <a:buNone/>
            </a:pP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Зависит два моих значения:</a:t>
            </a:r>
          </a:p>
          <a:p>
            <a:pPr algn="ctr" eaLnBrk="1" hangingPunct="1">
              <a:buFont typeface="Arial" charset="0"/>
              <a:buNone/>
            </a:pP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Хочу - преображусь в название</a:t>
            </a:r>
          </a:p>
          <a:p>
            <a:pPr algn="ctr" eaLnBrk="1" hangingPunct="1">
              <a:buFont typeface="Arial" charset="0"/>
              <a:buNone/>
            </a:pP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Блестящей, шёлковой ткани.</a:t>
            </a:r>
          </a:p>
        </p:txBody>
      </p:sp>
      <p:sp>
        <p:nvSpPr>
          <p:cNvPr id="29700" name="TextBox 3"/>
          <p:cNvSpPr txBox="1">
            <a:spLocks noChangeArrowheads="1"/>
          </p:cNvSpPr>
          <p:nvPr/>
        </p:nvSpPr>
        <p:spPr bwMode="auto">
          <a:xfrm>
            <a:off x="7667625" y="5949950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56376" y="1484784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C00000"/>
              </a:solidFill>
              <a:cs typeface="Angsana New" pitchFamily="18" charset="-34"/>
            </a:endParaRPr>
          </a:p>
        </p:txBody>
      </p:sp>
      <p:pic>
        <p:nvPicPr>
          <p:cNvPr id="9218" name="Picture 2" descr="Картинка 1 из 640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2708920"/>
            <a:ext cx="5076825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0" name="Picture 4" descr="Картинка 2 из 6400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12160" y="1700808"/>
            <a:ext cx="253365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725" name="TextBox 5"/>
          <p:cNvSpPr txBox="1">
            <a:spLocks noChangeArrowheads="1"/>
          </p:cNvSpPr>
          <p:nvPr/>
        </p:nvSpPr>
        <p:spPr bwMode="auto">
          <a:xfrm>
            <a:off x="2771775" y="1557338"/>
            <a:ext cx="253365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АТЛАС</a:t>
            </a:r>
          </a:p>
        </p:txBody>
      </p:sp>
      <p:sp>
        <p:nvSpPr>
          <p:cNvPr id="7" name="Развернутая стрелка 6">
            <a:hlinkClick r:id="rId4" action="ppaction://hlinksldjump"/>
          </p:cNvPr>
          <p:cNvSpPr/>
          <p:nvPr/>
        </p:nvSpPr>
        <p:spPr>
          <a:xfrm flipV="1">
            <a:off x="7884368" y="5805264"/>
            <a:ext cx="814960" cy="720080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1667"/>
              <a:gd name="adj5" fmla="val 7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33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ИСТОРИЧЕСКАЯ СТРАНИЧКА </a:t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 баллов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2808287"/>
          </a:xfrm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sz="54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Являются ли слова 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ru-RU" sz="54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ЦИРК и ЦИРКУЛЬ родственными?</a:t>
            </a:r>
            <a:endParaRPr lang="ru-RU" sz="54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2" descr="Картинка 63 из 95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4365625"/>
            <a:ext cx="2087562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4" descr="Картинка 80 из 640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4149725"/>
            <a:ext cx="1620838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7885113" y="6165850"/>
            <a:ext cx="10683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172400" y="1916832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6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ОРФОЭПИЯ</a:t>
            </a:r>
            <a:b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40 баллов</a:t>
            </a:r>
            <a:endParaRPr lang="ru-RU" smtClean="0">
              <a:solidFill>
                <a:srgbClr val="C00000"/>
              </a:solidFill>
              <a:cs typeface="Angsana New" pitchFamily="18" charset="-34"/>
            </a:endParaRP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250825" y="1600200"/>
            <a:ext cx="8713788" cy="47815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каком слове верно выделена буква, обозначающая ударный гласный звук? </a:t>
            </a:r>
          </a:p>
          <a:p>
            <a:pPr algn="ctr" eaLnBrk="1" hangingPunct="1">
              <a:buFont typeface="Arial" charset="0"/>
              <a:buNone/>
            </a:pPr>
            <a:r>
              <a:rPr lang="ru-RU" sz="4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красивЕе </a:t>
            </a:r>
            <a:br>
              <a:rPr lang="ru-RU" sz="4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мусоропрОвод </a:t>
            </a:r>
            <a:br>
              <a:rPr lang="ru-RU" sz="4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апОстроф </a:t>
            </a:r>
            <a:br>
              <a:rPr lang="ru-RU" sz="4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ходАтайство </a:t>
            </a:r>
            <a:r>
              <a:rPr lang="ru-RU" smtClean="0">
                <a:cs typeface="Cordia New" pitchFamily="34" charset="-34"/>
              </a:rPr>
              <a:t/>
            </a:r>
            <a:br>
              <a:rPr lang="ru-RU" smtClean="0">
                <a:cs typeface="Cordia New" pitchFamily="34" charset="-34"/>
              </a:rPr>
            </a:br>
            <a:endParaRPr lang="ru-RU" smtClean="0">
              <a:cs typeface="Cordia New" pitchFamily="34" charset="-34"/>
            </a:endParaRPr>
          </a:p>
        </p:txBody>
      </p:sp>
      <p:sp>
        <p:nvSpPr>
          <p:cNvPr id="31748" name="TextBox 3"/>
          <p:cNvSpPr txBox="1">
            <a:spLocks noChangeArrowheads="1"/>
          </p:cNvSpPr>
          <p:nvPr/>
        </p:nvSpPr>
        <p:spPr bwMode="auto">
          <a:xfrm>
            <a:off x="7740650" y="6092825"/>
            <a:ext cx="10541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hlinkClick r:id="rId3" action="ppaction://hlinksldjump"/>
              </a:rPr>
              <a:t>ОТВЕТ</a:t>
            </a:r>
            <a:endParaRPr lang="ru-RU" sz="2000" b="1"/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1268760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C00000"/>
              </a:solidFill>
              <a:cs typeface="Angsana New" pitchFamily="18" charset="-34"/>
            </a:endParaRP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323850" y="2133600"/>
            <a:ext cx="8229600" cy="29083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9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ходАтайство</a:t>
            </a:r>
            <a:endParaRPr lang="ru-RU" sz="96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flipV="1">
            <a:off x="7956376" y="5661248"/>
            <a:ext cx="886968" cy="922376"/>
          </a:xfrm>
          <a:prstGeom prst="utur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55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ОРФОЭПИЯ</a:t>
            </a:r>
            <a:b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50 баллов</a:t>
            </a:r>
            <a:endParaRPr lang="ru-RU" smtClean="0">
              <a:solidFill>
                <a:srgbClr val="C00000"/>
              </a:solidFill>
              <a:cs typeface="Angsana New" pitchFamily="18" charset="-34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413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каком слове буква, обозначающая ударный гласный, выделена верно?</a:t>
            </a:r>
            <a:endParaRPr lang="ru-RU" sz="440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 Эксперт               2) туфлЯ</a:t>
            </a:r>
          </a:p>
          <a:p>
            <a:pPr eaLnBrk="1" hangingPunct="1">
              <a:buFont typeface="Arial" charset="0"/>
              <a:buNone/>
            </a:pPr>
            <a:r>
              <a:rPr lang="ru-RU" sz="4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3) созвонИмся        4) облЕгчить</a:t>
            </a:r>
          </a:p>
          <a:p>
            <a:pPr eaLnBrk="1" hangingPunct="1"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ru-RU" smtClean="0">
              <a:cs typeface="Cordia New" pitchFamily="34" charset="-34"/>
            </a:endParaRPr>
          </a:p>
        </p:txBody>
      </p:sp>
      <p:sp>
        <p:nvSpPr>
          <p:cNvPr id="33796" name="TextBox 3"/>
          <p:cNvSpPr txBox="1">
            <a:spLocks noChangeArrowheads="1"/>
          </p:cNvSpPr>
          <p:nvPr/>
        </p:nvSpPr>
        <p:spPr bwMode="auto">
          <a:xfrm>
            <a:off x="7524750" y="5949950"/>
            <a:ext cx="10683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12360" y="1412776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C00000"/>
              </a:solidFill>
              <a:cs typeface="Angsana New" pitchFamily="18" charset="-34"/>
            </a:endParaRPr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>
          <a:xfrm>
            <a:off x="539750" y="1052513"/>
            <a:ext cx="8229600" cy="1900237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9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созвонИмся</a:t>
            </a:r>
            <a:endParaRPr lang="ru-RU" sz="96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0" name="Picture 2" descr="Картинка 1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050" y="2420938"/>
            <a:ext cx="427037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Развернутая стрелка 4">
            <a:hlinkClick r:id="rId4" action="ppaction://hlinksldjump"/>
          </p:cNvPr>
          <p:cNvSpPr/>
          <p:nvPr/>
        </p:nvSpPr>
        <p:spPr>
          <a:xfrm flipV="1">
            <a:off x="8028384" y="5589240"/>
            <a:ext cx="886968" cy="894992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7500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6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ЧЁРНЫЙ ЯЩИК</a:t>
            </a:r>
            <a:b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10 баллов</a:t>
            </a:r>
            <a:endParaRPr lang="ru-RU" smtClean="0">
              <a:solidFill>
                <a:srgbClr val="7030A0"/>
              </a:solidFill>
              <a:cs typeface="Angsana New" pitchFamily="18" charset="-34"/>
            </a:endParaRPr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cs typeface="Cordia New" pitchFamily="34" charset="-34"/>
              </a:rPr>
              <a:t>	</a:t>
            </a:r>
            <a:r>
              <a:rPr lang="ru-RU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Её можно толочь в ступе и носить в решете. Можно прятать в неё концы и водить по ней вилами. Она бывает живая, мёртвая и на киселе. А если вы не хотите отвечать на мой вопрос, то можете набрать её в рот. Но в  ваших интересах на него ответить. Что это?</a:t>
            </a:r>
          </a:p>
        </p:txBody>
      </p:sp>
      <p:sp>
        <p:nvSpPr>
          <p:cNvPr id="35844" name="TextBox 3"/>
          <p:cNvSpPr txBox="1">
            <a:spLocks noChangeArrowheads="1"/>
          </p:cNvSpPr>
          <p:nvPr/>
        </p:nvSpPr>
        <p:spPr bwMode="auto">
          <a:xfrm>
            <a:off x="7596188" y="5949950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56376" y="1412776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7030A0"/>
              </a:solidFill>
              <a:cs typeface="Angsana New" pitchFamily="18" charset="-34"/>
            </a:endParaRPr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66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ВОДА</a:t>
            </a:r>
          </a:p>
        </p:txBody>
      </p:sp>
      <p:pic>
        <p:nvPicPr>
          <p:cNvPr id="70658" name="Picture 2" descr="http://www.kypbma.ru/uploads/posts/2010-06/1275992027_www.kypbma.ru_2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 b="2812"/>
          <a:stretch>
            <a:fillRect/>
          </a:stretch>
        </p:blipFill>
        <p:spPr bwMode="auto">
          <a:xfrm>
            <a:off x="3635896" y="1268760"/>
            <a:ext cx="4032448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Развернутая стрелка 4">
            <a:hlinkClick r:id="rId4" action="ppaction://hlinksldjump"/>
          </p:cNvPr>
          <p:cNvSpPr/>
          <p:nvPr/>
        </p:nvSpPr>
        <p:spPr>
          <a:xfrm flipV="1">
            <a:off x="8172400" y="5877272"/>
            <a:ext cx="742952" cy="706352"/>
          </a:xfrm>
          <a:prstGeom prst="utur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55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ЧЁРНЫЙ ЯЩИК </a:t>
            </a:r>
            <a:b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 баллов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37891" name="Содержимое 2"/>
          <p:cNvSpPr>
            <a:spLocks noGrp="1"/>
          </p:cNvSpPr>
          <p:nvPr>
            <p:ph idx="1"/>
          </p:nvPr>
        </p:nvSpPr>
        <p:spPr>
          <a:xfrm>
            <a:off x="250825" y="1600200"/>
            <a:ext cx="8713788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cs typeface="Cordia New" pitchFamily="34" charset="-34"/>
              </a:rPr>
              <a:t>	</a:t>
            </a:r>
            <a:r>
              <a:rPr lang="ru-RU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Она очень маленькая, но с её помощью можно прервать жизнь одного сказочного героя. Глупый человек может искать её в стоге сена, а тот, кто волнуется, будет на них сидеть. Новая одежда только что с неё. Что это за предмет?</a:t>
            </a:r>
          </a:p>
        </p:txBody>
      </p:sp>
      <p:sp>
        <p:nvSpPr>
          <p:cNvPr id="37892" name="TextBox 3"/>
          <p:cNvSpPr txBox="1">
            <a:spLocks noChangeArrowheads="1"/>
          </p:cNvSpPr>
          <p:nvPr/>
        </p:nvSpPr>
        <p:spPr bwMode="auto">
          <a:xfrm>
            <a:off x="7596188" y="6021388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1412776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38915" name="Содержимое 2"/>
          <p:cNvSpPr>
            <a:spLocks noGrp="1"/>
          </p:cNvSpPr>
          <p:nvPr>
            <p:ph idx="1"/>
          </p:nvPr>
        </p:nvSpPr>
        <p:spPr>
          <a:xfrm>
            <a:off x="395288" y="1268413"/>
            <a:ext cx="8229600" cy="4525962"/>
          </a:xfrm>
        </p:spPr>
        <p:txBody>
          <a:bodyPr/>
          <a:lstStyle/>
          <a:p>
            <a:pPr lvl="1" eaLnBrk="1" hangingPunct="1">
              <a:buFont typeface="Arial" charset="0"/>
              <a:buNone/>
            </a:pPr>
            <a:r>
              <a:rPr lang="ru-RU" sz="66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ИГОЛКА</a:t>
            </a:r>
          </a:p>
        </p:txBody>
      </p:sp>
      <p:pic>
        <p:nvPicPr>
          <p:cNvPr id="38916" name="Picture 2" descr="Картинка 9 из 73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1700213"/>
            <a:ext cx="4513262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Развернутая стрелка 4">
            <a:hlinkClick r:id="rId3" action="ppaction://hlinksldjump"/>
          </p:cNvPr>
          <p:cNvSpPr/>
          <p:nvPr/>
        </p:nvSpPr>
        <p:spPr>
          <a:xfrm flipV="1">
            <a:off x="8172400" y="5877272"/>
            <a:ext cx="670944" cy="706352"/>
          </a:xfrm>
          <a:prstGeom prst="utur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14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ЧЁРНЫЙ ЯЩИК </a:t>
            </a:r>
            <a:b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30 баллов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39939" name="Содержимое 2"/>
          <p:cNvSpPr>
            <a:spLocks noGrp="1"/>
          </p:cNvSpPr>
          <p:nvPr>
            <p:ph idx="1"/>
          </p:nvPr>
        </p:nvSpPr>
        <p:spPr>
          <a:xfrm>
            <a:off x="0" y="1773238"/>
            <a:ext cx="8893175" cy="43529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cs typeface="Cordia New" pitchFamily="34" charset="-34"/>
              </a:rPr>
              <a:t>	</a:t>
            </a:r>
            <a:r>
              <a:rPr lang="ru-RU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Оно бывает пятым у телеги вопреки всякому здравому смыслу. И что самое удивительное, некоторые любят вставлять в него палки. На нём можно даже жить, а можно в нём вертеться, но особенно его почему – то любят белки. Что это?</a:t>
            </a:r>
          </a:p>
        </p:txBody>
      </p:sp>
      <p:sp>
        <p:nvSpPr>
          <p:cNvPr id="39940" name="TextBox 3"/>
          <p:cNvSpPr txBox="1">
            <a:spLocks noChangeArrowheads="1"/>
          </p:cNvSpPr>
          <p:nvPr/>
        </p:nvSpPr>
        <p:spPr bwMode="auto">
          <a:xfrm>
            <a:off x="7667625" y="6092825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00392" y="1412776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>
          <a:xfrm>
            <a:off x="395288" y="11969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60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КОЛЕСО</a:t>
            </a:r>
          </a:p>
        </p:txBody>
      </p:sp>
      <p:pic>
        <p:nvPicPr>
          <p:cNvPr id="68614" name="Picture 6" descr="http://foto.academ.org/data/r/media/351/Whee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35696" y="2276872"/>
            <a:ext cx="5349166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Развернутая стрелка 6">
            <a:hlinkClick r:id="rId3" action="ppaction://hlinksldjump"/>
          </p:cNvPr>
          <p:cNvSpPr/>
          <p:nvPr/>
        </p:nvSpPr>
        <p:spPr>
          <a:xfrm flipV="1">
            <a:off x="8028384" y="5877272"/>
            <a:ext cx="742952" cy="706352"/>
          </a:xfrm>
          <a:prstGeom prst="utur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196975"/>
            <a:ext cx="8713788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Значение каждого из этих слов связано с понятием круга. Они имеют общий корень, образованный от латинского «</a:t>
            </a:r>
            <a:r>
              <a:rPr lang="ru-RU" sz="4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циркус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что значит «круг». Поэтому они являются родственными.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>
            <a:off x="7956550" y="6092825"/>
            <a:ext cx="855663" cy="504825"/>
          </a:xfrm>
          <a:prstGeom prst="curved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55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ЧЁРНЫЙ ЯЩИК </a:t>
            </a:r>
            <a:b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40 баллов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41987" name="Содержимое 2"/>
          <p:cNvSpPr>
            <a:spLocks noGrp="1"/>
          </p:cNvSpPr>
          <p:nvPr>
            <p:ph idx="1"/>
          </p:nvPr>
        </p:nvSpPr>
        <p:spPr>
          <a:xfrm>
            <a:off x="250825" y="1844675"/>
            <a:ext cx="8713788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cs typeface="Cordia New" pitchFamily="34" charset="-34"/>
              </a:rPr>
              <a:t>	</a:t>
            </a:r>
            <a:r>
              <a:rPr lang="ru-RU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Молодожёны очень хорошо его знают, потому что он рядом с ними целый месяц. А когда его целая бочка, то находятся вредители, готовые испортить его, добавив в него ложку дёгтя. Его обожал один представитель млекопитающих, любящий прикидываться тучкой. Что это такое?</a:t>
            </a:r>
          </a:p>
        </p:txBody>
      </p:sp>
      <p:sp>
        <p:nvSpPr>
          <p:cNvPr id="41988" name="TextBox 3"/>
          <p:cNvSpPr txBox="1">
            <a:spLocks noChangeArrowheads="1"/>
          </p:cNvSpPr>
          <p:nvPr/>
        </p:nvSpPr>
        <p:spPr bwMode="auto">
          <a:xfrm>
            <a:off x="7740650" y="6237288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1340768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43011" name="Содержимое 2"/>
          <p:cNvSpPr>
            <a:spLocks noGrp="1"/>
          </p:cNvSpPr>
          <p:nvPr>
            <p:ph idx="1"/>
          </p:nvPr>
        </p:nvSpPr>
        <p:spPr>
          <a:xfrm>
            <a:off x="395288" y="1268413"/>
            <a:ext cx="8229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6600" b="1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66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МЁД</a:t>
            </a:r>
          </a:p>
        </p:txBody>
      </p:sp>
      <p:pic>
        <p:nvPicPr>
          <p:cNvPr id="67586" name="Picture 2" descr="Картинка 17 из 88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99792" y="1484784"/>
            <a:ext cx="6044892" cy="4536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Развернутая стрелка 4">
            <a:hlinkClick r:id="rId3" action="ppaction://hlinksldjump"/>
          </p:cNvPr>
          <p:cNvSpPr/>
          <p:nvPr/>
        </p:nvSpPr>
        <p:spPr>
          <a:xfrm flipV="1">
            <a:off x="8244408" y="6093296"/>
            <a:ext cx="526928" cy="490328"/>
          </a:xfrm>
          <a:prstGeom prst="utur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55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ЧЁРНЫЙ ЯЩИК </a:t>
            </a:r>
            <a:b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50 баллов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44035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dirty="0" smtClean="0">
                <a:cs typeface="Cordia New" pitchFamily="34" charset="-34"/>
              </a:rPr>
              <a:t>	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Имя апостола Петра в переводе с древнееврейского обозначает именно это. Он бывает краеугольным, а бывает точкой преткновения. Плохой человек носит его за пазухой. В споре коса может на него найти.</a:t>
            </a:r>
          </a:p>
          <a:p>
            <a:pPr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Что это такое?</a:t>
            </a:r>
          </a:p>
        </p:txBody>
      </p:sp>
      <p:sp>
        <p:nvSpPr>
          <p:cNvPr id="44036" name="TextBox 3"/>
          <p:cNvSpPr txBox="1">
            <a:spLocks noChangeArrowheads="1"/>
          </p:cNvSpPr>
          <p:nvPr/>
        </p:nvSpPr>
        <p:spPr bwMode="auto">
          <a:xfrm>
            <a:off x="7596188" y="6021388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00392" y="1340768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250825" y="1268413"/>
            <a:ext cx="8229600" cy="452596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60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КАМЕНЬ</a:t>
            </a:r>
          </a:p>
        </p:txBody>
      </p:sp>
      <p:pic>
        <p:nvPicPr>
          <p:cNvPr id="66564" name="Picture 4" descr="Картинка 84 из 640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1680" y="2276872"/>
            <a:ext cx="5373237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Развернутая стрелка 5">
            <a:hlinkClick r:id="rId3" action="ppaction://hlinksldjump"/>
          </p:cNvPr>
          <p:cNvSpPr/>
          <p:nvPr/>
        </p:nvSpPr>
        <p:spPr>
          <a:xfrm flipV="1">
            <a:off x="7956376" y="5877272"/>
            <a:ext cx="886968" cy="706352"/>
          </a:xfrm>
          <a:prstGeom prst="utur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03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РЕБУСЫ, ШАРАДЫ</a:t>
            </a:r>
            <a:b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 баллов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460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cs typeface="Cordia New" pitchFamily="34" charset="-34"/>
              </a:rPr>
              <a:t> </a:t>
            </a:r>
          </a:p>
          <a:p>
            <a:pPr eaLnBrk="1" hangingPunct="1"/>
            <a:endParaRPr lang="ru-RU" smtClean="0">
              <a:cs typeface="Cordia New" pitchFamily="34" charset="-34"/>
            </a:endParaRPr>
          </a:p>
        </p:txBody>
      </p:sp>
      <p:pic>
        <p:nvPicPr>
          <p:cNvPr id="46084" name="Рисунок 3" descr="C:\Users\Вова\Pictures\GIF\WebArt\BD10902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2133600"/>
            <a:ext cx="2970212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6085" name="AutoShape 2"/>
          <p:cNvCxnSpPr>
            <a:cxnSpLocks noChangeShapeType="1"/>
          </p:cNvCxnSpPr>
          <p:nvPr/>
        </p:nvCxnSpPr>
        <p:spPr bwMode="auto">
          <a:xfrm flipV="1">
            <a:off x="539750" y="4005263"/>
            <a:ext cx="758825" cy="758825"/>
          </a:xfrm>
          <a:prstGeom prst="straightConnector1">
            <a:avLst/>
          </a:prstGeom>
          <a:noFill/>
          <a:ln w="127000">
            <a:solidFill>
              <a:srgbClr val="C0504D"/>
            </a:solidFill>
            <a:round/>
            <a:headEnd/>
            <a:tailEnd type="triangle" w="med" len="med"/>
          </a:ln>
        </p:spPr>
      </p:cxnSp>
      <p:pic>
        <p:nvPicPr>
          <p:cNvPr id="46086" name="Рисунок 5" descr="C:\Users\Вова\Pictures\GIF\WebArt\PE03323A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565400"/>
            <a:ext cx="2490787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7" name="WordArt 3"/>
          <p:cNvSpPr>
            <a:spLocks noChangeArrowheads="1" noChangeShapeType="1" noTextEdit="1"/>
          </p:cNvSpPr>
          <p:nvPr/>
        </p:nvSpPr>
        <p:spPr bwMode="auto">
          <a:xfrm>
            <a:off x="3276600" y="3357563"/>
            <a:ext cx="1141413" cy="1816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О</a:t>
            </a:r>
          </a:p>
        </p:txBody>
      </p:sp>
      <p:sp>
        <p:nvSpPr>
          <p:cNvPr id="46088" name="WordArt 4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524750" y="2924175"/>
            <a:ext cx="827088" cy="2044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Г</a:t>
            </a:r>
          </a:p>
        </p:txBody>
      </p:sp>
      <p:sp>
        <p:nvSpPr>
          <p:cNvPr id="46089" name="WordArt 5"/>
          <p:cNvSpPr>
            <a:spLocks noChangeArrowheads="1" noChangeShapeType="1" noTextEdit="1"/>
          </p:cNvSpPr>
          <p:nvPr/>
        </p:nvSpPr>
        <p:spPr bwMode="auto">
          <a:xfrm>
            <a:off x="7235825" y="2133600"/>
            <a:ext cx="273050" cy="927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365F91"/>
                </a:solidFill>
                <a:latin typeface="Arial Black"/>
              </a:rPr>
              <a:t>,</a:t>
            </a:r>
          </a:p>
        </p:txBody>
      </p:sp>
      <p:sp>
        <p:nvSpPr>
          <p:cNvPr id="46090" name="TextBox 9"/>
          <p:cNvSpPr txBox="1">
            <a:spLocks noChangeArrowheads="1"/>
          </p:cNvSpPr>
          <p:nvPr/>
        </p:nvSpPr>
        <p:spPr bwMode="auto">
          <a:xfrm>
            <a:off x="7667625" y="6021388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172400" y="1340768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47107" name="Содержимое 2"/>
          <p:cNvSpPr>
            <a:spLocks noGrp="1"/>
          </p:cNvSpPr>
          <p:nvPr>
            <p:ph idx="1"/>
          </p:nvPr>
        </p:nvSpPr>
        <p:spPr>
          <a:xfrm>
            <a:off x="395288" y="1125538"/>
            <a:ext cx="8497887" cy="5399087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80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8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0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8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0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РОГ</a:t>
            </a:r>
          </a:p>
        </p:txBody>
      </p:sp>
      <p:pic>
        <p:nvPicPr>
          <p:cNvPr id="55298" name="Picture 2" descr="Картинка 4 из 2813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736" y="2708920"/>
            <a:ext cx="4824536" cy="36206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8316416" y="5517232"/>
            <a:ext cx="484632" cy="97840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6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РЕБУСЫ, ШАРАДЫ</a:t>
            </a:r>
            <a:b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 баллов</a:t>
            </a:r>
            <a:endParaRPr lang="ru-RU" smtClean="0">
              <a:cs typeface="Angsana New" pitchFamily="18" charset="-34"/>
            </a:endParaRPr>
          </a:p>
        </p:txBody>
      </p:sp>
      <p:pic>
        <p:nvPicPr>
          <p:cNvPr id="48131" name="Содержимое 3" descr="ребусы для детей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4213" y="1773238"/>
            <a:ext cx="7991475" cy="4679950"/>
          </a:xfrm>
        </p:spPr>
      </p:pic>
      <p:sp>
        <p:nvSpPr>
          <p:cNvPr id="48132" name="TextBox 4"/>
          <p:cNvSpPr txBox="1">
            <a:spLocks noChangeArrowheads="1"/>
          </p:cNvSpPr>
          <p:nvPr/>
        </p:nvSpPr>
        <p:spPr bwMode="auto">
          <a:xfrm>
            <a:off x="7740650" y="6237288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028384" y="1340768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49155" name="Содержимое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80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ТР</a:t>
            </a:r>
            <a:r>
              <a:rPr lang="ru-RU" sz="8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0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ТУАР</a:t>
            </a:r>
          </a:p>
        </p:txBody>
      </p:sp>
      <p:pic>
        <p:nvPicPr>
          <p:cNvPr id="54273" name="Picture 1" descr="C:\Users\Наталья\Music\Pictures\0_1c788_532e6ca4_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71800" y="2636912"/>
            <a:ext cx="3444062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8316416" y="5589240"/>
            <a:ext cx="484632" cy="97840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03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РЕБУСЫ, ШАРАДЫ</a:t>
            </a:r>
            <a:b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30 баллов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50179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975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Слог первый мой</a:t>
            </a:r>
          </a:p>
          <a:p>
            <a:pPr eaLnBrk="1" hangingPunct="1">
              <a:buFont typeface="Arial" charset="0"/>
              <a:buNone/>
            </a:pPr>
            <a:r>
              <a:rPr lang="ru-RU" sz="4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Растёт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прошедшем времени.</a:t>
            </a:r>
          </a:p>
          <a:p>
            <a:pPr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Вторая часть – </a:t>
            </a:r>
          </a:p>
          <a:p>
            <a:pPr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Сестричка в нотном пении.</a:t>
            </a:r>
          </a:p>
          <a:p>
            <a:pPr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в целом – гениального строителя</a:t>
            </a:r>
          </a:p>
          <a:p>
            <a:pPr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Легко узнают питерские жители.</a:t>
            </a:r>
          </a:p>
        </p:txBody>
      </p:sp>
      <p:sp>
        <p:nvSpPr>
          <p:cNvPr id="50180" name="TextBox 3"/>
          <p:cNvSpPr txBox="1">
            <a:spLocks noChangeArrowheads="1"/>
          </p:cNvSpPr>
          <p:nvPr/>
        </p:nvSpPr>
        <p:spPr bwMode="auto">
          <a:xfrm>
            <a:off x="7667625" y="6021388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1412776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</a:t>
            </a:r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Карл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Иванович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0" name="Picture 2" descr="Картинка 3 из 96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11960" y="1268760"/>
            <a:ext cx="3960440" cy="49198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8388424" y="5517232"/>
            <a:ext cx="484632" cy="97840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4762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ИСТОРИЧЕСКАЯ СТРАНИЧКА</a:t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 баллов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dirty="0" smtClean="0"/>
              <a:t>	</a:t>
            </a: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Какая буква неофициально появилась в русском алфавите с приходом Интернета?	</a:t>
            </a:r>
            <a:endParaRPr lang="ru-RU" sz="6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8" name="Прямоугольник 3"/>
          <p:cNvSpPr>
            <a:spLocks noChangeArrowheads="1"/>
          </p:cNvSpPr>
          <p:nvPr/>
        </p:nvSpPr>
        <p:spPr bwMode="auto">
          <a:xfrm>
            <a:off x="7812088" y="6237288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12360" y="1412776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5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РЕБУСЫ, ШАРАДЫ</a:t>
            </a:r>
            <a:b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40 баллов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522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Первое  - форма арбуза, Земли.</a:t>
            </a:r>
          </a:p>
          <a:p>
            <a:pPr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догадаться уже вы смогли?</a:t>
            </a:r>
          </a:p>
          <a:p>
            <a:pPr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из второго вкусную кашу</a:t>
            </a:r>
          </a:p>
          <a:p>
            <a:pPr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Варит на завтрак  мамочка ваша.</a:t>
            </a:r>
          </a:p>
          <a:p>
            <a:pPr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Целое музыку будет дарить, </a:t>
            </a:r>
          </a:p>
          <a:p>
            <a:pPr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за ручку тихонько крутить.</a:t>
            </a:r>
          </a:p>
        </p:txBody>
      </p:sp>
      <p:sp>
        <p:nvSpPr>
          <p:cNvPr id="52228" name="TextBox 3"/>
          <p:cNvSpPr txBox="1">
            <a:spLocks noChangeArrowheads="1"/>
          </p:cNvSpPr>
          <p:nvPr/>
        </p:nvSpPr>
        <p:spPr bwMode="auto">
          <a:xfrm>
            <a:off x="7667625" y="6092825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1340768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53251" name="Содержимое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7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ШАР</a:t>
            </a:r>
            <a:r>
              <a:rPr lang="ru-RU" sz="7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МАНКА</a:t>
            </a:r>
          </a:p>
        </p:txBody>
      </p:sp>
      <p:pic>
        <p:nvPicPr>
          <p:cNvPr id="52226" name="Picture 2" descr="Картинка 18 из 814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87824" y="2420887"/>
            <a:ext cx="3096344" cy="41284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8388424" y="5517232"/>
            <a:ext cx="484632" cy="97840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03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РЕБУСЫ, ШАРАДЫ</a:t>
            </a:r>
            <a:b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50 баллов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54275" name="Содержимое 2"/>
          <p:cNvSpPr>
            <a:spLocks noGrp="1"/>
          </p:cNvSpPr>
          <p:nvPr>
            <p:ph idx="1"/>
          </p:nvPr>
        </p:nvSpPr>
        <p:spPr>
          <a:xfrm>
            <a:off x="468313" y="1916113"/>
            <a:ext cx="8229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к букве восемнадцатой по счёту</a:t>
            </a:r>
          </a:p>
          <a:p>
            <a:pPr eaLnBrk="1" hangingPunct="1"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Прибавим для начала третью ноту.</a:t>
            </a:r>
          </a:p>
          <a:p>
            <a:pPr eaLnBrk="1" hangingPunct="1"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И, с этажа шагая на этаж,</a:t>
            </a:r>
          </a:p>
          <a:p>
            <a:pPr eaLnBrk="1" hangingPunct="1"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«Всё та же красота, - добавим, - </a:t>
            </a:r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 ж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!»</a:t>
            </a:r>
          </a:p>
          <a:p>
            <a:pPr eaLnBrk="1" hangingPunct="1"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И, всё сложив, получим мы в награду</a:t>
            </a:r>
          </a:p>
          <a:p>
            <a:pPr eaLnBrk="1" hangingPunct="1"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Название театра или сада.</a:t>
            </a:r>
          </a:p>
        </p:txBody>
      </p:sp>
      <p:sp>
        <p:nvSpPr>
          <p:cNvPr id="54276" name="TextBox 3"/>
          <p:cNvSpPr txBox="1">
            <a:spLocks noChangeArrowheads="1"/>
          </p:cNvSpPr>
          <p:nvPr/>
        </p:nvSpPr>
        <p:spPr bwMode="auto">
          <a:xfrm>
            <a:off x="7667625" y="6092825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1268760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196975"/>
            <a:ext cx="8229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ЭР</a:t>
            </a:r>
            <a:r>
              <a:rPr lang="ru-RU" sz="8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МИ</a:t>
            </a:r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Ж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2" name="Picture 2" descr="Картинка 13 из 640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31640" y="2420888"/>
            <a:ext cx="6552728" cy="40201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8316416" y="5517232"/>
            <a:ext cx="484632" cy="97840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ФИНАЛ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1331913" y="1628775"/>
            <a:ext cx="4895850" cy="720725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ИСТОРИЧЕСКАЯ СТРАНИЧКА</a:t>
            </a:r>
          </a:p>
        </p:txBody>
      </p:sp>
      <p:sp>
        <p:nvSpPr>
          <p:cNvPr id="6" name="Загнутый угол 5"/>
          <p:cNvSpPr/>
          <p:nvPr/>
        </p:nvSpPr>
        <p:spPr>
          <a:xfrm>
            <a:off x="1331913" y="2492375"/>
            <a:ext cx="4895850" cy="720725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ЛЕКСИКА</a:t>
            </a:r>
          </a:p>
        </p:txBody>
      </p:sp>
      <p:sp>
        <p:nvSpPr>
          <p:cNvPr id="7" name="Загнутый угол 6"/>
          <p:cNvSpPr/>
          <p:nvPr/>
        </p:nvSpPr>
        <p:spPr>
          <a:xfrm>
            <a:off x="1331913" y="3429000"/>
            <a:ext cx="4895850" cy="720725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ОРФОЭПИЯ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1331913" y="4437063"/>
            <a:ext cx="4895850" cy="720725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ЧЁРНЫЙ ЯЩИК</a:t>
            </a:r>
          </a:p>
        </p:txBody>
      </p:sp>
      <p:sp>
        <p:nvSpPr>
          <p:cNvPr id="9" name="Загнутый угол 8"/>
          <p:cNvSpPr/>
          <p:nvPr/>
        </p:nvSpPr>
        <p:spPr>
          <a:xfrm>
            <a:off x="1331913" y="5373688"/>
            <a:ext cx="4895850" cy="719137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РЕБУСЫ, ШАРАДЫ</a:t>
            </a:r>
          </a:p>
        </p:txBody>
      </p:sp>
      <p:sp>
        <p:nvSpPr>
          <p:cNvPr id="10" name="Штриховая стрелка вправо 9">
            <a:hlinkClick r:id="rId3" action="ppaction://hlinksldjump"/>
          </p:cNvPr>
          <p:cNvSpPr/>
          <p:nvPr/>
        </p:nvSpPr>
        <p:spPr>
          <a:xfrm>
            <a:off x="6444208" y="1628800"/>
            <a:ext cx="1152128" cy="628648"/>
          </a:xfrm>
          <a:prstGeom prst="strip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Штриховая стрелка вправо 10">
            <a:hlinkClick r:id="rId4" action="ppaction://hlinksldjump"/>
          </p:cNvPr>
          <p:cNvSpPr/>
          <p:nvPr/>
        </p:nvSpPr>
        <p:spPr>
          <a:xfrm>
            <a:off x="6444208" y="2492896"/>
            <a:ext cx="1152128" cy="628648"/>
          </a:xfrm>
          <a:prstGeom prst="strip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Штриховая стрелка вправо 11">
            <a:hlinkClick r:id="rId5" action="ppaction://hlinksldjump"/>
          </p:cNvPr>
          <p:cNvSpPr/>
          <p:nvPr/>
        </p:nvSpPr>
        <p:spPr>
          <a:xfrm>
            <a:off x="6444208" y="3429000"/>
            <a:ext cx="1152128" cy="628648"/>
          </a:xfrm>
          <a:prstGeom prst="strip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Штриховая стрелка вправо 12">
            <a:hlinkClick r:id="rId5" action="ppaction://hlinksldjump"/>
          </p:cNvPr>
          <p:cNvSpPr/>
          <p:nvPr/>
        </p:nvSpPr>
        <p:spPr>
          <a:xfrm>
            <a:off x="6444208" y="4437112"/>
            <a:ext cx="1152128" cy="628648"/>
          </a:xfrm>
          <a:prstGeom prst="strip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Штриховая стрелка вправо 13">
            <a:hlinkClick r:id="rId6" action="ppaction://hlinksldjump"/>
          </p:cNvPr>
          <p:cNvSpPr/>
          <p:nvPr/>
        </p:nvSpPr>
        <p:spPr>
          <a:xfrm>
            <a:off x="6516216" y="5373216"/>
            <a:ext cx="1152128" cy="628648"/>
          </a:xfrm>
          <a:prstGeom prst="strip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5" name="si_categorie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028384" y="1268760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9" presetClass="entr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9" presetClass="entr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9" presetClass="entr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9" presetClass="entr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3085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9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39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39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39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39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" grpId="0"/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ВОПРОС ФИНАЛА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600200"/>
            <a:ext cx="864235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О каком слове идёт речь?</a:t>
            </a:r>
          </a:p>
          <a:p>
            <a:pPr eaLnBrk="1" hangingPunct="1"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На Руси того, кого обозначали этим словом, побаивались. А сегодня его не боятся, а презирают. В известной песне поётся, что он не станет играть в одну очень мужскую игру. Назовите его.</a:t>
            </a:r>
          </a:p>
          <a:p>
            <a:pPr eaLnBrk="1" hangingPunct="1">
              <a:buFont typeface="Arial" charset="0"/>
              <a:buNone/>
            </a:pPr>
            <a:endParaRPr lang="ru-RU" dirty="0" smtClean="0">
              <a:cs typeface="Cordia New" pitchFamily="34" charset="-34"/>
            </a:endParaRPr>
          </a:p>
          <a:p>
            <a:pPr eaLnBrk="1" hangingPunct="1">
              <a:buFont typeface="Arial" charset="0"/>
              <a:buNone/>
            </a:pPr>
            <a:endParaRPr lang="ru-RU" dirty="0" smtClean="0">
              <a:cs typeface="Cordia New" pitchFamily="34" charset="-34"/>
            </a:endParaRPr>
          </a:p>
        </p:txBody>
      </p:sp>
      <p:sp>
        <p:nvSpPr>
          <p:cNvPr id="4" name="Загнутый угол 3"/>
          <p:cNvSpPr/>
          <p:nvPr/>
        </p:nvSpPr>
        <p:spPr>
          <a:xfrm>
            <a:off x="971600" y="2996952"/>
            <a:ext cx="7200900" cy="2736850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ТРУС</a:t>
            </a:r>
          </a:p>
        </p:txBody>
      </p:sp>
      <p:sp>
        <p:nvSpPr>
          <p:cNvPr id="5" name="Штриховая стрелка вправо 4">
            <a:hlinkClick r:id="rId2" action="ppaction://hlinksldjump"/>
          </p:cNvPr>
          <p:cNvSpPr/>
          <p:nvPr/>
        </p:nvSpPr>
        <p:spPr>
          <a:xfrm>
            <a:off x="7812360" y="5949280"/>
            <a:ext cx="978408" cy="484632"/>
          </a:xfrm>
          <a:prstGeom prst="strip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  <p:bldP spid="4" grpId="0" uiExpand="1" animBg="1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143000"/>
            <a:ext cx="7056784" cy="28620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ВОПРОС ФИНАЛА</a:t>
            </a:r>
            <a:endParaRPr lang="ru-RU" sz="6000" smtClean="0">
              <a:cs typeface="Angsana New" pitchFamily="18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268760"/>
            <a:ext cx="7992888" cy="2736304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683568" y="4221088"/>
            <a:ext cx="7632848" cy="2016224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ru-RU" sz="17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ru-RU" sz="17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Бить </a:t>
            </a:r>
            <a:r>
              <a:rPr lang="ru-RU" sz="17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баклуши (бездельничать).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7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Погнаться за двумя зайцами (делать несколько дел одновременно).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7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Стреляный воробей (опытный в чем-то).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7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Зарубить на носу (что-то запомнить).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7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Развесить уши (внимательно слушать, с увлечением).</a:t>
            </a:r>
            <a:endParaRPr lang="ru-RU" sz="17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Штриховая стрелка вправо 4">
            <a:hlinkClick r:id="rId4" action="ppaction://hlinksldjump"/>
          </p:cNvPr>
          <p:cNvSpPr/>
          <p:nvPr/>
        </p:nvSpPr>
        <p:spPr>
          <a:xfrm>
            <a:off x="7596336" y="6093296"/>
            <a:ext cx="978408" cy="484632"/>
          </a:xfrm>
          <a:prstGeom prst="strip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340768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78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ВОПРОС ФИНАЛА</a:t>
            </a:r>
            <a:endParaRPr lang="ru-RU" sz="6000" smtClean="0">
              <a:cs typeface="Angsana New" pitchFamily="18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1600200"/>
            <a:ext cx="8507412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>
                <a:cs typeface="Cordia New" pitchFamily="34" charset="-34"/>
              </a:rPr>
              <a:t>	</a:t>
            </a:r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такая сатира на безграмотные стихи была опубликована однажды в студенческой стенгазете. </a:t>
            </a:r>
            <a: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Гра'вер за гра'вюру гро'ша досто'ин.</a:t>
            </a:r>
            <a:b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Несём из мага'зина в по'ртфеле медь.</a:t>
            </a:r>
            <a:b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Мо'жет быть, сти'хи писа'ть не сто'ит, </a:t>
            </a:r>
            <a:b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лу'чше в библио'теке со сло'варем посиде'ть?</a:t>
            </a:r>
            <a:b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Назовите слова, где ударение поставлено неверно.</a:t>
            </a:r>
            <a:r>
              <a:rPr lang="ru-RU" smtClean="0">
                <a:cs typeface="Cordia New" pitchFamily="34" charset="-34"/>
              </a:rPr>
              <a:t/>
            </a:r>
            <a:br>
              <a:rPr lang="ru-RU" smtClean="0">
                <a:cs typeface="Cordia New" pitchFamily="34" charset="-34"/>
              </a:rPr>
            </a:br>
            <a:endParaRPr lang="ru-RU" smtClean="0">
              <a:cs typeface="Cordia New" pitchFamily="34" charset="-34"/>
            </a:endParaRPr>
          </a:p>
        </p:txBody>
      </p:sp>
      <p:sp>
        <p:nvSpPr>
          <p:cNvPr id="4" name="Загнутый угол 3"/>
          <p:cNvSpPr/>
          <p:nvPr/>
        </p:nvSpPr>
        <p:spPr>
          <a:xfrm>
            <a:off x="611188" y="1916113"/>
            <a:ext cx="7993062" cy="3168650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ГРАВ</a:t>
            </a: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4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Р, ГРАВ</a:t>
            </a: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4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РА, ГРОШ</a:t>
            </a: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МАГАЗ</a:t>
            </a: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Н,ПОРТФ</a:t>
            </a: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ЛЬ, СТИХ</a:t>
            </a: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БИБЛИОТ</a:t>
            </a: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КА, СО СЛОВАР</a:t>
            </a: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4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5" name="Штриховая стрелка вправо 4">
            <a:hlinkClick r:id="rId3" action="ppaction://hlinksldjump"/>
          </p:cNvPr>
          <p:cNvSpPr/>
          <p:nvPr/>
        </p:nvSpPr>
        <p:spPr>
          <a:xfrm>
            <a:off x="7884368" y="6093296"/>
            <a:ext cx="978408" cy="484632"/>
          </a:xfrm>
          <a:prstGeom prst="strip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1484784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  <p:bldP spid="3" grpId="1" build="p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ВОПРОС ФИНАЛА</a:t>
            </a:r>
            <a:endParaRPr lang="ru-RU" sz="6000" smtClean="0">
              <a:cs typeface="Angsana New" pitchFamily="18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1341438"/>
            <a:ext cx="8713787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dirty="0" smtClean="0">
                <a:solidFill>
                  <a:srgbClr val="002060"/>
                </a:solidFill>
                <a:cs typeface="Cordia New" pitchFamily="34" charset="-34"/>
              </a:rPr>
              <a:t>	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ними ходил Геракл в сады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Геспирид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Одно из них стало предметом раздора между Герой, Афиной и Афродитой. И, представьте себе, из –за него даже началась война! Когда тесно, то ему негде упасть. Как вы думаете, что это за предмет?</a:t>
            </a: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>
            <a:off x="7812360" y="6093296"/>
            <a:ext cx="978408" cy="484632"/>
          </a:xfrm>
          <a:prstGeom prst="strip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27088" y="2205038"/>
            <a:ext cx="7345362" cy="18716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i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ЯБЛ</a:t>
            </a:r>
            <a:r>
              <a:rPr lang="ru-RU" sz="7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7200" b="1" i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КО</a:t>
            </a:r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56376" y="1484784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  <p:bldP spid="3" grpId="1" build="p"/>
      <p:bldP spid="5" grpId="0" animBg="1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ВОПРОС ФИНАЛА</a:t>
            </a:r>
            <a:endParaRPr lang="ru-RU" sz="6000" smtClean="0">
              <a:cs typeface="Angsana New" pitchFamily="18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268413"/>
            <a:ext cx="8229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букве </a:t>
            </a:r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«Б»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шагает </a:t>
            </a:r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«Е»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pPr eaLnBrk="1" hangingPunct="1"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Два слога есть у вас уже.</a:t>
            </a:r>
          </a:p>
          <a:p>
            <a:pPr eaLnBrk="1" hangingPunct="1"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ним букву </a:t>
            </a:r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«Д»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скорей приставьте</a:t>
            </a:r>
          </a:p>
          <a:p>
            <a:pPr eaLnBrk="1" hangingPunct="1"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так до времени оставьте.</a:t>
            </a:r>
          </a:p>
          <a:p>
            <a:pPr eaLnBrk="1" hangingPunct="1"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Теперь внимательно взгляните</a:t>
            </a:r>
          </a:p>
          <a:p>
            <a:pPr eaLnBrk="1" hangingPunct="1"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офицерский строгий </a:t>
            </a:r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китель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Поймёте вы наверняка,</a:t>
            </a:r>
          </a:p>
          <a:p>
            <a:pPr eaLnBrk="1" hangingPunct="1"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не нужна здесь буква </a:t>
            </a:r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«К»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539552" y="2204864"/>
            <a:ext cx="7920037" cy="2089150"/>
          </a:xfrm>
          <a:prstGeom prst="foldedCorner">
            <a:avLst>
              <a:gd name="adj" fmla="val 25529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8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8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8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8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ИТЕЛЬ</a:t>
            </a:r>
          </a:p>
        </p:txBody>
      </p:sp>
      <p:sp>
        <p:nvSpPr>
          <p:cNvPr id="5" name="Штриховая стрелка вправо 4">
            <a:hlinkClick r:id="rId3" action="ppaction://hlinksldjump"/>
          </p:cNvPr>
          <p:cNvSpPr/>
          <p:nvPr/>
        </p:nvSpPr>
        <p:spPr>
          <a:xfrm>
            <a:off x="7884368" y="6093296"/>
            <a:ext cx="978408" cy="484632"/>
          </a:xfrm>
          <a:prstGeom prst="strip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668344" y="1268760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3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0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  <p:bldP spid="3" grpId="1" build="p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Буква </a:t>
            </a:r>
            <a:r>
              <a:rPr lang="en-US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@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которая часто используется в рекламе для обозначения звука «а»</a:t>
            </a:r>
            <a:r>
              <a:rPr lang="en-US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некоторых словах: «</a:t>
            </a:r>
            <a:r>
              <a:rPr lang="ru-RU" sz="4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</a:t>
            </a:r>
            <a:r>
              <a:rPr lang="en-US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@</a:t>
            </a:r>
            <a:r>
              <a:rPr lang="ru-RU" sz="4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вместо «собака».</a:t>
            </a:r>
            <a:endParaRPr lang="ru-RU" sz="4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2" descr="email0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5084763"/>
            <a:ext cx="1223963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гнутая вниз стрелка 4">
            <a:hlinkClick r:id="rId3" action="ppaction://hlinksldjump"/>
          </p:cNvPr>
          <p:cNvSpPr/>
          <p:nvPr/>
        </p:nvSpPr>
        <p:spPr>
          <a:xfrm>
            <a:off x="7956550" y="6092825"/>
            <a:ext cx="928688" cy="504825"/>
          </a:xfrm>
          <a:prstGeom prst="curved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2488" y="0"/>
            <a:ext cx="8291512" cy="2924175"/>
          </a:xfrm>
        </p:spPr>
        <p:txBody>
          <a:bodyPr/>
          <a:lstStyle/>
          <a:p>
            <a:pPr eaLnBrk="1" hangingPunct="1"/>
            <a:r>
              <a:rPr lang="ru-RU" sz="8800" b="1" smtClean="0">
                <a:solidFill>
                  <a:srgbClr val="C00000"/>
                </a:solidFill>
                <a:latin typeface="Monotype Corsiva" pitchFamily="66" charset="0"/>
                <a:cs typeface="Angsana New" pitchFamily="18" charset="-34"/>
              </a:rPr>
              <a:t>ПОЗДРАВЛЯЕМ ПОБЕДИТЕЛЯ!</a:t>
            </a:r>
          </a:p>
        </p:txBody>
      </p:sp>
      <p:pic>
        <p:nvPicPr>
          <p:cNvPr id="73730" name="Picture 2" descr="Картинка 36 из 98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620713"/>
            <a:ext cx="5616575" cy="595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>
          <a:xfrm>
            <a:off x="914400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ИНТЕРНЕТ - РЕСУРСЫ</a:t>
            </a:r>
          </a:p>
        </p:txBody>
      </p:sp>
      <p:sp>
        <p:nvSpPr>
          <p:cNvPr id="63491" name="Содержимое 2"/>
          <p:cNvSpPr>
            <a:spLocks noGrp="1"/>
          </p:cNvSpPr>
          <p:nvPr>
            <p:ph idx="1"/>
          </p:nvPr>
        </p:nvSpPr>
        <p:spPr>
          <a:xfrm>
            <a:off x="468313" y="1052513"/>
            <a:ext cx="8229600" cy="56896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2"/>
              </a:rPr>
              <a:t>http://www.goodclipart.ru/data/razvlecheniya/ENTRTNMNT04/b7/E03950.png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клоун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3"/>
              </a:rPr>
              <a:t>http://im0-tub.yandex.net/i?id=180638985-13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циркуль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4"/>
              </a:rPr>
              <a:t>http://svetlanal.narod.ru/email/email03.gif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200" smtClean="0">
                <a:latin typeface="Times New Roman" pitchFamily="18" charset="0"/>
                <a:cs typeface="Times New Roman" pitchFamily="18" charset="0"/>
              </a:rPr>
              <a:t>@</a:t>
            </a:r>
            <a:endParaRPr lang="ru-RU" sz="12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5"/>
              </a:rPr>
              <a:t>http://img1.liveinternet.ru/images/attach/c/0/33/646/33646774_Nereditca_GrNovroodRussia.jpg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храм Спаса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6"/>
              </a:rPr>
              <a:t>http://www.horses.ru/horsemanship/images/troika2_big.jpg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ямщик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7"/>
              </a:rPr>
              <a:t>http://foto.rambler.ru/public/volodia1954/_photos/2/1-web.jpg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«Сказка о рыбаке и рыбке»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8"/>
              </a:rPr>
              <a:t>http://www.bibliotekar.ru/dal/index.files/image002.jpg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В.И.Даль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9"/>
              </a:rPr>
              <a:t>http://feb-web.ru/feb/pushkin/pictures/Lit-fron.jpg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А.С. Пушкин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10"/>
              </a:rPr>
              <a:t>http://perevodika.ru/upload/iblock/5ba/29.jpg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танк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11"/>
              </a:rPr>
              <a:t>http://www.kalitva.ru/uploads/posts/2010-02/1265270087_21b0ec2b885e.jpg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алтын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12"/>
              </a:rPr>
              <a:t>http://im7-tub.yandex.net/i?id=52186607-03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атмосфера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13"/>
              </a:rPr>
              <a:t>http://img-fotki.yandex.ru/get/3106/goober.0/0_1c788_532e6ca4_L.jpg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тротуар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14"/>
              </a:rPr>
              <a:t>http://im5-tub.yandex.net/i?id=110073061-01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носорог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15"/>
              </a:rPr>
              <a:t>http://rusmuseum.ru/images/cms/data/mih_palace02.jpg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Росси К.И.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16"/>
              </a:rPr>
              <a:t>http://im7-tub.yandex.net/i?id=211961043-06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атлас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17"/>
              </a:rPr>
              <a:t>http://img12.nnm.ru/3/8/7/9/4/38794f4a7ebdf4316ea76201a976fcca_full.jpg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атлас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18"/>
              </a:rPr>
              <a:t>http://im8-tub.yandex.net/i?id=168942948-09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Эрмитаж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19"/>
              </a:rPr>
              <a:t>http://im4-tub.yandex.net/i?id=1650906-08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шарманка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20"/>
              </a:rPr>
              <a:t>http://www.lenagold.ru/fon/clipart/n/nit/nitky01.png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иголка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21"/>
              </a:rPr>
              <a:t>http://im8-tub.yandex.net/i?id=61127128-07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вода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22"/>
              </a:rPr>
              <a:t>http://img0.liveinternet.ru/images/attach/c/1/62/700/62700336_1281782152_5124.jpg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мёд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23"/>
              </a:rPr>
              <a:t>http://im2-tub.yandex.net/i?id=129582800-05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колесо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24"/>
              </a:rPr>
              <a:t>http://s40.radikal.ru/i087/0808/fb/f586e0ce47be.jpg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камни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25"/>
              </a:rPr>
              <a:t>http://bigpapa.com.ua/blog/wp-content/plugins/wp-o-matic/cache/eb4e4_0_1e50c_ef4dbe1d_orig.jpg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цветы.</a:t>
            </a: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  <a:hlinkClick r:id="rId26"/>
              </a:rPr>
              <a:t>http://im2-tub.yandex.net/i?id=154655142-06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телефон</a:t>
            </a:r>
          </a:p>
          <a:p>
            <a:pPr eaLnBrk="1" hangingPunct="1">
              <a:buFont typeface="Arial" charset="0"/>
              <a:buNone/>
            </a:pPr>
            <a:endParaRPr lang="ru-RU" sz="12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endParaRPr lang="ru-RU" sz="12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endParaRPr lang="ru-RU" sz="14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ЛИТЕРАТУРА.</a:t>
            </a:r>
          </a:p>
        </p:txBody>
      </p:sp>
      <p:sp>
        <p:nvSpPr>
          <p:cNvPr id="645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Calibri" pitchFamily="34" charset="0"/>
              <a:buAutoNum type="arabicPeriod"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Орг А.О. «Олимпиадные задания по русскому языку» – М: Просвещение, 2006.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Григорян Л.Т. «Язык мой – друг мой» – М: Просвещение, 2008.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Курушина Т.А. « Русский язык. 5-9 классы.» – Волгоград: Учитель,2008. 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Филипченко М.П. «Загадки- шарады. И не только» – Волгоград: Учитель, 2008.</a:t>
            </a:r>
          </a:p>
          <a:p>
            <a:pPr eaLnBrk="1" hangingPunct="1">
              <a:buFont typeface="Arial" charset="0"/>
              <a:buNone/>
            </a:pPr>
            <a:endParaRPr lang="ru-RU" sz="1600" smtClean="0">
              <a:cs typeface="Cordia New" pitchFamily="34" charset="-34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3333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ИСТОРИЧЕСКАЯ СТРАНИЧКА</a:t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 баллов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412875"/>
            <a:ext cx="4038600" cy="5329238"/>
          </a:xfrm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dirty="0" smtClean="0"/>
              <a:t>	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одной из стен в церкви Спаса(постройки 1198 года) археологами была найдена загадочная надпись (передаём буквами русского алфавита):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НЕ     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   ВТ    СЕ   ЧЕ   ПЯ   СУ</a:t>
            </a:r>
            <a:r>
              <a:rPr lang="en-US" sz="2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ВС. Что имел в виду автор надписи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img1.liveinternet.ru/images/attach/c/0/33/646/33646774_Nereditca_GrNovroodRussi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16754" y="1484784"/>
            <a:ext cx="3515685" cy="4680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197" name="TextBox 5"/>
          <p:cNvSpPr txBox="1">
            <a:spLocks noChangeArrowheads="1"/>
          </p:cNvSpPr>
          <p:nvPr/>
        </p:nvSpPr>
        <p:spPr bwMode="auto">
          <a:xfrm>
            <a:off x="7885113" y="6237288"/>
            <a:ext cx="10683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si_thin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60432" y="1124744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начала названий дней недели в церковной </a:t>
            </a:r>
            <a:r>
              <a:rPr lang="ru-RU" sz="6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седьмице</a:t>
            </a: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(неделе).</a:t>
            </a:r>
            <a:endParaRPr lang="ru-RU" sz="6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3492500" y="5805488"/>
            <a:ext cx="20034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СПРАВКА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Выгнутая вниз стрелка 5">
            <a:hlinkClick r:id="rId3" action="ppaction://hlinksldjump"/>
          </p:cNvPr>
          <p:cNvSpPr/>
          <p:nvPr/>
        </p:nvSpPr>
        <p:spPr>
          <a:xfrm>
            <a:off x="7885113" y="6092825"/>
            <a:ext cx="927100" cy="504825"/>
          </a:xfrm>
          <a:prstGeom prst="curved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ИНТЕРЕСНО!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1196975"/>
            <a:ext cx="8785225" cy="5832475"/>
          </a:xfrm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НЕделя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ПОнедельник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Вторник, Середа,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ЧЕтверг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ПЯтница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СУббота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НЕДЕЛЯ –название выходного дня, возможно от «не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делати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ПОНЕДЕЛЬНИК – после «недели».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Среда – средний день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седьмицы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ВТОРНИК, ЧЕТВЕРГ и ПЯТНИЦА – второй, четвёртый, пятый день  недели. Появление календаря на стенах храма вполне естественно. Счёт дней недели вести  умел не каждый, а ошибиться нельзя – в церковной жизни счёт дней в неделе важнее месячного и в чём – то даже годового -расписание служб, постов.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>
            <a:off x="7956550" y="6237288"/>
            <a:ext cx="928688" cy="504825"/>
          </a:xfrm>
          <a:prstGeom prst="curved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чёлк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пчёлка</Template>
  <TotalTime>2724</TotalTime>
  <Words>902</Words>
  <Application>Microsoft Office PowerPoint</Application>
  <PresentationFormat>Экран (4:3)</PresentationFormat>
  <Paragraphs>306</Paragraphs>
  <Slides>62</Slides>
  <Notes>0</Notes>
  <HiddenSlides>0</HiddenSlides>
  <MMClips>33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пчёлка</vt:lpstr>
      <vt:lpstr>Интеллектуальная викторина по  русскому  языку</vt:lpstr>
      <vt:lpstr>КАТЕГОРИИ</vt:lpstr>
      <vt:lpstr>ИСТОРИЧЕСКАЯ СТРАНИЧКА  10 баллов</vt:lpstr>
      <vt:lpstr>ОТВЕТ</vt:lpstr>
      <vt:lpstr>ИСТОРИЧЕСКАЯ СТРАНИЧКА 20 баллов</vt:lpstr>
      <vt:lpstr>ОТВЕТ</vt:lpstr>
      <vt:lpstr>ИСТОРИЧЕСКАЯ СТРАНИЧКА 30 баллов</vt:lpstr>
      <vt:lpstr>ОТВЕТ</vt:lpstr>
      <vt:lpstr>ЭТО ИНТЕРЕСНО!</vt:lpstr>
      <vt:lpstr>ИСТОРИЧЕСКАЯ СТРАНИЧКА 40 баллов</vt:lpstr>
      <vt:lpstr>ОТВЕТ</vt:lpstr>
      <vt:lpstr>ИСТОРИЧЕСКАЯ СТРАНИЧКА 50 баллов</vt:lpstr>
      <vt:lpstr>ОТВЕТ</vt:lpstr>
      <vt:lpstr>ЛЕКСИКА 10 баллов</vt:lpstr>
      <vt:lpstr>ОТВЕТ</vt:lpstr>
      <vt:lpstr>ЛЕКСИКА 20 баллов</vt:lpstr>
      <vt:lpstr>ОТВЕТ</vt:lpstr>
      <vt:lpstr>ЛЕКСИКА 30 баллов</vt:lpstr>
      <vt:lpstr>ОТВЕТ</vt:lpstr>
      <vt:lpstr>ЛЕКСИКА 40 баллов</vt:lpstr>
      <vt:lpstr>ОТВЕТ</vt:lpstr>
      <vt:lpstr>ЛЕКСИКА 50 баллов</vt:lpstr>
      <vt:lpstr>ОТВЕТ</vt:lpstr>
      <vt:lpstr>ОРФОЭПИЯ 10 баллов</vt:lpstr>
      <vt:lpstr>ОТВЕТ</vt:lpstr>
      <vt:lpstr>ОРФОЭПИЯ 20 баллов</vt:lpstr>
      <vt:lpstr>ОТВЕТ</vt:lpstr>
      <vt:lpstr>ОРФОЭПИЯ 30 баллов</vt:lpstr>
      <vt:lpstr>ОТВЕТ</vt:lpstr>
      <vt:lpstr>ОРФОЭПИЯ 40 баллов</vt:lpstr>
      <vt:lpstr>ОТВЕТ</vt:lpstr>
      <vt:lpstr>ОРФОЭПИЯ 50 баллов</vt:lpstr>
      <vt:lpstr>ОТВЕТ</vt:lpstr>
      <vt:lpstr>ЧЁРНЫЙ ЯЩИК 10 баллов</vt:lpstr>
      <vt:lpstr>ОТВЕТ</vt:lpstr>
      <vt:lpstr>ЧЁРНЫЙ ЯЩИК  20 баллов</vt:lpstr>
      <vt:lpstr>ОТВЕТ</vt:lpstr>
      <vt:lpstr>ЧЁРНЫЙ ЯЩИК  30 баллов</vt:lpstr>
      <vt:lpstr>ОТВЕТ</vt:lpstr>
      <vt:lpstr>ЧЁРНЫЙ ЯЩИК  40 баллов</vt:lpstr>
      <vt:lpstr>ОТВЕТ</vt:lpstr>
      <vt:lpstr>ЧЁРНЫЙ ЯЩИК  50 баллов</vt:lpstr>
      <vt:lpstr>ОТВЕТ</vt:lpstr>
      <vt:lpstr>РЕБУСЫ, ШАРАДЫ 10 баллов</vt:lpstr>
      <vt:lpstr>ОТВЕТ</vt:lpstr>
      <vt:lpstr>РЕБУСЫ, ШАРАДЫ 20 баллов</vt:lpstr>
      <vt:lpstr>ОТВЕТ</vt:lpstr>
      <vt:lpstr>РЕБУСЫ, ШАРАДЫ 30 баллов</vt:lpstr>
      <vt:lpstr>ОТВЕТ</vt:lpstr>
      <vt:lpstr>РЕБУСЫ, ШАРАДЫ 40 баллов</vt:lpstr>
      <vt:lpstr>ОТВЕТ</vt:lpstr>
      <vt:lpstr>РЕБУСЫ, ШАРАДЫ 50 баллов</vt:lpstr>
      <vt:lpstr>ОТВЕТ</vt:lpstr>
      <vt:lpstr>ФИНАЛ</vt:lpstr>
      <vt:lpstr>ВОПРОС ФИНАЛА</vt:lpstr>
      <vt:lpstr>ВОПРОС ФИНАЛА</vt:lpstr>
      <vt:lpstr>ВОПРОС ФИНАЛА</vt:lpstr>
      <vt:lpstr>ВОПРОС ФИНАЛА</vt:lpstr>
      <vt:lpstr>ВОПРОС ФИНАЛА</vt:lpstr>
      <vt:lpstr>ПОЗДРАВЛЯЕМ ПОБЕДИТЕЛЯ!</vt:lpstr>
      <vt:lpstr>ИНТЕРНЕТ - РЕСУРСЫ</vt:lpstr>
      <vt:lpstr>ЛИТЕРАТУРА.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Интеллектуальная викторина по  русскому  языку</dc:title>
  <dc:subject>шаблон</dc:subject>
  <dc:creator>Наталья</dc:creator>
  <dc:description>З.В. Александрова  http://aida.ucoz.ru</dc:description>
  <cp:lastModifiedBy>Александра</cp:lastModifiedBy>
  <cp:revision>204</cp:revision>
  <dcterms:created xsi:type="dcterms:W3CDTF">2011-01-19T16:15:38Z</dcterms:created>
  <dcterms:modified xsi:type="dcterms:W3CDTF">2022-03-04T19:10:29Z</dcterms:modified>
</cp:coreProperties>
</file>