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4" r:id="rId1"/>
  </p:sldMasterIdLst>
  <p:sldIdLst>
    <p:sldId id="259" r:id="rId2"/>
    <p:sldId id="282" r:id="rId3"/>
    <p:sldId id="303" r:id="rId4"/>
    <p:sldId id="304" r:id="rId5"/>
    <p:sldId id="284" r:id="rId6"/>
    <p:sldId id="305" r:id="rId7"/>
    <p:sldId id="286" r:id="rId8"/>
    <p:sldId id="287" r:id="rId9"/>
    <p:sldId id="297" r:id="rId10"/>
    <p:sldId id="298" r:id="rId11"/>
    <p:sldId id="306" r:id="rId12"/>
    <p:sldId id="30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147" autoAdjust="0"/>
    <p:restoredTop sz="94624" autoAdjust="0"/>
  </p:normalViewPr>
  <p:slideViewPr>
    <p:cSldViewPr>
      <p:cViewPr varScale="1">
        <p:scale>
          <a:sx n="69" d="100"/>
          <a:sy n="69" d="100"/>
        </p:scale>
        <p:origin x="-143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188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02CC2-48BB-423D-B562-4EB56A4DCCF5}" type="datetimeFigureOut">
              <a:rPr lang="ru-RU" smtClean="0"/>
              <a:pPr/>
              <a:t>22.11.2017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11758A-DB65-4ED8-9B6D-972293BDBF4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02CC2-48BB-423D-B562-4EB56A4DCCF5}" type="datetimeFigureOut">
              <a:rPr lang="ru-RU" smtClean="0"/>
              <a:pPr/>
              <a:t>22.11.2017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11758A-DB65-4ED8-9B6D-972293BDBF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02CC2-48BB-423D-B562-4EB56A4DCCF5}" type="datetimeFigureOut">
              <a:rPr lang="ru-RU" smtClean="0"/>
              <a:pPr/>
              <a:t>22.11.2017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11758A-DB65-4ED8-9B6D-972293BDBF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02CC2-48BB-423D-B562-4EB56A4DCCF5}" type="datetimeFigureOut">
              <a:rPr lang="ru-RU" smtClean="0"/>
              <a:pPr/>
              <a:t>22.11.2017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11758A-DB65-4ED8-9B6D-972293BDBF4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02CC2-48BB-423D-B562-4EB56A4DCCF5}" type="datetimeFigureOut">
              <a:rPr lang="ru-RU" smtClean="0"/>
              <a:pPr/>
              <a:t>22.11.2017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11758A-DB65-4ED8-9B6D-972293BDBF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02CC2-48BB-423D-B562-4EB56A4DCCF5}" type="datetimeFigureOut">
              <a:rPr lang="ru-RU" smtClean="0"/>
              <a:pPr/>
              <a:t>22.11.2017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11758A-DB65-4ED8-9B6D-972293BDBF4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02CC2-48BB-423D-B562-4EB56A4DCCF5}" type="datetimeFigureOut">
              <a:rPr lang="ru-RU" smtClean="0"/>
              <a:pPr/>
              <a:t>22.11.2017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11758A-DB65-4ED8-9B6D-972293BDBF4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02CC2-48BB-423D-B562-4EB56A4DCCF5}" type="datetimeFigureOut">
              <a:rPr lang="ru-RU" smtClean="0"/>
              <a:pPr/>
              <a:t>22.11.2017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11758A-DB65-4ED8-9B6D-972293BDBF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02CC2-48BB-423D-B562-4EB56A4DCCF5}" type="datetimeFigureOut">
              <a:rPr lang="ru-RU" smtClean="0"/>
              <a:pPr/>
              <a:t>22.11.2017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11758A-DB65-4ED8-9B6D-972293BDBF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02CC2-48BB-423D-B562-4EB56A4DCCF5}" type="datetimeFigureOut">
              <a:rPr lang="ru-RU" smtClean="0"/>
              <a:pPr/>
              <a:t>22.11.2017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11758A-DB65-4ED8-9B6D-972293BDBF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02CC2-48BB-423D-B562-4EB56A4DCCF5}" type="datetimeFigureOut">
              <a:rPr lang="ru-RU" smtClean="0"/>
              <a:pPr/>
              <a:t>22.11.2017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11758A-DB65-4ED8-9B6D-972293BDBF4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F3E02CC2-48BB-423D-B562-4EB56A4DCCF5}" type="datetimeFigureOut">
              <a:rPr lang="ru-RU" smtClean="0"/>
              <a:pPr/>
              <a:t>22.11.2017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2011758A-DB65-4ED8-9B6D-972293BDBF4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5" r:id="rId1"/>
    <p:sldLayoutId id="2147483766" r:id="rId2"/>
    <p:sldLayoutId id="2147483767" r:id="rId3"/>
    <p:sldLayoutId id="2147483768" r:id="rId4"/>
    <p:sldLayoutId id="2147483769" r:id="rId5"/>
    <p:sldLayoutId id="2147483770" r:id="rId6"/>
    <p:sldLayoutId id="2147483771" r:id="rId7"/>
    <p:sldLayoutId id="2147483772" r:id="rId8"/>
    <p:sldLayoutId id="2147483773" r:id="rId9"/>
    <p:sldLayoutId id="2147483774" r:id="rId10"/>
    <p:sldLayoutId id="2147483775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51520" y="692696"/>
            <a:ext cx="5392050" cy="545094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600" dirty="0" smtClean="0">
                <a:solidFill>
                  <a:schemeClr val="tx1"/>
                </a:solidFill>
              </a:rPr>
              <a:t>М.Ю.Лермонтов</a:t>
            </a:r>
            <a:br>
              <a:rPr lang="ru-RU" sz="3600" dirty="0" smtClean="0">
                <a:solidFill>
                  <a:schemeClr val="tx1"/>
                </a:solidFill>
              </a:rPr>
            </a:br>
            <a:r>
              <a:rPr lang="ru-RU" sz="3600" dirty="0" smtClean="0">
                <a:solidFill>
                  <a:schemeClr val="tx1"/>
                </a:solidFill>
              </a:rPr>
              <a:t>«Песня про царя Ивана Васильевича, молодого опричника и удалого купца Калашникова» - поэма об историческом прошлом России</a:t>
            </a:r>
            <a:endParaRPr lang="ru-RU" sz="3600" dirty="0">
              <a:solidFill>
                <a:schemeClr val="tx1"/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6446" y="928670"/>
            <a:ext cx="3071834" cy="41434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22588153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611560" y="764704"/>
            <a:ext cx="8229600" cy="1069848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smtClean="0"/>
              <a:t>Домашнее задание на выбор:</a:t>
            </a:r>
            <a:endParaRPr lang="ru-RU" b="1" dirty="0"/>
          </a:p>
        </p:txBody>
      </p:sp>
      <p:sp>
        <p:nvSpPr>
          <p:cNvPr id="8" name="TextBox 7"/>
          <p:cNvSpPr txBox="1"/>
          <p:nvPr/>
        </p:nvSpPr>
        <p:spPr>
          <a:xfrm flipH="1">
            <a:off x="395535" y="2420888"/>
            <a:ext cx="8568951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3200" b="1" dirty="0" smtClean="0"/>
              <a:t>Прочесть главу 2 и 3</a:t>
            </a:r>
          </a:p>
          <a:p>
            <a:pPr>
              <a:buFont typeface="Arial" pitchFamily="34" charset="0"/>
              <a:buChar char="•"/>
            </a:pPr>
            <a:r>
              <a:rPr lang="ru-RU" sz="3200" b="1" dirty="0" smtClean="0"/>
              <a:t>Подготовить характеристику купца Калашникова и Алены Дмитриевны</a:t>
            </a:r>
          </a:p>
          <a:p>
            <a:pPr>
              <a:buFont typeface="Arial" pitchFamily="34" charset="0"/>
              <a:buChar char="•"/>
            </a:pPr>
            <a:r>
              <a:rPr lang="ru-RU" sz="3200" b="1" dirty="0" smtClean="0"/>
              <a:t>Нарисовать иллюстрацию (по желанию)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00784822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5" y="571480"/>
            <a:ext cx="7091386" cy="5643602"/>
          </a:xfrm>
        </p:spPr>
        <p:txBody>
          <a:bodyPr anchor="ctr"/>
          <a:lstStyle/>
          <a:p>
            <a:pPr algn="ctr">
              <a:buNone/>
            </a:pPr>
            <a:r>
              <a:rPr lang="ru-RU" dirty="0" smtClean="0"/>
              <a:t>Напишите письмо, соблюдая формулу </a:t>
            </a:r>
            <a:r>
              <a:rPr lang="ru-RU" dirty="0" smtClean="0"/>
              <a:t>РАФТ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2400" dirty="0" smtClean="0"/>
              <a:t>4 балла (оценивает учитель)</a:t>
            </a:r>
            <a:br>
              <a:rPr lang="ru-RU" sz="2400" dirty="0" smtClean="0"/>
            </a:br>
            <a:r>
              <a:rPr lang="ru-RU" sz="2400" dirty="0" smtClean="0"/>
              <a:t>критерии: соблюдение формулы, оригинальность, знание темы, аргументированность формулировок.</a:t>
            </a:r>
            <a:endParaRPr lang="ru-RU" sz="2400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5" y="285728"/>
            <a:ext cx="7448576" cy="5229440"/>
          </a:xfrm>
        </p:spPr>
        <p:txBody>
          <a:bodyPr anchor="ctr"/>
          <a:lstStyle/>
          <a:p>
            <a:pPr algn="ctr">
              <a:buNone/>
            </a:pPr>
            <a:r>
              <a:rPr lang="ru-RU" dirty="0" smtClean="0"/>
              <a:t>Оценка за работу на уроке:</a:t>
            </a:r>
            <a:br>
              <a:rPr lang="ru-RU" dirty="0" smtClean="0"/>
            </a:br>
            <a:r>
              <a:rPr lang="ru-RU" dirty="0" smtClean="0"/>
              <a:t>9-10 баллов – «5»</a:t>
            </a:r>
            <a:br>
              <a:rPr lang="ru-RU" dirty="0" smtClean="0"/>
            </a:br>
            <a:r>
              <a:rPr lang="ru-RU" dirty="0" smtClean="0"/>
              <a:t>7-8 баллов – «4»</a:t>
            </a:r>
            <a:br>
              <a:rPr lang="ru-RU" dirty="0" smtClean="0"/>
            </a:br>
            <a:r>
              <a:rPr lang="ru-RU" dirty="0" smtClean="0"/>
              <a:t>5-6 баллов- «3»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764704"/>
            <a:ext cx="7068942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Проблемный вопрос</a:t>
            </a:r>
          </a:p>
          <a:p>
            <a:pPr algn="ctr"/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Какие исторические условия сформировали характеры людей?</a:t>
            </a:r>
            <a:endParaRPr lang="ru-RU" sz="48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6277307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571480"/>
            <a:ext cx="6512511" cy="4943688"/>
          </a:xfrm>
        </p:spPr>
        <p:txBody>
          <a:bodyPr anchor="ctr"/>
          <a:lstStyle/>
          <a:p>
            <a:pPr marL="0" indent="0" algn="l">
              <a:buNone/>
            </a:pPr>
            <a:r>
              <a:rPr lang="ru-RU" dirty="0" smtClean="0">
                <a:solidFill>
                  <a:schemeClr val="tx1"/>
                </a:solidFill>
              </a:rPr>
              <a:t>Цели: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разъяснить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характеризовать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анализировать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делать выводы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0762718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1844824"/>
            <a:ext cx="6512511" cy="1944216"/>
          </a:xfrm>
        </p:spPr>
        <p:txBody>
          <a:bodyPr anchor="ctr"/>
          <a:lstStyle/>
          <a:p>
            <a:pPr marL="0" indent="0" algn="ctr">
              <a:buNone/>
            </a:pPr>
            <a:r>
              <a:rPr lang="ru-RU" dirty="0" err="1" smtClean="0">
                <a:solidFill>
                  <a:schemeClr val="tx1"/>
                </a:solidFill>
              </a:rPr>
              <a:t>Ис</a:t>
            </a:r>
            <a:r>
              <a:rPr lang="ru-RU" dirty="0" smtClean="0">
                <a:solidFill>
                  <a:schemeClr val="tx1"/>
                </a:solidFill>
              </a:rPr>
              <a:t>..р.че..</a:t>
            </a:r>
            <a:r>
              <a:rPr lang="ru-RU" dirty="0" err="1" smtClean="0">
                <a:solidFill>
                  <a:schemeClr val="tx1"/>
                </a:solidFill>
              </a:rPr>
              <a:t>ая</a:t>
            </a:r>
            <a:r>
              <a:rPr lang="ru-RU" dirty="0" smtClean="0">
                <a:solidFill>
                  <a:schemeClr val="tx1"/>
                </a:solidFill>
              </a:rPr>
              <a:t> песня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0044806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467545" y="1500174"/>
            <a:ext cx="4896544" cy="4434491"/>
          </a:xfrm>
        </p:spPr>
        <p:txBody>
          <a:bodyPr>
            <a:normAutofit fontScale="92500" lnSpcReduction="10000"/>
          </a:bodyPr>
          <a:lstStyle/>
          <a:p>
            <a:r>
              <a:rPr lang="ru-RU" sz="3200" b="1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Златой венец, трапеза, стольники, супротив, бояре, князья, опричники, </a:t>
            </a:r>
            <a:r>
              <a:rPr lang="ru-RU" sz="3200" b="1" dirty="0" err="1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поднесть</a:t>
            </a:r>
            <a:r>
              <a:rPr lang="ru-RU" sz="3200" b="1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, очи, промолвил.</a:t>
            </a:r>
          </a:p>
          <a:p>
            <a:endParaRPr lang="ru-RU" sz="2400" b="1" dirty="0" smtClean="0">
              <a:solidFill>
                <a:schemeClr val="tx1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r>
              <a:rPr lang="ru-RU" sz="2400" b="1" dirty="0" smtClean="0">
                <a:solidFill>
                  <a:schemeClr val="tx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Критерии оценки:</a:t>
            </a:r>
          </a:p>
          <a:p>
            <a:r>
              <a:rPr lang="ru-RU" sz="2400" b="1" dirty="0" smtClean="0">
                <a:solidFill>
                  <a:schemeClr val="tx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9-10 совпадений -2 балла;</a:t>
            </a:r>
          </a:p>
          <a:p>
            <a:r>
              <a:rPr lang="ru-RU" sz="2400" b="1" dirty="0" smtClean="0">
                <a:solidFill>
                  <a:schemeClr val="tx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6-8 совпадений- 1 балл;</a:t>
            </a:r>
          </a:p>
          <a:p>
            <a:r>
              <a:rPr lang="ru-RU" sz="2400" b="1" dirty="0" smtClean="0">
                <a:solidFill>
                  <a:schemeClr val="tx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Меньше 6 – 0 баллов</a:t>
            </a:r>
            <a:endParaRPr lang="ru-RU" sz="2400" b="1" dirty="0">
              <a:solidFill>
                <a:schemeClr val="tx1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285721" y="188641"/>
            <a:ext cx="5006360" cy="936103"/>
          </a:xfrm>
        </p:spPr>
        <p:txBody>
          <a:bodyPr/>
          <a:lstStyle/>
          <a:p>
            <a:pPr marL="182880" indent="0">
              <a:buNone/>
            </a:pPr>
            <a:r>
              <a:rPr lang="ru-RU" sz="3200" dirty="0" smtClean="0"/>
              <a:t>Задание 2. Устаревшие слова</a:t>
            </a:r>
            <a:endParaRPr lang="ru-RU" sz="3200" dirty="0"/>
          </a:p>
        </p:txBody>
      </p:sp>
      <p:pic>
        <p:nvPicPr>
          <p:cNvPr id="4" name="Picture 4" descr="IvanIVterribl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304800"/>
            <a:ext cx="3178175" cy="594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43923091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620688"/>
            <a:ext cx="7388301" cy="1022362"/>
          </a:xfrm>
        </p:spPr>
        <p:txBody>
          <a:bodyPr/>
          <a:lstStyle/>
          <a:p>
            <a:pPr marL="0" indent="0" algn="ctr">
              <a:buNone/>
            </a:pPr>
            <a:r>
              <a:rPr lang="ru-RU" sz="3200" dirty="0" smtClean="0">
                <a:solidFill>
                  <a:schemeClr val="tx1"/>
                </a:solidFill>
              </a:rPr>
              <a:t>Задание 3.   Кардиограмма чувств Ивана Грозного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9552" y="1857364"/>
            <a:ext cx="7992888" cy="4307940"/>
          </a:xfrm>
        </p:spPr>
        <p:txBody>
          <a:bodyPr>
            <a:normAutofit/>
          </a:bodyPr>
          <a:lstStyle/>
          <a:p>
            <a:pPr algn="just"/>
            <a:r>
              <a:rPr lang="ru-RU" sz="3200" b="1" dirty="0" smtClean="0"/>
              <a:t>В  удовольствие свое и веселясь; улыбаясь; нахмурил  брови черные; словно  ястреб взглянул с высоты небес; стукнул палкою…,  пробил дубовый пол на полчетверти; промолвил слово грозное.</a:t>
            </a:r>
          </a:p>
          <a:p>
            <a:pPr algn="just"/>
            <a:r>
              <a:rPr lang="ru-RU" b="1" dirty="0" smtClean="0">
                <a:solidFill>
                  <a:schemeClr val="tx1"/>
                </a:solidFill>
              </a:rPr>
              <a:t>Критерии оценки: </a:t>
            </a:r>
          </a:p>
          <a:p>
            <a:pPr algn="just"/>
            <a:r>
              <a:rPr lang="ru-RU" b="1" dirty="0" smtClean="0">
                <a:solidFill>
                  <a:schemeClr val="tx1"/>
                </a:solidFill>
              </a:rPr>
              <a:t>6 совпадений -  2балла;</a:t>
            </a:r>
          </a:p>
          <a:p>
            <a:pPr algn="just"/>
            <a:r>
              <a:rPr lang="ru-RU" b="1" dirty="0" smtClean="0">
                <a:solidFill>
                  <a:schemeClr val="tx1"/>
                </a:solidFill>
              </a:rPr>
              <a:t>Меньше 6 – 1 балл</a:t>
            </a:r>
          </a:p>
          <a:p>
            <a:pPr algn="just"/>
            <a:endParaRPr lang="ru-RU" sz="3200" b="1" dirty="0"/>
          </a:p>
        </p:txBody>
      </p:sp>
    </p:spTree>
    <p:extLst>
      <p:ext uri="{BB962C8B-B14F-4D97-AF65-F5344CB8AC3E}">
        <p14:creationId xmlns="" xmlns:p14="http://schemas.microsoft.com/office/powerpoint/2010/main" val="391929878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228600"/>
            <a:ext cx="9505056" cy="914400"/>
          </a:xfrm>
        </p:spPr>
        <p:txBody>
          <a:bodyPr/>
          <a:lstStyle/>
          <a:p>
            <a:pPr marL="0" indent="0" eaLnBrk="1" hangingPunct="1">
              <a:buNone/>
              <a:defRPr/>
            </a:pPr>
            <a:r>
              <a:rPr lang="ru-RU" sz="5400" dirty="0" smtClean="0"/>
              <a:t/>
            </a:r>
            <a:br>
              <a:rPr lang="ru-RU" sz="5400" dirty="0" smtClean="0"/>
            </a:br>
            <a:endParaRPr lang="ru-RU" sz="5400" dirty="0" smtClean="0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10092" y="2214554"/>
            <a:ext cx="6176420" cy="4238782"/>
          </a:xfrm>
          <a:prstGeom prst="rect">
            <a:avLst/>
          </a:prstGeom>
        </p:spPr>
        <p:txBody>
          <a:bodyPr>
            <a:normAutofit/>
          </a:bodyPr>
          <a:lstStyle/>
          <a:p>
            <a:pPr eaLnBrk="1" hangingPunct="1">
              <a:buNone/>
              <a:defRPr/>
            </a:pPr>
            <a:endParaRPr lang="ru-RU" sz="2400" b="1" dirty="0" smtClean="0"/>
          </a:p>
        </p:txBody>
      </p:sp>
      <p:pic>
        <p:nvPicPr>
          <p:cNvPr id="5125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8636" r="9657"/>
          <a:stretch>
            <a:fillRect/>
          </a:stretch>
        </p:blipFill>
        <p:spPr bwMode="auto">
          <a:xfrm>
            <a:off x="6400800" y="2071678"/>
            <a:ext cx="2514600" cy="40719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42844" y="142853"/>
            <a:ext cx="8786874" cy="286232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/>
              <a:t>Задание 4.Кластер </a:t>
            </a:r>
            <a:r>
              <a:rPr lang="ru-RU" sz="3600" b="1" dirty="0" smtClean="0"/>
              <a:t> </a:t>
            </a:r>
          </a:p>
          <a:p>
            <a:r>
              <a:rPr lang="ru-RU" sz="2400" b="1" dirty="0" smtClean="0"/>
              <a:t>Критерии оценки:         </a:t>
            </a:r>
            <a:r>
              <a:rPr lang="ru-RU" sz="2800" b="1" dirty="0" smtClean="0"/>
              <a:t>от 7 и больше определений –                             2 балла;  5-6 определений  - 1 балл.  </a:t>
            </a:r>
          </a:p>
          <a:p>
            <a:endParaRPr lang="ru-RU" sz="2800" b="1" dirty="0" smtClean="0"/>
          </a:p>
          <a:p>
            <a:endParaRPr lang="ru-RU" sz="2800" b="1" dirty="0" smtClean="0"/>
          </a:p>
          <a:p>
            <a:r>
              <a:rPr lang="ru-RU" sz="2800" b="1" dirty="0" smtClean="0"/>
              <a:t>                    </a:t>
            </a:r>
            <a:endParaRPr lang="ru-RU" sz="4800" b="1" dirty="0"/>
          </a:p>
        </p:txBody>
      </p:sp>
      <p:sp>
        <p:nvSpPr>
          <p:cNvPr id="6" name="Овал 5"/>
          <p:cNvSpPr/>
          <p:nvPr/>
        </p:nvSpPr>
        <p:spPr>
          <a:xfrm>
            <a:off x="1857356" y="3429000"/>
            <a:ext cx="1928826" cy="1857388"/>
          </a:xfrm>
          <a:prstGeom prst="ellips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err="1" smtClean="0">
                <a:ln>
                  <a:solidFill>
                    <a:schemeClr val="tx1"/>
                  </a:solidFill>
                </a:ln>
              </a:rPr>
              <a:t>Кирибеевич</a:t>
            </a:r>
            <a:endParaRPr lang="ru-RU" sz="2000" dirty="0">
              <a:ln>
                <a:solidFill>
                  <a:schemeClr val="tx1"/>
                </a:solidFill>
              </a:ln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 rot="10800000">
            <a:off x="642912" y="2857496"/>
            <a:ext cx="1428759" cy="857256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>
            <a:stCxn id="6" idx="0"/>
          </p:cNvCxnSpPr>
          <p:nvPr/>
        </p:nvCxnSpPr>
        <p:spPr>
          <a:xfrm rot="5400000" flipH="1" flipV="1">
            <a:off x="2303843" y="2732480"/>
            <a:ext cx="1214446" cy="178595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stCxn id="6" idx="7"/>
          </p:cNvCxnSpPr>
          <p:nvPr/>
        </p:nvCxnSpPr>
        <p:spPr>
          <a:xfrm rot="5400000" flipH="1" flipV="1">
            <a:off x="3687538" y="2459356"/>
            <a:ext cx="1057826" cy="142547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rot="10800000" flipV="1">
            <a:off x="500034" y="4643446"/>
            <a:ext cx="1428760" cy="71438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stCxn id="6" idx="4"/>
          </p:cNvCxnSpPr>
          <p:nvPr/>
        </p:nvCxnSpPr>
        <p:spPr>
          <a:xfrm rot="5400000">
            <a:off x="2232406" y="5697157"/>
            <a:ext cx="1000132" cy="178595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>
            <a:stCxn id="6" idx="5"/>
          </p:cNvCxnSpPr>
          <p:nvPr/>
        </p:nvCxnSpPr>
        <p:spPr>
          <a:xfrm rot="16200000" flipH="1">
            <a:off x="4116167" y="4401924"/>
            <a:ext cx="843510" cy="2068421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>
            <a:stCxn id="6" idx="6"/>
          </p:cNvCxnSpPr>
          <p:nvPr/>
        </p:nvCxnSpPr>
        <p:spPr>
          <a:xfrm flipV="1">
            <a:off x="3786182" y="3857630"/>
            <a:ext cx="1928826" cy="500064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49770476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1000100" y="1213498"/>
            <a:ext cx="6715172" cy="2858443"/>
          </a:xfrm>
        </p:spPr>
        <p:txBody>
          <a:bodyPr anchor="ctr"/>
          <a:lstStyle/>
          <a:p>
            <a:pPr marL="0" indent="0" algn="l" eaLnBrk="1" hangingPunct="1">
              <a:buNone/>
              <a:defRPr/>
            </a:pPr>
            <a:r>
              <a:rPr lang="ru-RU" sz="4000" dirty="0" smtClean="0">
                <a:solidFill>
                  <a:schemeClr val="tx1"/>
                </a:solidFill>
              </a:rPr>
              <a:t>Почему </a:t>
            </a:r>
            <a:r>
              <a:rPr lang="ru-RU" sz="4000" dirty="0" err="1" smtClean="0">
                <a:solidFill>
                  <a:schemeClr val="tx1"/>
                </a:solidFill>
              </a:rPr>
              <a:t>Кирибеевич</a:t>
            </a:r>
            <a:r>
              <a:rPr lang="ru-RU" sz="4000" dirty="0" smtClean="0">
                <a:solidFill>
                  <a:schemeClr val="tx1"/>
                </a:solidFill>
              </a:rPr>
              <a:t> </a:t>
            </a:r>
            <a:br>
              <a:rPr lang="ru-RU" sz="4000" dirty="0" smtClean="0">
                <a:solidFill>
                  <a:schemeClr val="tx1"/>
                </a:solidFill>
              </a:rPr>
            </a:br>
            <a:r>
              <a:rPr lang="ru-RU" sz="4000" dirty="0" smtClean="0">
                <a:solidFill>
                  <a:schemeClr val="tx1"/>
                </a:solidFill>
              </a:rPr>
              <a:t>не сказал царю правду</a:t>
            </a:r>
            <a:r>
              <a:rPr lang="ru-RU" sz="4000" dirty="0" smtClean="0"/>
              <a:t>?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76200" y="5786454"/>
            <a:ext cx="2209784" cy="1685338"/>
          </a:xfrm>
          <a:prstGeom prst="rect">
            <a:avLst/>
          </a:prstGeom>
        </p:spPr>
        <p:txBody>
          <a:bodyPr/>
          <a:lstStyle/>
          <a:p>
            <a:pPr eaLnBrk="1" hangingPunct="1">
              <a:buNone/>
              <a:defRPr/>
            </a:pPr>
            <a:endParaRPr lang="ru-RU" dirty="0" smtClean="0"/>
          </a:p>
        </p:txBody>
      </p:sp>
    </p:spTree>
    <p:extLst>
      <p:ext uri="{BB962C8B-B14F-4D97-AF65-F5344CB8AC3E}">
        <p14:creationId xmlns="" xmlns:p14="http://schemas.microsoft.com/office/powerpoint/2010/main" val="168544897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611560" y="2348880"/>
            <a:ext cx="8064896" cy="2952328"/>
          </a:xfrm>
        </p:spPr>
        <p:txBody>
          <a:bodyPr>
            <a:normAutofit/>
          </a:bodyPr>
          <a:lstStyle/>
          <a:p>
            <a:pPr marL="342900" indent="-342900">
              <a:buFontTx/>
              <a:buChar char="-"/>
            </a:pPr>
            <a:r>
              <a:rPr lang="ru-RU" sz="4000" b="1" dirty="0" smtClean="0">
                <a:solidFill>
                  <a:schemeClr val="tx1"/>
                </a:solidFill>
                <a:cs typeface="Aharoni" pitchFamily="2" charset="-79"/>
              </a:rPr>
              <a:t>Какие исторические условия сформировали характер людей?</a:t>
            </a:r>
            <a:endParaRPr lang="ru-RU" sz="4000" b="1" dirty="0">
              <a:solidFill>
                <a:schemeClr val="tx1"/>
              </a:solidFill>
              <a:cs typeface="Aharoni" pitchFamily="2" charset="-79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683568" y="260648"/>
            <a:ext cx="7175351" cy="1793167"/>
          </a:xfrm>
        </p:spPr>
        <p:txBody>
          <a:bodyPr/>
          <a:lstStyle/>
          <a:p>
            <a:pPr marL="182880" indent="0" algn="ctr">
              <a:buNone/>
            </a:pP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4138943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395</TotalTime>
  <Words>181</Words>
  <Application>Microsoft Office PowerPoint</Application>
  <PresentationFormat>Экран (4:3)</PresentationFormat>
  <Paragraphs>33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Воздушный поток</vt:lpstr>
      <vt:lpstr>М.Ю.Лермонтов «Песня про царя Ивана Васильевича, молодого опричника и удалого купца Калашникова» - поэма об историческом прошлом России</vt:lpstr>
      <vt:lpstr>Слайд 2</vt:lpstr>
      <vt:lpstr>Цели:  разъяснить характеризовать анализировать делать выводы</vt:lpstr>
      <vt:lpstr>Ис..р.че..ая песня</vt:lpstr>
      <vt:lpstr>Задание 2. Устаревшие слова</vt:lpstr>
      <vt:lpstr>Задание 3.   Кардиограмма чувств Ивана Грозного</vt:lpstr>
      <vt:lpstr> </vt:lpstr>
      <vt:lpstr>Почему Кирибеевич  не сказал царю правду?</vt:lpstr>
      <vt:lpstr>Слайд 9</vt:lpstr>
      <vt:lpstr>Домашнее задание на выбор:</vt:lpstr>
      <vt:lpstr>Напишите письмо, соблюдая формулу РАФТ  4 балла (оценивает учитель) критерии: соблюдение формулы, оригинальность, знание темы, аргументированность формулировок.</vt:lpstr>
      <vt:lpstr>Оценка за работу на уроке: 9-10 баллов – «5» 7-8 баллов – «4» 5-6 баллов- «3»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LogyCom</dc:creator>
  <cp:lastModifiedBy>Бородины</cp:lastModifiedBy>
  <cp:revision>35</cp:revision>
  <dcterms:created xsi:type="dcterms:W3CDTF">2014-09-25T12:39:40Z</dcterms:created>
  <dcterms:modified xsi:type="dcterms:W3CDTF">2017-11-22T06:07:06Z</dcterms:modified>
</cp:coreProperties>
</file>