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7" r:id="rId19"/>
    <p:sldId id="272" r:id="rId20"/>
    <p:sldId id="278" r:id="rId21"/>
    <p:sldId id="274" r:id="rId22"/>
    <p:sldId id="279" r:id="rId23"/>
    <p:sldId id="275" r:id="rId24"/>
    <p:sldId id="280" r:id="rId25"/>
    <p:sldId id="276" r:id="rId26"/>
    <p:sldId id="281" r:id="rId27"/>
    <p:sldId id="282" r:id="rId28"/>
    <p:sldId id="283" r:id="rId29"/>
    <p:sldId id="286" r:id="rId30"/>
    <p:sldId id="284" r:id="rId31"/>
    <p:sldId id="288" r:id="rId32"/>
    <p:sldId id="285" r:id="rId33"/>
    <p:sldId id="287" r:id="rId34"/>
    <p:sldId id="289" r:id="rId35"/>
    <p:sldId id="290" r:id="rId36"/>
    <p:sldId id="291" r:id="rId37"/>
    <p:sldId id="295" r:id="rId38"/>
    <p:sldId id="292" r:id="rId39"/>
    <p:sldId id="296" r:id="rId40"/>
    <p:sldId id="293" r:id="rId41"/>
    <p:sldId id="297" r:id="rId42"/>
    <p:sldId id="294" r:id="rId43"/>
    <p:sldId id="298" r:id="rId44"/>
    <p:sldId id="299" r:id="rId45"/>
    <p:sldId id="300" r:id="rId46"/>
    <p:sldId id="305" r:id="rId47"/>
    <p:sldId id="301" r:id="rId48"/>
    <p:sldId id="306" r:id="rId49"/>
    <p:sldId id="302" r:id="rId50"/>
    <p:sldId id="307" r:id="rId51"/>
    <p:sldId id="303" r:id="rId52"/>
    <p:sldId id="308" r:id="rId53"/>
    <p:sldId id="304" r:id="rId54"/>
    <p:sldId id="309" r:id="rId55"/>
    <p:sldId id="310" r:id="rId56"/>
    <p:sldId id="311" r:id="rId57"/>
    <p:sldId id="314" r:id="rId58"/>
    <p:sldId id="315" r:id="rId59"/>
    <p:sldId id="312" r:id="rId60"/>
    <p:sldId id="313" r:id="rId61"/>
    <p:sldId id="316" r:id="rId62"/>
    <p:sldId id="317" r:id="rId63"/>
    <p:sldId id="320" r:id="rId64"/>
    <p:sldId id="321" r:id="rId65"/>
    <p:sldId id="322" r:id="rId66"/>
    <p:sldId id="318" r:id="rId67"/>
    <p:sldId id="319" r:id="rId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66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57AA718-75D7-4E22-BA48-F8B21A9D306A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43BC23B-73B3-4F34-80BF-9D367E4E2E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7AA718-75D7-4E22-BA48-F8B21A9D306A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BC23B-73B3-4F34-80BF-9D367E4E2E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57AA718-75D7-4E22-BA48-F8B21A9D306A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43BC23B-73B3-4F34-80BF-9D367E4E2E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7AA718-75D7-4E22-BA48-F8B21A9D306A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43BC23B-73B3-4F34-80BF-9D367E4E2E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7AA718-75D7-4E22-BA48-F8B21A9D306A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43BC23B-73B3-4F34-80BF-9D367E4E2E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7AA718-75D7-4E22-BA48-F8B21A9D306A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BC23B-73B3-4F34-80BF-9D367E4E2E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7AA718-75D7-4E22-BA48-F8B21A9D306A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BC23B-73B3-4F34-80BF-9D367E4E2E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57AA718-75D7-4E22-BA48-F8B21A9D306A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43BC23B-73B3-4F34-80BF-9D367E4E2E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57AA718-75D7-4E22-BA48-F8B21A9D306A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43BC23B-73B3-4F34-80BF-9D367E4E2E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7AA718-75D7-4E22-BA48-F8B21A9D306A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BC23B-73B3-4F34-80BF-9D367E4E2E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7AA718-75D7-4E22-BA48-F8B21A9D306A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BC23B-73B3-4F34-80BF-9D367E4E2E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357AA718-75D7-4E22-BA48-F8B21A9D306A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43BC23B-73B3-4F34-80BF-9D367E4E2E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4;&#1084;&#1080;&#1090;&#1088;&#1080;&#1091;\Desktop\&#1079;&#1074;&#1077;&#1079;&#1076;&#1085;&#1099;&#1081;%20&#1095;&#1072;&#1089;\ZVEZDNYJJ_DETSTVO_-_KHochesh_-_ne_khochesh_dnem_ili_nochyu_CHUDO_pridet_Znaesh_-_ne_znaesh_ne_ugadaesh_gde_nas_najjdetVerish_-_ne_verish_v_skazku_poverish_Raz_-_pover_D_63168669.mp3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slide" Target="slide20.xml"/><Relationship Id="rId12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Relationship Id="rId6" Type="http://schemas.openxmlformats.org/officeDocument/2006/relationships/slide" Target="slide18.xml"/><Relationship Id="rId11" Type="http://schemas.openxmlformats.org/officeDocument/2006/relationships/image" Target="../media/image19.jpeg"/><Relationship Id="rId5" Type="http://schemas.openxmlformats.org/officeDocument/2006/relationships/slide" Target="slide16.xml"/><Relationship Id="rId10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slide" Target="slide2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png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jpeg"/><Relationship Id="rId5" Type="http://schemas.openxmlformats.org/officeDocument/2006/relationships/slide" Target="slide17.xml"/><Relationship Id="rId4" Type="http://schemas.openxmlformats.org/officeDocument/2006/relationships/image" Target="../media/image17.png"/><Relationship Id="rId9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slide" Target="slide29.xml"/><Relationship Id="rId7" Type="http://schemas.openxmlformats.org/officeDocument/2006/relationships/image" Target="../media/image28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slide" Target="slide27.xml"/><Relationship Id="rId9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4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9.jpeg"/><Relationship Id="rId5" Type="http://schemas.openxmlformats.org/officeDocument/2006/relationships/image" Target="../media/image33.jpeg"/><Relationship Id="rId10" Type="http://schemas.openxmlformats.org/officeDocument/2006/relationships/slide" Target="slide28.xml"/><Relationship Id="rId4" Type="http://schemas.openxmlformats.org/officeDocument/2006/relationships/image" Target="../media/image32.jpeg"/><Relationship Id="rId9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" Target="slide10.xml"/><Relationship Id="rId7" Type="http://schemas.openxmlformats.org/officeDocument/2006/relationships/image" Target="../media/image9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5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9.jpeg"/><Relationship Id="rId5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33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slide" Target="slide3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slide" Target="slide41.xml"/><Relationship Id="rId7" Type="http://schemas.openxmlformats.org/officeDocument/2006/relationships/image" Target="../media/image37.jpeg"/><Relationship Id="rId2" Type="http://schemas.openxmlformats.org/officeDocument/2006/relationships/slide" Target="slide3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slide" Target="slide35.xml"/><Relationship Id="rId10" Type="http://schemas.openxmlformats.org/officeDocument/2006/relationships/image" Target="../media/image40.jpeg"/><Relationship Id="rId4" Type="http://schemas.openxmlformats.org/officeDocument/2006/relationships/slide" Target="slide39.xml"/><Relationship Id="rId9" Type="http://schemas.openxmlformats.org/officeDocument/2006/relationships/image" Target="../media/image39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slide" Target="slide3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34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34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slide" Target="slide4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slide" Target="slide9.xml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5.xml"/><Relationship Id="rId11" Type="http://schemas.openxmlformats.org/officeDocument/2006/relationships/image" Target="../media/image10.jpeg"/><Relationship Id="rId5" Type="http://schemas.openxmlformats.org/officeDocument/2006/relationships/slide" Target="slide11.xml"/><Relationship Id="rId10" Type="http://schemas.openxmlformats.org/officeDocument/2006/relationships/image" Target="../media/image9.jpeg"/><Relationship Id="rId4" Type="http://schemas.openxmlformats.org/officeDocument/2006/relationships/slide" Target="slide13.xml"/><Relationship Id="rId9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34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slide" Target="slide4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43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slide" Target="slide52.xml"/><Relationship Id="rId7" Type="http://schemas.openxmlformats.org/officeDocument/2006/relationships/image" Target="../media/image45.jpeg"/><Relationship Id="rId12" Type="http://schemas.openxmlformats.org/officeDocument/2006/relationships/image" Target="../media/image50.jpeg"/><Relationship Id="rId2" Type="http://schemas.openxmlformats.org/officeDocument/2006/relationships/slide" Target="slide4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50.xml"/><Relationship Id="rId11" Type="http://schemas.openxmlformats.org/officeDocument/2006/relationships/image" Target="../media/image49.jpeg"/><Relationship Id="rId5" Type="http://schemas.openxmlformats.org/officeDocument/2006/relationships/slide" Target="slide44.xml"/><Relationship Id="rId10" Type="http://schemas.openxmlformats.org/officeDocument/2006/relationships/image" Target="../media/image48.jpeg"/><Relationship Id="rId4" Type="http://schemas.openxmlformats.org/officeDocument/2006/relationships/slide" Target="slide48.xml"/><Relationship Id="rId9" Type="http://schemas.openxmlformats.org/officeDocument/2006/relationships/image" Target="../media/image47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slide" Target="slide4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" Target="slide43.xm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slide" Target="slide4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" Target="slide43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slide" Target="slide4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" Target="slide4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slide" Target="slide5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43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slide" Target="slide5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" Target="slide54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55.xml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58.xm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7.png"/><Relationship Id="rId4" Type="http://schemas.openxmlformats.org/officeDocument/2006/relationships/slide" Target="slide5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7.png"/><Relationship Id="rId4" Type="http://schemas.openxmlformats.org/officeDocument/2006/relationships/slide" Target="slide6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" Target="slide5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1.jpeg"/><Relationship Id="rId2" Type="http://schemas.openxmlformats.org/officeDocument/2006/relationships/slide" Target="slide5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slide" Target="slide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slide" Target="slide6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8.xml"/><Relationship Id="rId6" Type="http://schemas.openxmlformats.org/officeDocument/2006/relationships/slide" Target="slide6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8.jpeg"/><Relationship Id="rId7" Type="http://schemas.openxmlformats.org/officeDocument/2006/relationships/image" Target="../media/image63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4.jpeg"/><Relationship Id="rId5" Type="http://schemas.openxmlformats.org/officeDocument/2006/relationships/image" Target="../media/image70.jpeg"/><Relationship Id="rId10" Type="http://schemas.openxmlformats.org/officeDocument/2006/relationships/slide" Target="slide64.xml"/><Relationship Id="rId4" Type="http://schemas.openxmlformats.org/officeDocument/2006/relationships/image" Target="../media/image69.jpeg"/><Relationship Id="rId9" Type="http://schemas.openxmlformats.org/officeDocument/2006/relationships/slide" Target="slide63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8.jpeg"/><Relationship Id="rId7" Type="http://schemas.openxmlformats.org/officeDocument/2006/relationships/image" Target="../media/image63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4.jpeg"/><Relationship Id="rId5" Type="http://schemas.openxmlformats.org/officeDocument/2006/relationships/image" Target="../media/image70.jpeg"/><Relationship Id="rId10" Type="http://schemas.openxmlformats.org/officeDocument/2006/relationships/slide" Target="slide62.xml"/><Relationship Id="rId4" Type="http://schemas.openxmlformats.org/officeDocument/2006/relationships/image" Target="../media/image69.jpeg"/><Relationship Id="rId9" Type="http://schemas.openxmlformats.org/officeDocument/2006/relationships/slide" Target="slide63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8.jpeg"/><Relationship Id="rId7" Type="http://schemas.openxmlformats.org/officeDocument/2006/relationships/image" Target="../media/image63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4.jpeg"/><Relationship Id="rId5" Type="http://schemas.openxmlformats.org/officeDocument/2006/relationships/image" Target="../media/image70.jpeg"/><Relationship Id="rId10" Type="http://schemas.openxmlformats.org/officeDocument/2006/relationships/slide" Target="slide64.xml"/><Relationship Id="rId4" Type="http://schemas.openxmlformats.org/officeDocument/2006/relationships/image" Target="../media/image69.jpeg"/><Relationship Id="rId9" Type="http://schemas.openxmlformats.org/officeDocument/2006/relationships/slide" Target="slide6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66.xml"/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scale_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2514" y="0"/>
            <a:ext cx="9196514" cy="6858000"/>
          </a:xfrm>
          <a:prstGeom prst="rect">
            <a:avLst/>
          </a:prstGeom>
        </p:spPr>
      </p:pic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827088" y="5229225"/>
            <a:ext cx="6985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2000">
              <a:solidFill>
                <a:schemeClr val="accent1"/>
              </a:solidFill>
            </a:endParaRPr>
          </a:p>
        </p:txBody>
      </p:sp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251520" y="4653136"/>
            <a:ext cx="2376264" cy="201622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9600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CC66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/>
              </a:rPr>
              <a:t>День </a:t>
            </a:r>
          </a:p>
          <a:p>
            <a:pPr algn="ctr"/>
            <a:r>
              <a:rPr lang="ru-RU" sz="9600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CC66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/>
              </a:rPr>
              <a:t>Земли</a:t>
            </a:r>
          </a:p>
        </p:txBody>
      </p:sp>
      <p:sp>
        <p:nvSpPr>
          <p:cNvPr id="2053" name="Rectangle 8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188640"/>
            <a:ext cx="46434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образовательное  учреждение дополнительного образования детей  эколого-биологического центра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ZVEZDNYJJ_DETSTVO_-_KHochesh_-_ne_khochesh_dnem_ili_nochyu_CHUDO_pridet_Znaesh_-_ne_znaesh_ne_ugadaesh_gde_nas_najjdetVerish_-_ne_verish_v_skazku_poverish_Raz_-_pover_D_6316866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764704"/>
            <a:ext cx="304800" cy="304800"/>
          </a:xfrm>
          <a:prstGeom prst="rect">
            <a:avLst/>
          </a:prstGeom>
        </p:spPr>
      </p:pic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6715140" y="3714752"/>
            <a:ext cx="1822454" cy="142876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2285984" y="500042"/>
            <a:ext cx="1320800" cy="1274763"/>
          </a:xfrm>
          <a:prstGeom prst="star5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500034" y="2714620"/>
            <a:ext cx="1322388" cy="1274763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Picture 2" descr="C:\Users\Любовь\Desktop\Май 2021\1_1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0"/>
            <a:ext cx="8599518" cy="72866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2786058"/>
            <a:ext cx="933269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5643578"/>
            <a:ext cx="33554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БЕРЁЗА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86050" y="-142900"/>
            <a:ext cx="3406702" cy="144655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Ответ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Управляющая кнопка: назад 9">
            <a:hlinkClick r:id="rId2" action="ppaction://hlinksldjump" highlightClick="1"/>
          </p:cNvPr>
          <p:cNvSpPr/>
          <p:nvPr/>
        </p:nvSpPr>
        <p:spPr>
          <a:xfrm>
            <a:off x="8715404" y="6429396"/>
            <a:ext cx="428596" cy="4286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C:\Users\Любовь\Desktop\Звёздный час на 23.04.22\Деревья\берёз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500174"/>
            <a:ext cx="3857652" cy="38576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юбовь\Desktop\Звёздный час на 23.04.22\Деревья\берёз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1785950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" name="TextBox 36"/>
          <p:cNvSpPr txBox="1"/>
          <p:nvPr/>
        </p:nvSpPr>
        <p:spPr>
          <a:xfrm>
            <a:off x="571472" y="3286124"/>
            <a:ext cx="101662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БЕРЁЗА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00166" y="164305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2" name="Picture 3" descr="C:\Users\Любовь\Desktop\Звёздный час на 23.04.22\Деревья\Кле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29066"/>
            <a:ext cx="164307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" name="TextBox 38"/>
          <p:cNvSpPr txBox="1"/>
          <p:nvPr/>
        </p:nvSpPr>
        <p:spPr>
          <a:xfrm>
            <a:off x="214282" y="5214950"/>
            <a:ext cx="107157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КЛЁН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85852" y="3929066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" name="Picture 4" descr="C:\Users\Любовь\Desktop\Звёздный час на 23.04.22\Деревья\дуб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5429264"/>
            <a:ext cx="1881847" cy="12235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2071670" y="4929198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85918" y="6286520"/>
            <a:ext cx="63350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ДУБ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" name="Picture 5" descr="C:\Users\Любовь\Desktop\Звёздный час на 23.04.22\Деревья\ёл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1928802"/>
            <a:ext cx="1571636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" name="TextBox 42"/>
          <p:cNvSpPr txBox="1"/>
          <p:nvPr/>
        </p:nvSpPr>
        <p:spPr>
          <a:xfrm>
            <a:off x="8429652" y="1857364"/>
            <a:ext cx="50847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86644" y="3286124"/>
            <a:ext cx="114304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ЕЛЬ</a:t>
            </a:r>
          </a:p>
        </p:txBody>
      </p:sp>
      <p:pic>
        <p:nvPicPr>
          <p:cNvPr id="11" name="Picture 6" descr="C:\Users\Любовь\Desktop\Звёздный час на 23.04.22\Деревья\осин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9" y="4357694"/>
            <a:ext cx="1785950" cy="14250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5" name="TextBox 44"/>
          <p:cNvSpPr txBox="1"/>
          <p:nvPr/>
        </p:nvSpPr>
        <p:spPr>
          <a:xfrm>
            <a:off x="8501090" y="3786190"/>
            <a:ext cx="489236" cy="707886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858148" y="5643578"/>
            <a:ext cx="96372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ОСИНА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2" name="Picture 7" descr="C:\Users\Любовь\Desktop\Звёздный час на 23.04.22\Деревья\сосн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80" y="5000636"/>
            <a:ext cx="183553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" name="TextBox 46"/>
          <p:cNvSpPr txBox="1"/>
          <p:nvPr/>
        </p:nvSpPr>
        <p:spPr>
          <a:xfrm>
            <a:off x="6429388" y="6286520"/>
            <a:ext cx="92499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СОСНА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57950" y="4500570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32" name="Picture 8" descr="C:\Users\Любовь\Desktop\Звёздный час на 23.04.22\Деревья\тополь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5214950"/>
            <a:ext cx="1643074" cy="15001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9" name="TextBox 48"/>
          <p:cNvSpPr txBox="1"/>
          <p:nvPr/>
        </p:nvSpPr>
        <p:spPr>
          <a:xfrm>
            <a:off x="4143372" y="471488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71934" y="6286520"/>
            <a:ext cx="111113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ТОПОЛЬ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71670" y="1643050"/>
            <a:ext cx="5072098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Одно из наиболее долговечных деревьев. В благоприятных условиях доживает до </a:t>
            </a:r>
            <a:r>
              <a:rPr lang="ru-RU" sz="2000" dirty="0" smtClean="0">
                <a:hlinkClick r:id="rId9" action="ppaction://hlinksldjump"/>
              </a:rPr>
              <a:t>100</a:t>
            </a:r>
            <a:r>
              <a:rPr lang="ru-RU" sz="2000" dirty="0" smtClean="0"/>
              <a:t> лет.</a:t>
            </a:r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786182" y="285728"/>
            <a:ext cx="1042988" cy="1042987"/>
          </a:xfrm>
          <a:prstGeom prst="actionButtonHelp">
            <a:avLst/>
          </a:prstGeom>
          <a:solidFill>
            <a:srgbClr val="30D9F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2786058"/>
            <a:ext cx="933269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5572140"/>
            <a:ext cx="1793825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ДУБ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0"/>
            <a:ext cx="3406702" cy="144655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Ответ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4" descr="C:\Users\Любовь\Desktop\Звёздный час на 23.04.22\Деревья\ду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5118" y="1643050"/>
            <a:ext cx="5274052" cy="34290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юбовь\Desktop\Звёздный час на 23.04.22\Деревья\берёз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1785950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" name="TextBox 36"/>
          <p:cNvSpPr txBox="1"/>
          <p:nvPr/>
        </p:nvSpPr>
        <p:spPr>
          <a:xfrm>
            <a:off x="571472" y="3286124"/>
            <a:ext cx="101662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БЕРЁЗА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00166" y="164305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2" name="Picture 3" descr="C:\Users\Любовь\Desktop\Звёздный час на 23.04.22\Деревья\Кле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29066"/>
            <a:ext cx="164307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" name="TextBox 38"/>
          <p:cNvSpPr txBox="1"/>
          <p:nvPr/>
        </p:nvSpPr>
        <p:spPr>
          <a:xfrm>
            <a:off x="214282" y="5214950"/>
            <a:ext cx="107157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КЛЁН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85852" y="3929066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" name="Picture 4" descr="C:\Users\Любовь\Desktop\Звёздный час на 23.04.22\Деревья\дуб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5429264"/>
            <a:ext cx="1881847" cy="12235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2071670" y="4929198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85918" y="6286520"/>
            <a:ext cx="63350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ДУБ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" name="Picture 5" descr="C:\Users\Любовь\Desktop\Звёздный час на 23.04.22\Деревья\ёл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1928802"/>
            <a:ext cx="1571636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" name="TextBox 42"/>
          <p:cNvSpPr txBox="1"/>
          <p:nvPr/>
        </p:nvSpPr>
        <p:spPr>
          <a:xfrm>
            <a:off x="8429652" y="1857364"/>
            <a:ext cx="50847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86644" y="3286124"/>
            <a:ext cx="114304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ЕЛЬ</a:t>
            </a:r>
          </a:p>
        </p:txBody>
      </p:sp>
      <p:pic>
        <p:nvPicPr>
          <p:cNvPr id="11" name="Picture 6" descr="C:\Users\Любовь\Desktop\Звёздный час на 23.04.22\Деревья\осин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9" y="4357694"/>
            <a:ext cx="1785950" cy="14250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5" name="TextBox 44"/>
          <p:cNvSpPr txBox="1"/>
          <p:nvPr/>
        </p:nvSpPr>
        <p:spPr>
          <a:xfrm>
            <a:off x="8501090" y="3786190"/>
            <a:ext cx="489236" cy="707886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858148" y="5643578"/>
            <a:ext cx="96372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ОСИНА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2" name="Picture 7" descr="C:\Users\Любовь\Desktop\Звёздный час на 23.04.22\Деревья\сосн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80" y="5000636"/>
            <a:ext cx="183553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" name="TextBox 46"/>
          <p:cNvSpPr txBox="1"/>
          <p:nvPr/>
        </p:nvSpPr>
        <p:spPr>
          <a:xfrm>
            <a:off x="6429388" y="6286520"/>
            <a:ext cx="92499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СОСНА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57950" y="4500570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32" name="Picture 8" descr="C:\Users\Любовь\Desktop\Звёздный час на 23.04.22\Деревья\тополь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5214950"/>
            <a:ext cx="1643074" cy="15001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9" name="TextBox 48"/>
          <p:cNvSpPr txBox="1"/>
          <p:nvPr/>
        </p:nvSpPr>
        <p:spPr>
          <a:xfrm>
            <a:off x="4143372" y="471488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71934" y="6286520"/>
            <a:ext cx="111113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ТОПОЛЬ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71670" y="1643050"/>
            <a:ext cx="5072098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Слушай внимательно: дерево это Всем замечательно. Только лишь летом Пух его лёгкий повсюду летает И, зачастую, </a:t>
            </a:r>
            <a:r>
              <a:rPr lang="ru-RU" sz="2000" dirty="0" smtClean="0">
                <a:hlinkClick r:id="rId9" action="ppaction://hlinksldjump"/>
              </a:rPr>
              <a:t>дышать</a:t>
            </a:r>
            <a:r>
              <a:rPr lang="ru-RU" sz="2000" dirty="0" smtClean="0"/>
              <a:t> нам мешает.</a:t>
            </a:r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857620" y="285728"/>
            <a:ext cx="1042988" cy="1042987"/>
          </a:xfrm>
          <a:prstGeom prst="actionButtonHelp">
            <a:avLst/>
          </a:prstGeom>
          <a:solidFill>
            <a:srgbClr val="CC00FF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2214554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5534561"/>
            <a:ext cx="4589974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ТОПОЛЬ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7" name="Picture 8" descr="C:\Users\Любовь\Desktop\Звёздный час на 23.04.22\Деревья\топо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313814"/>
            <a:ext cx="4572032" cy="41744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357166"/>
            <a:ext cx="8286808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ПТИЧЬИ ХЛОПОТЫ </a:t>
            </a:r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3857628"/>
            <a:ext cx="1428760" cy="22824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71942"/>
            <a:ext cx="1222381" cy="19649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Прямоугольник 30"/>
          <p:cNvSpPr/>
          <p:nvPr/>
        </p:nvSpPr>
        <p:spPr>
          <a:xfrm>
            <a:off x="642910" y="3214686"/>
            <a:ext cx="180517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ЖАВОРОНОК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5720" y="528638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6072206"/>
            <a:ext cx="121219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КУРИЦА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6215082"/>
            <a:ext cx="177574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ТРЯСОГУЗКА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000496" y="6457890"/>
            <a:ext cx="8418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УТКА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58082" y="385762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786446" y="6286520"/>
            <a:ext cx="108074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СТРИЖ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715272" y="6215082"/>
            <a:ext cx="78277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ГУСЬ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715140" y="3214686"/>
            <a:ext cx="169295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КУКУШКА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4500570"/>
            <a:ext cx="1186114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6" name="Прямоугольник 35"/>
          <p:cNvSpPr/>
          <p:nvPr/>
        </p:nvSpPr>
        <p:spPr>
          <a:xfrm>
            <a:off x="3857620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5" name="Управляющая кнопка: справка 44">
            <a:hlinkClick r:id="rId5" action="ppaction://hlinksldjump" highlightClick="1"/>
          </p:cNvPr>
          <p:cNvSpPr/>
          <p:nvPr/>
        </p:nvSpPr>
        <p:spPr>
          <a:xfrm>
            <a:off x="2571736" y="2000240"/>
            <a:ext cx="1143008" cy="1000132"/>
          </a:xfrm>
          <a:prstGeom prst="actionButtonHelp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Управляющая кнопка: справка 45">
            <a:hlinkClick r:id="rId6" action="ppaction://hlinksldjump" highlightClick="1"/>
          </p:cNvPr>
          <p:cNvSpPr/>
          <p:nvPr/>
        </p:nvSpPr>
        <p:spPr>
          <a:xfrm>
            <a:off x="4000496" y="2000240"/>
            <a:ext cx="1143008" cy="1000132"/>
          </a:xfrm>
          <a:prstGeom prst="actionButtonHelp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Управляющая кнопка: справка 46">
            <a:hlinkClick r:id="rId7" action="ppaction://hlinksldjump" highlightClick="1"/>
          </p:cNvPr>
          <p:cNvSpPr/>
          <p:nvPr/>
        </p:nvSpPr>
        <p:spPr>
          <a:xfrm>
            <a:off x="5357818" y="2000240"/>
            <a:ext cx="1143008" cy="1000132"/>
          </a:xfrm>
          <a:prstGeom prst="actionButtonHelp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Управляющая кнопка: справка 47">
            <a:hlinkClick r:id="rId8" action="ppaction://hlinksldjump" highlightClick="1"/>
          </p:cNvPr>
          <p:cNvSpPr/>
          <p:nvPr/>
        </p:nvSpPr>
        <p:spPr>
          <a:xfrm>
            <a:off x="3214678" y="3214686"/>
            <a:ext cx="1143008" cy="1000132"/>
          </a:xfrm>
          <a:prstGeom prst="actionButtonHelp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Управляющая кнопка: справка 48">
            <a:hlinkClick r:id="rId9" action="ppaction://hlinksldjump" highlightClick="1"/>
          </p:cNvPr>
          <p:cNvSpPr/>
          <p:nvPr/>
        </p:nvSpPr>
        <p:spPr>
          <a:xfrm>
            <a:off x="4643438" y="3214686"/>
            <a:ext cx="1143008" cy="1000132"/>
          </a:xfrm>
          <a:prstGeom prst="actionButtonHelp">
            <a:avLst/>
          </a:prstGeom>
          <a:solidFill>
            <a:srgbClr val="FF33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Любовь\Desktop\Звёздный час на 23.04.22\как-стать-жаворонком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282" y="1857364"/>
            <a:ext cx="2117262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Прямоугольник 40"/>
          <p:cNvSpPr/>
          <p:nvPr/>
        </p:nvSpPr>
        <p:spPr>
          <a:xfrm>
            <a:off x="214282" y="2786058"/>
            <a:ext cx="42862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4400" b="1" cap="none" spc="50" dirty="0">
              <a:ln w="11430"/>
              <a:solidFill>
                <a:schemeClr val="tx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C:\Users\Любовь\Desktop\Звёздный час на 23.04.22\кукушка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72330" y="1714488"/>
            <a:ext cx="1841187" cy="1428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0" name="Прямоугольник 49"/>
          <p:cNvSpPr/>
          <p:nvPr/>
        </p:nvSpPr>
        <p:spPr>
          <a:xfrm>
            <a:off x="8429652" y="278605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8" name="Picture 4" descr="C:\Users\Любовь\Desktop\Звёздный час на 23.04.22\стриж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43504" y="4500570"/>
            <a:ext cx="1928826" cy="1508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Прямоугольник 50"/>
          <p:cNvSpPr/>
          <p:nvPr/>
        </p:nvSpPr>
        <p:spPr>
          <a:xfrm>
            <a:off x="5786446" y="5429264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9" name="Picture 5" descr="C:\Users\Любовь\Desktop\Звёздный час на 23.04.22\трясогузка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14480" y="4714884"/>
            <a:ext cx="1823450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2" name="Прямоугольник 51"/>
          <p:cNvSpPr/>
          <p:nvPr/>
        </p:nvSpPr>
        <p:spPr>
          <a:xfrm>
            <a:off x="3000364" y="5357826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3857628"/>
            <a:ext cx="1428760" cy="22824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71942"/>
            <a:ext cx="1222381" cy="19649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Прямоугольник 30"/>
          <p:cNvSpPr/>
          <p:nvPr/>
        </p:nvSpPr>
        <p:spPr>
          <a:xfrm>
            <a:off x="642910" y="3214686"/>
            <a:ext cx="180517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ЖАВОРОНОК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5720" y="528638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6072206"/>
            <a:ext cx="121219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КУРИЦА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6215082"/>
            <a:ext cx="177574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ТРЯСОГУЗКА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000496" y="6457890"/>
            <a:ext cx="8418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УТКА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58082" y="385762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786446" y="6286520"/>
            <a:ext cx="108074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СТРИЖ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715272" y="6215082"/>
            <a:ext cx="78277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ГУСЬ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715140" y="3214686"/>
            <a:ext cx="169295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КУКУШКА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4500570"/>
            <a:ext cx="1186114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6" name="Прямоугольник 35"/>
          <p:cNvSpPr/>
          <p:nvPr/>
        </p:nvSpPr>
        <p:spPr>
          <a:xfrm>
            <a:off x="3857620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5" name="Управляющая кнопка: справка 44">
            <a:hlinkClick r:id="rId5" action="ppaction://hlinksldjump" highlightClick="1"/>
          </p:cNvPr>
          <p:cNvSpPr/>
          <p:nvPr/>
        </p:nvSpPr>
        <p:spPr>
          <a:xfrm>
            <a:off x="3643306" y="428604"/>
            <a:ext cx="1143008" cy="1000132"/>
          </a:xfrm>
          <a:prstGeom prst="actionButtonHelp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C:\Users\Любовь\Desktop\Звёздный час на 23.04.22\как-стать-жаворонком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857364"/>
            <a:ext cx="2117262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Прямоугольник 40"/>
          <p:cNvSpPr/>
          <p:nvPr/>
        </p:nvSpPr>
        <p:spPr>
          <a:xfrm>
            <a:off x="214282" y="2786058"/>
            <a:ext cx="42862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4400" b="1" cap="none" spc="50" dirty="0">
              <a:ln w="11430"/>
              <a:solidFill>
                <a:schemeClr val="tx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C:\Users\Любовь\Desktop\Звёздный час на 23.04.22\кукушк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72330" y="1714488"/>
            <a:ext cx="1841187" cy="1428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0" name="Прямоугольник 49"/>
          <p:cNvSpPr/>
          <p:nvPr/>
        </p:nvSpPr>
        <p:spPr>
          <a:xfrm>
            <a:off x="8429652" y="278605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8" name="Picture 4" descr="C:\Users\Любовь\Desktop\Звёздный час на 23.04.22\стриж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4500570"/>
            <a:ext cx="1928826" cy="1508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Прямоугольник 50"/>
          <p:cNvSpPr/>
          <p:nvPr/>
        </p:nvSpPr>
        <p:spPr>
          <a:xfrm>
            <a:off x="5786446" y="5429264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9" name="Picture 5" descr="C:\Users\Любовь\Desktop\Звёздный час на 23.04.22\трясогузк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14480" y="4714884"/>
            <a:ext cx="1823450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2" name="Прямоугольник 51"/>
          <p:cNvSpPr/>
          <p:nvPr/>
        </p:nvSpPr>
        <p:spPr>
          <a:xfrm>
            <a:off x="3000364" y="5357826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9" name="TextBox 28">
            <a:hlinkClick r:id="rId5" action="ppaction://hlinksldjump"/>
          </p:cNvPr>
          <p:cNvSpPr txBox="1"/>
          <p:nvPr/>
        </p:nvSpPr>
        <p:spPr>
          <a:xfrm>
            <a:off x="2500298" y="1643050"/>
            <a:ext cx="428628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504825" algn="l"/>
              </a:tabLs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Гнездо свое он в поле вьет,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</a:tabLs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тянутся растения.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</a:tabLs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 и песня и полет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</a:tabLs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Вошли в стихотворение.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2214554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5143512"/>
            <a:ext cx="6008953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Жаворонок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9" name="Управляющая кнопка: назад 8">
            <a:hlinkClick r:id="rId2" action="ppaction://hlinksldjump" highlightClick="1"/>
          </p:cNvPr>
          <p:cNvSpPr/>
          <p:nvPr/>
        </p:nvSpPr>
        <p:spPr>
          <a:xfrm>
            <a:off x="8786842" y="6500834"/>
            <a:ext cx="357158" cy="3571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Любовь\Desktop\Звёздный час на 23.04.22\как-стать-жаворонко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2233" y="1601520"/>
            <a:ext cx="5361535" cy="3256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3857628"/>
            <a:ext cx="1428760" cy="22824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71942"/>
            <a:ext cx="1222381" cy="19649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Прямоугольник 30"/>
          <p:cNvSpPr/>
          <p:nvPr/>
        </p:nvSpPr>
        <p:spPr>
          <a:xfrm>
            <a:off x="642910" y="3214686"/>
            <a:ext cx="180517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ЖАВОРОНОК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5720" y="528638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6072206"/>
            <a:ext cx="121219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КУРИЦА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6215082"/>
            <a:ext cx="177574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ТРЯСОГУЗКА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000496" y="6457890"/>
            <a:ext cx="8418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УТКА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58082" y="385762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786446" y="6286520"/>
            <a:ext cx="108074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СТРИЖ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715272" y="6215082"/>
            <a:ext cx="78277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ГУСЬ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715140" y="3214686"/>
            <a:ext cx="169295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КУКУШКА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4500570"/>
            <a:ext cx="1186114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6" name="Прямоугольник 35"/>
          <p:cNvSpPr/>
          <p:nvPr/>
        </p:nvSpPr>
        <p:spPr>
          <a:xfrm>
            <a:off x="3857620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6" name="Picture 2" descr="C:\Users\Любовь\Desktop\Звёздный час на 23.04.22\как-стать-жаворонко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857364"/>
            <a:ext cx="2117262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Прямоугольник 40"/>
          <p:cNvSpPr/>
          <p:nvPr/>
        </p:nvSpPr>
        <p:spPr>
          <a:xfrm>
            <a:off x="214282" y="2786058"/>
            <a:ext cx="42862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4400" b="1" cap="none" spc="50" dirty="0">
              <a:ln w="11430"/>
              <a:solidFill>
                <a:schemeClr val="tx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C:\Users\Любовь\Desktop\Звёздный час на 23.04.22\кукуш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1714488"/>
            <a:ext cx="1841187" cy="1428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0" name="Прямоугольник 49"/>
          <p:cNvSpPr/>
          <p:nvPr/>
        </p:nvSpPr>
        <p:spPr>
          <a:xfrm>
            <a:off x="8429652" y="278605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8" name="Picture 4" descr="C:\Users\Любовь\Desktop\Звёздный час на 23.04.22\стриж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4500570"/>
            <a:ext cx="1928826" cy="1508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Прямоугольник 50"/>
          <p:cNvSpPr/>
          <p:nvPr/>
        </p:nvSpPr>
        <p:spPr>
          <a:xfrm>
            <a:off x="5786446" y="5429264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9" name="Picture 5" descr="C:\Users\Любовь\Desktop\Звёздный час на 23.04.22\трясогузк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14480" y="4714884"/>
            <a:ext cx="1823450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2" name="Прямоугольник 51"/>
          <p:cNvSpPr/>
          <p:nvPr/>
        </p:nvSpPr>
        <p:spPr>
          <a:xfrm>
            <a:off x="3000364" y="5357826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500298" y="1643050"/>
            <a:ext cx="428628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504825" algn="l"/>
              </a:tabLs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 птица никогда</a:t>
            </a:r>
            <a:endParaRPr lang="ru-RU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</a:tabLs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строит для себя гнезда,</a:t>
            </a:r>
            <a:endParaRPr lang="ru-RU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</a:tabLs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Соседям яйца оставляет.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</a:tabLs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о птенцах не вспоминает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5" name="Управляющая кнопка: справка 24">
            <a:hlinkClick r:id="rId9" action="ppaction://hlinksldjump" highlightClick="1"/>
          </p:cNvPr>
          <p:cNvSpPr/>
          <p:nvPr/>
        </p:nvSpPr>
        <p:spPr>
          <a:xfrm>
            <a:off x="4000496" y="285728"/>
            <a:ext cx="1143008" cy="1000132"/>
          </a:xfrm>
          <a:prstGeom prst="actionButtonHelp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2214554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5286388"/>
            <a:ext cx="4448654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Кукушка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7" name="Picture 3" descr="C:\Users\Любовь\Desktop\Звёздный час на 23.04.22\кукуш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1175" y="1529322"/>
            <a:ext cx="4565403" cy="3542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785794"/>
            <a:ext cx="7715304" cy="517064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504825" algn="l"/>
              </a:tabLst>
            </a:pPr>
            <a:r>
              <a:rPr lang="ru-RU" b="1" dirty="0" smtClean="0"/>
              <a:t> </a:t>
            </a:r>
            <a:r>
              <a:rPr lang="ru-RU" sz="2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Правила игры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504825" algn="l"/>
              </a:tabLst>
            </a:pPr>
            <a:endParaRPr lang="ru-RU" sz="2400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проходит в 6 туров.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Задается вопрос, представляются несколько вариантов ответов.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Участникам необходимо выбрать правильный ответ.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Ответы даются путем поднятия вверх табличек с цифрами, номерами ответов от 1 до 7.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каждый правильный ответ игрок получает звезду.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обдумывание каждого вопроса дается 5 секунд.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Первые 2 тура проходят все игроки.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финале сразятся, а это 6 тур 2 игрока.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Начинаем игру. Удачи вам!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04825" algn="l"/>
              </a:tabLst>
            </a:pPr>
            <a:endParaRPr lang="ru-RU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3857628"/>
            <a:ext cx="1428760" cy="22824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71942"/>
            <a:ext cx="1222381" cy="19649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Прямоугольник 30"/>
          <p:cNvSpPr/>
          <p:nvPr/>
        </p:nvSpPr>
        <p:spPr>
          <a:xfrm>
            <a:off x="642910" y="3214686"/>
            <a:ext cx="180517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ЖАВОРОНОК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5720" y="528638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6072206"/>
            <a:ext cx="121219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КУРИЦА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6215082"/>
            <a:ext cx="177574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ТРЯСОГУЗКА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000496" y="6457890"/>
            <a:ext cx="8418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УТКА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58082" y="385762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786446" y="6286520"/>
            <a:ext cx="108074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СТРИЖ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715272" y="6215082"/>
            <a:ext cx="78277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ГУСЬ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715140" y="3214686"/>
            <a:ext cx="169295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КУКУШКА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4500570"/>
            <a:ext cx="1186114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6" name="Прямоугольник 35"/>
          <p:cNvSpPr/>
          <p:nvPr/>
        </p:nvSpPr>
        <p:spPr>
          <a:xfrm>
            <a:off x="3857620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6" name="Picture 2" descr="C:\Users\Любовь\Desktop\Звёздный час на 23.04.22\как-стать-жаворонко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857364"/>
            <a:ext cx="2117262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Прямоугольник 40"/>
          <p:cNvSpPr/>
          <p:nvPr/>
        </p:nvSpPr>
        <p:spPr>
          <a:xfrm>
            <a:off x="214282" y="2786058"/>
            <a:ext cx="42862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4400" b="1" cap="none" spc="50" dirty="0">
              <a:ln w="11430"/>
              <a:solidFill>
                <a:schemeClr val="tx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C:\Users\Любовь\Desktop\Звёздный час на 23.04.22\кукуш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1714488"/>
            <a:ext cx="1841187" cy="1428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0" name="Прямоугольник 49"/>
          <p:cNvSpPr/>
          <p:nvPr/>
        </p:nvSpPr>
        <p:spPr>
          <a:xfrm>
            <a:off x="8429652" y="278605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8" name="Picture 4" descr="C:\Users\Любовь\Desktop\Звёздный час на 23.04.22\стриж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4500570"/>
            <a:ext cx="1928826" cy="1508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Прямоугольник 50"/>
          <p:cNvSpPr/>
          <p:nvPr/>
        </p:nvSpPr>
        <p:spPr>
          <a:xfrm>
            <a:off x="5786446" y="5429264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9" name="Picture 5" descr="C:\Users\Любовь\Desktop\Звёздный час на 23.04.22\трясогузк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14480" y="4714884"/>
            <a:ext cx="1823450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2" name="Прямоугольник 51"/>
          <p:cNvSpPr/>
          <p:nvPr/>
        </p:nvSpPr>
        <p:spPr>
          <a:xfrm>
            <a:off x="3000364" y="5357826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9" name="TextBox 28">
            <a:hlinkClick r:id="rId9" action="ppaction://hlinksldjump"/>
          </p:cNvPr>
          <p:cNvSpPr txBox="1"/>
          <p:nvPr/>
        </p:nvSpPr>
        <p:spPr>
          <a:xfrm>
            <a:off x="2500298" y="1643050"/>
            <a:ext cx="428628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Самая быстрая птица.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Управляющая кнопка: справка 24">
            <a:hlinkClick r:id="" action="ppaction://noaction" highlightClick="1"/>
          </p:cNvPr>
          <p:cNvSpPr/>
          <p:nvPr/>
        </p:nvSpPr>
        <p:spPr>
          <a:xfrm>
            <a:off x="3929058" y="357166"/>
            <a:ext cx="1143008" cy="1000132"/>
          </a:xfrm>
          <a:prstGeom prst="actionButtonHelp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2357430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5357826"/>
            <a:ext cx="3443571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Стриж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9" name="Picture 4" descr="C:\Users\Любовь\Desktop\Звёздный час на 23.04.22\стриж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461272"/>
            <a:ext cx="4572032" cy="3576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3857628"/>
            <a:ext cx="1428760" cy="22824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71942"/>
            <a:ext cx="1222381" cy="19649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Прямоугольник 30"/>
          <p:cNvSpPr/>
          <p:nvPr/>
        </p:nvSpPr>
        <p:spPr>
          <a:xfrm>
            <a:off x="642910" y="3214686"/>
            <a:ext cx="180517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ЖАВОРОНОК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5720" y="528638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6072206"/>
            <a:ext cx="121219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КУРИЦА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6215082"/>
            <a:ext cx="177574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ТРЯСОГУЗКА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000496" y="6457890"/>
            <a:ext cx="8418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УТКА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58082" y="385762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786446" y="6286520"/>
            <a:ext cx="108074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СТРИЖ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715272" y="6215082"/>
            <a:ext cx="78277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ГУСЬ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715140" y="3214686"/>
            <a:ext cx="169295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КУКУШКА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4500570"/>
            <a:ext cx="1186114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6" name="Прямоугольник 35"/>
          <p:cNvSpPr/>
          <p:nvPr/>
        </p:nvSpPr>
        <p:spPr>
          <a:xfrm>
            <a:off x="3857620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6" name="Picture 2" descr="C:\Users\Любовь\Desktop\Звёздный час на 23.04.22\как-стать-жаворонко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857364"/>
            <a:ext cx="2117262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Прямоугольник 40"/>
          <p:cNvSpPr/>
          <p:nvPr/>
        </p:nvSpPr>
        <p:spPr>
          <a:xfrm>
            <a:off x="214282" y="2786058"/>
            <a:ext cx="42862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4400" b="1" cap="none" spc="50" dirty="0">
              <a:ln w="11430"/>
              <a:solidFill>
                <a:schemeClr val="tx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C:\Users\Любовь\Desktop\Звёздный час на 23.04.22\кукуш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1714488"/>
            <a:ext cx="1841187" cy="1428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0" name="Прямоугольник 49"/>
          <p:cNvSpPr/>
          <p:nvPr/>
        </p:nvSpPr>
        <p:spPr>
          <a:xfrm>
            <a:off x="8429652" y="278605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8" name="Picture 4" descr="C:\Users\Любовь\Desktop\Звёздный час на 23.04.22\стриж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4500570"/>
            <a:ext cx="1928826" cy="1508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Прямоугольник 50"/>
          <p:cNvSpPr/>
          <p:nvPr/>
        </p:nvSpPr>
        <p:spPr>
          <a:xfrm>
            <a:off x="5786446" y="5429264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9" name="Picture 5" descr="C:\Users\Любовь\Desktop\Звёздный час на 23.04.22\трясогузк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14480" y="4714884"/>
            <a:ext cx="1823450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2" name="Прямоугольник 51"/>
          <p:cNvSpPr/>
          <p:nvPr/>
        </p:nvSpPr>
        <p:spPr>
          <a:xfrm>
            <a:off x="3000364" y="5357826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9" name="TextBox 28">
            <a:hlinkClick r:id="rId9" action="ppaction://hlinksldjump"/>
          </p:cNvPr>
          <p:cNvSpPr txBox="1"/>
          <p:nvPr/>
        </p:nvSpPr>
        <p:spPr>
          <a:xfrm>
            <a:off x="2500298" y="1643050"/>
            <a:ext cx="428628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 птичка хвостиком трясёт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на земле жучков клюёт.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Живёт она, где есть вода,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Её узнаешь без труда!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Управляющая кнопка: справка 24">
            <a:hlinkClick r:id="" action="ppaction://noaction" highlightClick="1"/>
          </p:cNvPr>
          <p:cNvSpPr/>
          <p:nvPr/>
        </p:nvSpPr>
        <p:spPr>
          <a:xfrm>
            <a:off x="4000496" y="428604"/>
            <a:ext cx="1143008" cy="1000132"/>
          </a:xfrm>
          <a:prstGeom prst="actionButtonHelp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5286388"/>
            <a:ext cx="5823647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Трясогузка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7" name="Picture 5" descr="C:\Users\Любовь\Desktop\Звёздный час на 23.04.22\трясогуз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7393" y="1571612"/>
            <a:ext cx="5148565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3857628"/>
            <a:ext cx="1428760" cy="22824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71942"/>
            <a:ext cx="1222381" cy="19649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Прямоугольник 30"/>
          <p:cNvSpPr/>
          <p:nvPr/>
        </p:nvSpPr>
        <p:spPr>
          <a:xfrm>
            <a:off x="642910" y="3214686"/>
            <a:ext cx="180517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ЖАВОРОНОК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5720" y="528638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6072206"/>
            <a:ext cx="121219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КУРИЦА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6215082"/>
            <a:ext cx="177574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ТРЯСОГУЗКА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000496" y="6457890"/>
            <a:ext cx="8418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УТКА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58082" y="385762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786446" y="6286520"/>
            <a:ext cx="108074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СТРИЖ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715272" y="6215082"/>
            <a:ext cx="78277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ГУСЬ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715140" y="3214686"/>
            <a:ext cx="169295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КУКУШКА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4500570"/>
            <a:ext cx="1186114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6" name="Прямоугольник 35"/>
          <p:cNvSpPr/>
          <p:nvPr/>
        </p:nvSpPr>
        <p:spPr>
          <a:xfrm>
            <a:off x="3857620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6" name="Picture 2" descr="C:\Users\Любовь\Desktop\Звёздный час на 23.04.22\как-стать-жаворонко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857364"/>
            <a:ext cx="2117262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Прямоугольник 40"/>
          <p:cNvSpPr/>
          <p:nvPr/>
        </p:nvSpPr>
        <p:spPr>
          <a:xfrm>
            <a:off x="214282" y="2786058"/>
            <a:ext cx="42862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4400" b="1" cap="none" spc="50" dirty="0">
              <a:ln w="11430"/>
              <a:solidFill>
                <a:schemeClr val="tx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C:\Users\Любовь\Desktop\Звёздный час на 23.04.22\кукуш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1714488"/>
            <a:ext cx="1841187" cy="1428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0" name="Прямоугольник 49"/>
          <p:cNvSpPr/>
          <p:nvPr/>
        </p:nvSpPr>
        <p:spPr>
          <a:xfrm>
            <a:off x="8429652" y="278605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8" name="Picture 4" descr="C:\Users\Любовь\Desktop\Звёздный час на 23.04.22\стриж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4500570"/>
            <a:ext cx="1928826" cy="1508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Прямоугольник 50"/>
          <p:cNvSpPr/>
          <p:nvPr/>
        </p:nvSpPr>
        <p:spPr>
          <a:xfrm>
            <a:off x="5786446" y="5429264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9" name="Picture 5" descr="C:\Users\Любовь\Desktop\Звёздный час на 23.04.22\трясогузк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14480" y="4714884"/>
            <a:ext cx="1823450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2" name="Прямоугольник 51"/>
          <p:cNvSpPr/>
          <p:nvPr/>
        </p:nvSpPr>
        <p:spPr>
          <a:xfrm>
            <a:off x="3000364" y="5357826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9" name="TextBox 28">
            <a:hlinkClick r:id="rId9" action="ppaction://hlinksldjump"/>
          </p:cNvPr>
          <p:cNvSpPr txBox="1"/>
          <p:nvPr/>
        </p:nvSpPr>
        <p:spPr>
          <a:xfrm>
            <a:off x="2500298" y="1643050"/>
            <a:ext cx="428628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Они крикуны ужасные, </a:t>
            </a:r>
          </a:p>
          <a:p>
            <a:pPr algn="ctr"/>
            <a:r>
              <a:rPr lang="ru-RU" sz="2000" dirty="0" smtClean="0"/>
              <a:t>На ножках ласты красные</a:t>
            </a:r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Управляющая кнопка: справка 26">
            <a:hlinkClick r:id="" action="ppaction://noaction" highlightClick="1"/>
          </p:cNvPr>
          <p:cNvSpPr/>
          <p:nvPr/>
        </p:nvSpPr>
        <p:spPr>
          <a:xfrm>
            <a:off x="3929058" y="285728"/>
            <a:ext cx="1143008" cy="1000132"/>
          </a:xfrm>
          <a:prstGeom prst="actionButtonHelp">
            <a:avLst/>
          </a:prstGeom>
          <a:solidFill>
            <a:srgbClr val="FF33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2357430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5534561"/>
            <a:ext cx="2433680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Утка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9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285860"/>
            <a:ext cx="2928958" cy="44101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357166"/>
            <a:ext cx="8286808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ТРАВЫ И ЦВЕТЫ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71472" y="3500438"/>
            <a:ext cx="11592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КЛЕВЕР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7158" y="6000768"/>
            <a:ext cx="135678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КРАПИВА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858016" y="5857892"/>
            <a:ext cx="173188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ОДУВАНЧИК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6" name="Управляющая кнопка: справка 45">
            <a:hlinkClick r:id="rId2" action="ppaction://hlinksldjump" highlightClick="1"/>
          </p:cNvPr>
          <p:cNvSpPr/>
          <p:nvPr/>
        </p:nvSpPr>
        <p:spPr>
          <a:xfrm>
            <a:off x="5000628" y="3143248"/>
            <a:ext cx="1143008" cy="1000132"/>
          </a:xfrm>
          <a:prstGeom prst="actionButtonHelp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Управляющая кнопка: справка 47">
            <a:hlinkClick r:id="rId3" action="ppaction://hlinksldjump" highlightClick="1"/>
          </p:cNvPr>
          <p:cNvSpPr/>
          <p:nvPr/>
        </p:nvSpPr>
        <p:spPr>
          <a:xfrm>
            <a:off x="2786050" y="3143248"/>
            <a:ext cx="1143008" cy="1000132"/>
          </a:xfrm>
          <a:prstGeom prst="actionButtonHelp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Управляющая кнопка: справка 48">
            <a:hlinkClick r:id="rId4" action="ppaction://hlinksldjump" highlightClick="1"/>
          </p:cNvPr>
          <p:cNvSpPr/>
          <p:nvPr/>
        </p:nvSpPr>
        <p:spPr>
          <a:xfrm>
            <a:off x="3786182" y="1785926"/>
            <a:ext cx="1143008" cy="1000132"/>
          </a:xfrm>
          <a:prstGeom prst="actionButtonHelp">
            <a:avLst/>
          </a:prstGeom>
          <a:solidFill>
            <a:srgbClr val="FF33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Любовь\Desktop\Звёздный час на 23.04.22\клевер.jp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071678"/>
            <a:ext cx="1928826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Прямоугольник 29"/>
          <p:cNvSpPr/>
          <p:nvPr/>
        </p:nvSpPr>
        <p:spPr>
          <a:xfrm>
            <a:off x="214282" y="2071678"/>
            <a:ext cx="42862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4400" b="1" cap="none" spc="50" dirty="0">
              <a:ln w="11430"/>
              <a:solidFill>
                <a:schemeClr val="tx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3" descr="C:\Users\Любовь\Desktop\Звёздный час на 23.04.22\крапив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3" y="4143381"/>
            <a:ext cx="1785950" cy="1747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" name="Прямоугольник 33"/>
          <p:cNvSpPr/>
          <p:nvPr/>
        </p:nvSpPr>
        <p:spPr>
          <a:xfrm>
            <a:off x="285720" y="4143380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" name="Picture 4" descr="C:\Users\Любовь\Desktop\Звёздный час на 23.04.22\одуванчик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4071942"/>
            <a:ext cx="2413017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C:\Users\Любовь\Desktop\Звёздный час на 23.04.22\ромашка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62766" y="2000241"/>
            <a:ext cx="2095514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3" name="Прямоугольник 42"/>
          <p:cNvSpPr/>
          <p:nvPr/>
        </p:nvSpPr>
        <p:spPr>
          <a:xfrm>
            <a:off x="6786578" y="1928802"/>
            <a:ext cx="518092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072330" y="3643314"/>
            <a:ext cx="150220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РОМАШКА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30" name="Picture 6" descr="C:\Users\Любовь\Desktop\Звёздный час на 23.04.22\мать-2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71670" y="4643446"/>
            <a:ext cx="2193175" cy="1647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" name="Прямоугольник 53"/>
          <p:cNvSpPr/>
          <p:nvPr/>
        </p:nvSpPr>
        <p:spPr>
          <a:xfrm>
            <a:off x="6500826" y="4214818"/>
            <a:ext cx="518092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428860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071670" y="6286520"/>
            <a:ext cx="223907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МАТЬ-И-МАЧЕХА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31" name="Picture 7" descr="C:\Users\Любовь\Desktop\Звёздный час на 23.04.22\подорож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57686" y="4643446"/>
            <a:ext cx="2071702" cy="1553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7" name="Прямоугольник 56"/>
          <p:cNvSpPr/>
          <p:nvPr/>
        </p:nvSpPr>
        <p:spPr>
          <a:xfrm>
            <a:off x="4429124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429124" y="6215082"/>
            <a:ext cx="19962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ПОДОРОЖНИК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571472" y="3500438"/>
            <a:ext cx="11592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КЛЕВЕР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7158" y="6000768"/>
            <a:ext cx="135678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КРАПИВА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858016" y="5857892"/>
            <a:ext cx="173188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ОДУВАНЧИК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9" name="Управляющая кнопка: справка 48">
            <a:hlinkClick r:id="rId2" action="ppaction://hlinksldjump" highlightClick="1"/>
          </p:cNvPr>
          <p:cNvSpPr/>
          <p:nvPr/>
        </p:nvSpPr>
        <p:spPr>
          <a:xfrm>
            <a:off x="3500430" y="214290"/>
            <a:ext cx="1143008" cy="1000132"/>
          </a:xfrm>
          <a:prstGeom prst="actionButtonHelp">
            <a:avLst/>
          </a:prstGeom>
          <a:solidFill>
            <a:srgbClr val="FF33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Любовь\Desktop\Звёздный час на 23.04.22\клевер.jp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071678"/>
            <a:ext cx="1928826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Прямоугольник 29"/>
          <p:cNvSpPr/>
          <p:nvPr/>
        </p:nvSpPr>
        <p:spPr>
          <a:xfrm>
            <a:off x="214282" y="2071678"/>
            <a:ext cx="42862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4400" b="1" cap="none" spc="50" dirty="0">
              <a:ln w="11430"/>
              <a:solidFill>
                <a:schemeClr val="tx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3" descr="C:\Users\Любовь\Desktop\Звёздный час на 23.04.22\крапи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3" y="4143381"/>
            <a:ext cx="1643073" cy="16077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" name="Прямоугольник 33"/>
          <p:cNvSpPr/>
          <p:nvPr/>
        </p:nvSpPr>
        <p:spPr>
          <a:xfrm>
            <a:off x="285720" y="4143380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" name="Picture 4" descr="C:\Users\Любовь\Desktop\Звёздный час на 23.04.22\одуванч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4214818"/>
            <a:ext cx="2341579" cy="1663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C:\Users\Любовь\Desktop\Звёздный час на 23.04.22\ромашка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62766" y="2000241"/>
            <a:ext cx="2095514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3" name="Прямоугольник 42"/>
          <p:cNvSpPr/>
          <p:nvPr/>
        </p:nvSpPr>
        <p:spPr>
          <a:xfrm>
            <a:off x="6786578" y="1928802"/>
            <a:ext cx="518092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072330" y="3643314"/>
            <a:ext cx="150220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РОМАШКА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30" name="Picture 6" descr="C:\Users\Любовь\Desktop\Звёздный час на 23.04.22\мать-2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71" y="4643446"/>
            <a:ext cx="2071702" cy="15558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" name="Прямоугольник 53"/>
          <p:cNvSpPr/>
          <p:nvPr/>
        </p:nvSpPr>
        <p:spPr>
          <a:xfrm>
            <a:off x="6500826" y="4214818"/>
            <a:ext cx="518092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428860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071670" y="6286520"/>
            <a:ext cx="223907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МАТЬ-И-МАЧЕХА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31" name="Picture 7" descr="C:\Users\Любовь\Desktop\Звёздный час на 23.04.22\подорож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6" y="4643446"/>
            <a:ext cx="2071702" cy="1553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7" name="Прямоугольник 56"/>
          <p:cNvSpPr/>
          <p:nvPr/>
        </p:nvSpPr>
        <p:spPr>
          <a:xfrm>
            <a:off x="4429124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643438" y="6215082"/>
            <a:ext cx="19962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ПОДОРОЖНИК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24" name="TextBox 23">
            <a:hlinkClick r:id="rId9" action="ppaction://hlinksldjump"/>
          </p:cNvPr>
          <p:cNvSpPr txBox="1"/>
          <p:nvPr/>
        </p:nvSpPr>
        <p:spPr>
          <a:xfrm>
            <a:off x="2285984" y="1643050"/>
            <a:ext cx="4286280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Вдоль дорог, вдоль тропинок встречается это растение. Будто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специально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растет там, чтобы помочь, если надо, путешественнику, натершему ногу.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5286388"/>
            <a:ext cx="6608092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Подорожник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9" name="Picture 7" descr="C:\Users\Любовь\Desktop\Звёздный час на 23.04.22\подорож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9795" y="1803786"/>
            <a:ext cx="4262469" cy="3196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571472" y="3500438"/>
            <a:ext cx="11592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КЛЕВЕР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7158" y="6000768"/>
            <a:ext cx="135678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КРАПИВА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858016" y="5857892"/>
            <a:ext cx="173188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ОДУВАНЧИК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8" name="Управляющая кнопка: справка 47">
            <a:hlinkClick r:id="rId2" action="ppaction://hlinksldjump" highlightClick="1"/>
          </p:cNvPr>
          <p:cNvSpPr/>
          <p:nvPr/>
        </p:nvSpPr>
        <p:spPr>
          <a:xfrm>
            <a:off x="3714744" y="285728"/>
            <a:ext cx="1143008" cy="1000132"/>
          </a:xfrm>
          <a:prstGeom prst="actionButtonHelp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Любовь\Desktop\Звёздный час на 23.04.22\клевер.jp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071678"/>
            <a:ext cx="1928826" cy="12858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Прямоугольник 29"/>
          <p:cNvSpPr/>
          <p:nvPr/>
        </p:nvSpPr>
        <p:spPr>
          <a:xfrm>
            <a:off x="214282" y="2071678"/>
            <a:ext cx="42862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4400" b="1" cap="none" spc="50" dirty="0">
              <a:ln w="11430"/>
              <a:solidFill>
                <a:schemeClr val="tx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3" descr="C:\Users\Любовь\Desktop\Звёздный час на 23.04.22\крапи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3" y="4143381"/>
            <a:ext cx="1785950" cy="17475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" name="Прямоугольник 33"/>
          <p:cNvSpPr/>
          <p:nvPr/>
        </p:nvSpPr>
        <p:spPr>
          <a:xfrm>
            <a:off x="285720" y="4143380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" name="Picture 4" descr="C:\Users\Любовь\Desktop\Звёздный час на 23.04.22\одуванч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4071942"/>
            <a:ext cx="2413017" cy="17145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C:\Users\Любовь\Desktop\Звёздный час на 23.04.22\ромашка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62766" y="2000241"/>
            <a:ext cx="2095514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3" name="Прямоугольник 42"/>
          <p:cNvSpPr/>
          <p:nvPr/>
        </p:nvSpPr>
        <p:spPr>
          <a:xfrm>
            <a:off x="6786578" y="1928802"/>
            <a:ext cx="518092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072330" y="3643314"/>
            <a:ext cx="150220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РОМАШКА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30" name="Picture 6" descr="C:\Users\Любовь\Desktop\Звёздный час на 23.04.22\мать-2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70" y="4643446"/>
            <a:ext cx="2193175" cy="16470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" name="Прямоугольник 53"/>
          <p:cNvSpPr/>
          <p:nvPr/>
        </p:nvSpPr>
        <p:spPr>
          <a:xfrm>
            <a:off x="6500826" y="4214818"/>
            <a:ext cx="518092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428860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071670" y="6286520"/>
            <a:ext cx="223907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МАТЬ-И-МАЧЕХА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31" name="Picture 7" descr="C:\Users\Любовь\Desktop\Звёздный час на 23.04.22\подорож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6" y="4643446"/>
            <a:ext cx="2071702" cy="15537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7" name="Прямоугольник 56"/>
          <p:cNvSpPr/>
          <p:nvPr/>
        </p:nvSpPr>
        <p:spPr>
          <a:xfrm>
            <a:off x="4429124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643438" y="6215082"/>
            <a:ext cx="19962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ПОДОРОЖНИК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24" name="TextBox 23">
            <a:hlinkClick r:id="rId9" action="ppaction://hlinksldjump"/>
          </p:cNvPr>
          <p:cNvSpPr txBox="1"/>
          <p:nvPr/>
        </p:nvSpPr>
        <p:spPr>
          <a:xfrm>
            <a:off x="2285984" y="1643050"/>
            <a:ext cx="428628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504825" algn="l"/>
              </a:tabLst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Стоят в поле сестрички –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</a:tabLst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Желтый глазок, белые реснички. </a:t>
            </a:r>
            <a:endParaRPr lang="ru-RU" sz="2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357166"/>
            <a:ext cx="5066002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</a:t>
            </a: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85728"/>
            <a:ext cx="810311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Изображения деревьев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AutoShape 3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071934" y="1928802"/>
            <a:ext cx="1042988" cy="1042987"/>
          </a:xfrm>
          <a:prstGeom prst="actionButtonHelp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" name="AutoShape 3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643570" y="1928802"/>
            <a:ext cx="1042988" cy="1042987"/>
          </a:xfrm>
          <a:prstGeom prst="actionButtonHelp">
            <a:avLst/>
          </a:prstGeom>
          <a:solidFill>
            <a:srgbClr val="33CC33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000628" y="3214686"/>
            <a:ext cx="1042988" cy="1042987"/>
          </a:xfrm>
          <a:prstGeom prst="actionButtonHelp">
            <a:avLst/>
          </a:prstGeom>
          <a:solidFill>
            <a:srgbClr val="CC00FF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14678" y="3214686"/>
            <a:ext cx="1042988" cy="1042987"/>
          </a:xfrm>
          <a:prstGeom prst="actionButtonHelp">
            <a:avLst/>
          </a:prstGeom>
          <a:solidFill>
            <a:srgbClr val="30D9F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5" name="Управляющая кнопка: справка 34">
            <a:hlinkClick r:id="" action="ppaction://noaction" highlightClick="1"/>
          </p:cNvPr>
          <p:cNvSpPr/>
          <p:nvPr/>
        </p:nvSpPr>
        <p:spPr>
          <a:xfrm>
            <a:off x="2428860" y="1928802"/>
            <a:ext cx="1143008" cy="1000132"/>
          </a:xfrm>
          <a:prstGeom prst="actionButtonHelp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Любовь\Desktop\Звёздный час на 23.04.22\Деревья\берёза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71612"/>
            <a:ext cx="1785950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" name="TextBox 36"/>
          <p:cNvSpPr txBox="1"/>
          <p:nvPr/>
        </p:nvSpPr>
        <p:spPr>
          <a:xfrm>
            <a:off x="571472" y="3286124"/>
            <a:ext cx="101662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БЕРЁЗА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00166" y="164305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2" name="Picture 3" descr="C:\Users\Любовь\Desktop\Звёздный час на 23.04.22\Деревья\Кле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29066"/>
            <a:ext cx="164307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" name="TextBox 38"/>
          <p:cNvSpPr txBox="1"/>
          <p:nvPr/>
        </p:nvSpPr>
        <p:spPr>
          <a:xfrm>
            <a:off x="214282" y="5214950"/>
            <a:ext cx="107157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КЛЁН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85852" y="3929066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" name="Picture 4" descr="C:\Users\Любовь\Desktop\Звёздный час на 23.04.22\Деревья\дуб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28" y="5429264"/>
            <a:ext cx="1881847" cy="12235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2071670" y="4929198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85918" y="6286520"/>
            <a:ext cx="63350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ДУБ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" name="Picture 5" descr="C:\Users\Любовь\Desktop\Звёздный час на 23.04.22\Деревья\ёлк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58082" y="1928802"/>
            <a:ext cx="1571636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" name="TextBox 42"/>
          <p:cNvSpPr txBox="1"/>
          <p:nvPr/>
        </p:nvSpPr>
        <p:spPr>
          <a:xfrm>
            <a:off x="8429652" y="1857364"/>
            <a:ext cx="50847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86644" y="3286124"/>
            <a:ext cx="114304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ЕЛЬ</a:t>
            </a:r>
          </a:p>
        </p:txBody>
      </p:sp>
      <p:pic>
        <p:nvPicPr>
          <p:cNvPr id="11" name="Picture 6" descr="C:\Users\Любовь\Desktop\Звёздный час на 23.04.22\Деревья\осинк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769" y="4357694"/>
            <a:ext cx="1785950" cy="14250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5" name="TextBox 44"/>
          <p:cNvSpPr txBox="1"/>
          <p:nvPr/>
        </p:nvSpPr>
        <p:spPr>
          <a:xfrm>
            <a:off x="8501090" y="3786190"/>
            <a:ext cx="489236" cy="707886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858148" y="5643578"/>
            <a:ext cx="96372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ОСИНА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2" name="Picture 7" descr="C:\Users\Любовь\Desktop\Звёздный час на 23.04.22\Деревья\сосн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86380" y="5000636"/>
            <a:ext cx="183553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" name="TextBox 46"/>
          <p:cNvSpPr txBox="1"/>
          <p:nvPr/>
        </p:nvSpPr>
        <p:spPr>
          <a:xfrm>
            <a:off x="6429388" y="6286520"/>
            <a:ext cx="92499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СОСНА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57950" y="4500570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32" name="Picture 8" descr="C:\Users\Любовь\Desktop\Звёздный час на 23.04.22\Деревья\тополь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868" y="5214950"/>
            <a:ext cx="1643074" cy="15001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9" name="TextBox 48"/>
          <p:cNvSpPr txBox="1"/>
          <p:nvPr/>
        </p:nvSpPr>
        <p:spPr>
          <a:xfrm>
            <a:off x="4143372" y="471488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71934" y="6286520"/>
            <a:ext cx="111113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ТОПОЛЬ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 build="allAtOnce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5286388"/>
            <a:ext cx="4755148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Ромашка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9" name="Picture 5" descr="C:\Users\Любовь\Desktop\Звёздный час на 23.04.22\ромашка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839504"/>
            <a:ext cx="4214842" cy="3161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571472" y="3500438"/>
            <a:ext cx="11592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КЛЕВЕР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7158" y="6000768"/>
            <a:ext cx="135678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КРАПИВА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858016" y="5857892"/>
            <a:ext cx="173188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ОДУВАНЧИК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6" name="Управляющая кнопка: справка 45">
            <a:hlinkClick r:id="rId2" action="ppaction://hlinksldjump" highlightClick="1"/>
          </p:cNvPr>
          <p:cNvSpPr/>
          <p:nvPr/>
        </p:nvSpPr>
        <p:spPr>
          <a:xfrm>
            <a:off x="3643306" y="357166"/>
            <a:ext cx="1143008" cy="1000132"/>
          </a:xfrm>
          <a:prstGeom prst="actionButtonHelp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Picture 2" descr="C:\Users\Любовь\Desktop\Звёздный час на 23.04.22\клевер.jp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071678"/>
            <a:ext cx="1928826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Прямоугольник 29"/>
          <p:cNvSpPr/>
          <p:nvPr/>
        </p:nvSpPr>
        <p:spPr>
          <a:xfrm>
            <a:off x="214282" y="2071678"/>
            <a:ext cx="42862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chemeClr val="tx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4400" b="1" cap="none" spc="50" dirty="0">
              <a:ln w="11430"/>
              <a:solidFill>
                <a:schemeClr val="tx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3" descr="C:\Users\Любовь\Desktop\Звёздный час на 23.04.22\крапи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3" y="4143381"/>
            <a:ext cx="1785950" cy="1747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" name="Прямоугольник 33"/>
          <p:cNvSpPr/>
          <p:nvPr/>
        </p:nvSpPr>
        <p:spPr>
          <a:xfrm>
            <a:off x="285720" y="4143380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" name="Picture 4" descr="C:\Users\Любовь\Desktop\Звёздный час на 23.04.22\одуванч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4071942"/>
            <a:ext cx="2341579" cy="1663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C:\Users\Любовь\Desktop\Звёздный час на 23.04.22\ромашка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62766" y="2000241"/>
            <a:ext cx="2095514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3" name="Прямоугольник 42"/>
          <p:cNvSpPr/>
          <p:nvPr/>
        </p:nvSpPr>
        <p:spPr>
          <a:xfrm>
            <a:off x="6786578" y="1928802"/>
            <a:ext cx="518092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072330" y="3643314"/>
            <a:ext cx="150220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РОМАШКА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30" name="Picture 6" descr="C:\Users\Любовь\Desktop\Звёздный час на 23.04.22\мать-2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9" y="4643446"/>
            <a:ext cx="2000264" cy="1502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" name="Прямоугольник 53"/>
          <p:cNvSpPr/>
          <p:nvPr/>
        </p:nvSpPr>
        <p:spPr>
          <a:xfrm>
            <a:off x="6500826" y="4214818"/>
            <a:ext cx="518092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428860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071670" y="6286520"/>
            <a:ext cx="223907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МАТЬ-И-МАЧЕХА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31" name="Picture 7" descr="C:\Users\Любовь\Desktop\Звёздный час на 23.04.22\подорож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6" y="4643446"/>
            <a:ext cx="2071702" cy="1553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7" name="Прямоугольник 56"/>
          <p:cNvSpPr/>
          <p:nvPr/>
        </p:nvSpPr>
        <p:spPr>
          <a:xfrm>
            <a:off x="4429124" y="4572008"/>
            <a:ext cx="5245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643438" y="6215082"/>
            <a:ext cx="19962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ПОДОРОЖНИК</a:t>
            </a:r>
            <a:endParaRPr lang="ru-RU" sz="2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23" name="TextBox 22">
            <a:hlinkClick r:id="rId9" action="ppaction://hlinksldjump"/>
          </p:cNvPr>
          <p:cNvSpPr txBox="1"/>
          <p:nvPr/>
        </p:nvSpPr>
        <p:spPr>
          <a:xfrm>
            <a:off x="2285984" y="1714488"/>
            <a:ext cx="4286280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Верхняя сторона листьев этого растения холодная, как злая мачеха в сказке, а нижняя – теплая и нежная, как родная мать.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5214950"/>
            <a:ext cx="7734810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Мать-и-мачеха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9" name="Picture 6" descr="C:\Users\Любовь\Desktop\Звёздный час на 23.04.22\мать-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571612"/>
            <a:ext cx="4802800" cy="3606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2143108" y="357166"/>
            <a:ext cx="5066002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</a:t>
            </a:r>
            <a:r>
              <a:rPr lang="en-US" sz="8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4348" y="6286520"/>
            <a:ext cx="142975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ГИППОТАМ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00958" y="6000768"/>
            <a:ext cx="122796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НОСОРОГ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298" name="Picture 2" descr="C:\Users\Любовь\Desktop\Звёздный час на 23.04.22\бел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285992"/>
            <a:ext cx="2108997" cy="14745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TextBox 29"/>
          <p:cNvSpPr txBox="1"/>
          <p:nvPr/>
        </p:nvSpPr>
        <p:spPr>
          <a:xfrm>
            <a:off x="7072330" y="3357562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299" name="Picture 3" descr="C:\Users\Любовь\Desktop\Звёздный час на 23.04.22\боб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285992"/>
            <a:ext cx="2143104" cy="14287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" name="TextBox 31"/>
          <p:cNvSpPr txBox="1"/>
          <p:nvPr/>
        </p:nvSpPr>
        <p:spPr>
          <a:xfrm>
            <a:off x="285720" y="235743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0034" y="3500438"/>
            <a:ext cx="78091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БОБР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58148" y="3643314"/>
            <a:ext cx="93807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БЕЛКА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300" name="Picture 4" descr="C:\Users\Любовь\Desktop\Звёздный час на 23.04.22\гиппопота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714884"/>
            <a:ext cx="2145409" cy="14272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" name="TextBox 35"/>
          <p:cNvSpPr txBox="1"/>
          <p:nvPr/>
        </p:nvSpPr>
        <p:spPr>
          <a:xfrm>
            <a:off x="428596" y="435769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301" name="Picture 5" descr="C:\Users\Любовь\Desktop\Звёздный час на 23.04.22\заяц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929198"/>
            <a:ext cx="2027965" cy="15526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TextBox 50"/>
          <p:cNvSpPr txBox="1"/>
          <p:nvPr/>
        </p:nvSpPr>
        <p:spPr>
          <a:xfrm>
            <a:off x="2571736" y="4714884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14612" y="6286520"/>
            <a:ext cx="78258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ЗАЯЦ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302" name="Picture 6" descr="C:\Users\Любовь\Desktop\Звёздный час на 23.04.22\носорог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4500570"/>
            <a:ext cx="2035983" cy="13573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" name="TextBox 52"/>
          <p:cNvSpPr txBox="1"/>
          <p:nvPr/>
        </p:nvSpPr>
        <p:spPr>
          <a:xfrm>
            <a:off x="6643702" y="4214818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303" name="Picture 7" descr="C:\Users\Любовь\Desktop\Звёздный час на 23.04.22\Кабан-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5000636"/>
            <a:ext cx="2094285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" name="TextBox 53"/>
          <p:cNvSpPr txBox="1"/>
          <p:nvPr/>
        </p:nvSpPr>
        <p:spPr>
          <a:xfrm>
            <a:off x="4714876" y="4643446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00760" y="6286520"/>
            <a:ext cx="95731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КАБАН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4414" y="357166"/>
            <a:ext cx="642942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ЖИВОТНЫЕ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AutoShape 3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000628" y="1928802"/>
            <a:ext cx="1042988" cy="1042987"/>
          </a:xfrm>
          <a:prstGeom prst="actionButtonHelp">
            <a:avLst/>
          </a:prstGeom>
          <a:solidFill>
            <a:srgbClr val="33CC33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3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000628" y="3286124"/>
            <a:ext cx="1042988" cy="1042987"/>
          </a:xfrm>
          <a:prstGeom prst="actionButtonHelp">
            <a:avLst/>
          </a:prstGeom>
          <a:solidFill>
            <a:srgbClr val="CC00FF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3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000364" y="3286124"/>
            <a:ext cx="1042988" cy="1042987"/>
          </a:xfrm>
          <a:prstGeom prst="actionButtonHelp">
            <a:avLst/>
          </a:prstGeom>
          <a:solidFill>
            <a:srgbClr val="30D9F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5" name="Управляющая кнопка: справка 34">
            <a:hlinkClick r:id="rId5" action="ppaction://hlinksldjump" highlightClick="1"/>
          </p:cNvPr>
          <p:cNvSpPr/>
          <p:nvPr/>
        </p:nvSpPr>
        <p:spPr>
          <a:xfrm>
            <a:off x="3000364" y="1928802"/>
            <a:ext cx="1143008" cy="1000132"/>
          </a:xfrm>
          <a:prstGeom prst="actionButtonHelp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714348" y="6286520"/>
            <a:ext cx="142975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ГИППОТАМ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00958" y="6000768"/>
            <a:ext cx="122796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НОСОРОГ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298" name="Picture 2" descr="C:\Users\Любовь\Desktop\Звёздный час на 23.04.22\бел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2285992"/>
            <a:ext cx="2108997" cy="14745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TextBox 29"/>
          <p:cNvSpPr txBox="1"/>
          <p:nvPr/>
        </p:nvSpPr>
        <p:spPr>
          <a:xfrm>
            <a:off x="7072330" y="3357562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299" name="Picture 3" descr="C:\Users\Любовь\Desktop\Звёздный час на 23.04.22\бобр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2285992"/>
            <a:ext cx="2143104" cy="14287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" name="TextBox 31"/>
          <p:cNvSpPr txBox="1"/>
          <p:nvPr/>
        </p:nvSpPr>
        <p:spPr>
          <a:xfrm>
            <a:off x="285720" y="235743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0034" y="3500438"/>
            <a:ext cx="78091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БОБР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58148" y="3643314"/>
            <a:ext cx="93807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БЕЛКА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300" name="Picture 4" descr="C:\Users\Любовь\Desktop\Звёздный час на 23.04.22\гиппопотам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4714884"/>
            <a:ext cx="2145409" cy="14272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" name="TextBox 35"/>
          <p:cNvSpPr txBox="1"/>
          <p:nvPr/>
        </p:nvSpPr>
        <p:spPr>
          <a:xfrm>
            <a:off x="428596" y="435769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301" name="Picture 5" descr="C:\Users\Любовь\Desktop\Звёздный час на 23.04.22\заяц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00298" y="4929198"/>
            <a:ext cx="2027965" cy="15526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TextBox 50"/>
          <p:cNvSpPr txBox="1"/>
          <p:nvPr/>
        </p:nvSpPr>
        <p:spPr>
          <a:xfrm>
            <a:off x="2571736" y="4714884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14612" y="6286520"/>
            <a:ext cx="78258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ЗАЯЦ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302" name="Picture 6" descr="C:\Users\Любовь\Desktop\Звёздный час на 23.04.22\носорог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29454" y="4500570"/>
            <a:ext cx="2035983" cy="13573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" name="TextBox 52"/>
          <p:cNvSpPr txBox="1"/>
          <p:nvPr/>
        </p:nvSpPr>
        <p:spPr>
          <a:xfrm>
            <a:off x="6643702" y="4214818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303" name="Picture 7" descr="C:\Users\Любовь\Desktop\Звёздный час на 23.04.22\Кабан-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14876" y="5000636"/>
            <a:ext cx="2094285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" name="TextBox 53"/>
          <p:cNvSpPr txBox="1"/>
          <p:nvPr/>
        </p:nvSpPr>
        <p:spPr>
          <a:xfrm>
            <a:off x="4714876" y="4643446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00760" y="6286520"/>
            <a:ext cx="95731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КАБАН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Управляющая кнопка: справка 34">
            <a:hlinkClick r:id="rId2" action="ppaction://hlinksldjump" highlightClick="1"/>
          </p:cNvPr>
          <p:cNvSpPr/>
          <p:nvPr/>
        </p:nvSpPr>
        <p:spPr>
          <a:xfrm>
            <a:off x="3714744" y="428604"/>
            <a:ext cx="1285884" cy="1214446"/>
          </a:xfrm>
          <a:prstGeom prst="actionButtonHelp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714348" y="6286520"/>
            <a:ext cx="142975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ГИППОТАМ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00958" y="6000768"/>
            <a:ext cx="122796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НОСОРОГ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298" name="Picture 2" descr="C:\Users\Любовь\Desktop\Звёздный час на 23.04.22\бел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285992"/>
            <a:ext cx="2108997" cy="14745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TextBox 29"/>
          <p:cNvSpPr txBox="1"/>
          <p:nvPr/>
        </p:nvSpPr>
        <p:spPr>
          <a:xfrm>
            <a:off x="7072330" y="3357562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299" name="Picture 3" descr="C:\Users\Любовь\Desktop\Звёздный час на 23.04.22\боб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285992"/>
            <a:ext cx="2143104" cy="14287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" name="TextBox 31"/>
          <p:cNvSpPr txBox="1"/>
          <p:nvPr/>
        </p:nvSpPr>
        <p:spPr>
          <a:xfrm>
            <a:off x="285720" y="235743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0034" y="3500438"/>
            <a:ext cx="78091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БОБР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58148" y="3643314"/>
            <a:ext cx="93807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БЕЛКА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300" name="Picture 4" descr="C:\Users\Любовь\Desktop\Звёздный час на 23.04.22\гиппопота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714884"/>
            <a:ext cx="2145409" cy="14272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" name="TextBox 35"/>
          <p:cNvSpPr txBox="1"/>
          <p:nvPr/>
        </p:nvSpPr>
        <p:spPr>
          <a:xfrm>
            <a:off x="428596" y="435769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301" name="Picture 5" descr="C:\Users\Любовь\Desktop\Звёздный час на 23.04.22\заяц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929198"/>
            <a:ext cx="2027965" cy="15526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TextBox 50"/>
          <p:cNvSpPr txBox="1"/>
          <p:nvPr/>
        </p:nvSpPr>
        <p:spPr>
          <a:xfrm>
            <a:off x="2571736" y="4714884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14612" y="6286520"/>
            <a:ext cx="78258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ЗАЯЦ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302" name="Picture 6" descr="C:\Users\Любовь\Desktop\Звёздный час на 23.04.22\носорог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4500570"/>
            <a:ext cx="2035983" cy="13573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" name="TextBox 52"/>
          <p:cNvSpPr txBox="1"/>
          <p:nvPr/>
        </p:nvSpPr>
        <p:spPr>
          <a:xfrm>
            <a:off x="6643702" y="4214818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303" name="Picture 7" descr="C:\Users\Любовь\Desktop\Звёздный час на 23.04.22\Кабан-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5000636"/>
            <a:ext cx="2094285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" name="TextBox 53"/>
          <p:cNvSpPr txBox="1"/>
          <p:nvPr/>
        </p:nvSpPr>
        <p:spPr>
          <a:xfrm>
            <a:off x="4714876" y="4643446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00760" y="6286520"/>
            <a:ext cx="95731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КАБАН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hlinkClick r:id="rId2" action="ppaction://hlinksldjump"/>
          </p:cNvPr>
          <p:cNvSpPr txBox="1"/>
          <p:nvPr/>
        </p:nvSpPr>
        <p:spPr>
          <a:xfrm>
            <a:off x="2571736" y="1785926"/>
            <a:ext cx="40719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 какого животного гнездо называется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гайно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3240" y="5286388"/>
            <a:ext cx="3260829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Белка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7" name="Picture 2" descr="C:\Users\Любовь\Desktop\Звёздный час на 23.04.22\бел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61831" y="1784736"/>
            <a:ext cx="5110499" cy="35730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43306" y="214290"/>
            <a:ext cx="1143008" cy="1214446"/>
          </a:xfrm>
          <a:prstGeom prst="actionButtonHelp">
            <a:avLst/>
          </a:prstGeom>
          <a:solidFill>
            <a:srgbClr val="33CC33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500034" y="6286520"/>
            <a:ext cx="175355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ГИППОПОТАМ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00958" y="6000768"/>
            <a:ext cx="122796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НОСОРОГ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298" name="Picture 2" descr="C:\Users\Любовь\Desktop\Звёздный час на 23.04.22\бел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285992"/>
            <a:ext cx="2108997" cy="14745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TextBox 29"/>
          <p:cNvSpPr txBox="1"/>
          <p:nvPr/>
        </p:nvSpPr>
        <p:spPr>
          <a:xfrm>
            <a:off x="6929454" y="1857364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299" name="Picture 3" descr="C:\Users\Любовь\Desktop\Звёздный час на 23.04.22\боб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285992"/>
            <a:ext cx="2143104" cy="14287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" name="TextBox 31"/>
          <p:cNvSpPr txBox="1"/>
          <p:nvPr/>
        </p:nvSpPr>
        <p:spPr>
          <a:xfrm>
            <a:off x="357158" y="1928802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28662" y="3786190"/>
            <a:ext cx="78091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БОБР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72396" y="3857628"/>
            <a:ext cx="93807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БЕЛКА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300" name="Picture 4" descr="C:\Users\Любовь\Desktop\Звёздный час на 23.04.22\гиппопота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714884"/>
            <a:ext cx="2145409" cy="14272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" name="TextBox 35"/>
          <p:cNvSpPr txBox="1"/>
          <p:nvPr/>
        </p:nvSpPr>
        <p:spPr>
          <a:xfrm>
            <a:off x="428596" y="435769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301" name="Picture 5" descr="C:\Users\Любовь\Desktop\Звёздный час на 23.04.22\заяц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929198"/>
            <a:ext cx="2027965" cy="15526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TextBox 50"/>
          <p:cNvSpPr txBox="1"/>
          <p:nvPr/>
        </p:nvSpPr>
        <p:spPr>
          <a:xfrm>
            <a:off x="2571736" y="4714884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14612" y="6286520"/>
            <a:ext cx="78258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ЗАЯЦ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302" name="Picture 6" descr="C:\Users\Любовь\Desktop\Звёздный час на 23.04.22\носорог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4500570"/>
            <a:ext cx="2035983" cy="13573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" name="TextBox 52"/>
          <p:cNvSpPr txBox="1"/>
          <p:nvPr/>
        </p:nvSpPr>
        <p:spPr>
          <a:xfrm>
            <a:off x="6643702" y="4214818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303" name="Picture 7" descr="C:\Users\Любовь\Desktop\Звёздный час на 23.04.22\Кабан-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5000636"/>
            <a:ext cx="2094285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" name="TextBox 53"/>
          <p:cNvSpPr txBox="1"/>
          <p:nvPr/>
        </p:nvSpPr>
        <p:spPr>
          <a:xfrm>
            <a:off x="4714876" y="4643446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00760" y="6286520"/>
            <a:ext cx="95731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КАБАН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2500298" y="1785926"/>
            <a:ext cx="421484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 какого животного детенышей называют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листопадничками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68" y="5357826"/>
            <a:ext cx="2651688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Заяц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7" name="Picture 5" descr="C:\Users\Любовь\Desktop\Звёздный час на 23.04.22\заяц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5105" y="1603984"/>
            <a:ext cx="4902977" cy="37538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3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071934" y="142852"/>
            <a:ext cx="1214446" cy="1285884"/>
          </a:xfrm>
          <a:prstGeom prst="actionButtonHelp">
            <a:avLst/>
          </a:prstGeom>
          <a:solidFill>
            <a:srgbClr val="30D9F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714348" y="6286520"/>
            <a:ext cx="142975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ГИППОТАМ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00958" y="6000768"/>
            <a:ext cx="122796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НОСОРОГ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298" name="Picture 2" descr="C:\Users\Любовь\Desktop\Звёздный час на 23.04.22\бел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285992"/>
            <a:ext cx="2108997" cy="14745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TextBox 29"/>
          <p:cNvSpPr txBox="1"/>
          <p:nvPr/>
        </p:nvSpPr>
        <p:spPr>
          <a:xfrm>
            <a:off x="7072330" y="3357562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299" name="Picture 3" descr="C:\Users\Любовь\Desktop\Звёздный час на 23.04.22\боб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285992"/>
            <a:ext cx="2143104" cy="14287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" name="TextBox 31"/>
          <p:cNvSpPr txBox="1"/>
          <p:nvPr/>
        </p:nvSpPr>
        <p:spPr>
          <a:xfrm>
            <a:off x="285720" y="235743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0034" y="3500438"/>
            <a:ext cx="78091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БОБР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58148" y="3643314"/>
            <a:ext cx="93807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БЕЛКА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300" name="Picture 4" descr="C:\Users\Любовь\Desktop\Звёздный час на 23.04.22\гиппопота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714884"/>
            <a:ext cx="2145409" cy="14272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" name="TextBox 35"/>
          <p:cNvSpPr txBox="1"/>
          <p:nvPr/>
        </p:nvSpPr>
        <p:spPr>
          <a:xfrm>
            <a:off x="428596" y="435769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301" name="Picture 5" descr="C:\Users\Любовь\Desktop\Звёздный час на 23.04.22\заяц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929198"/>
            <a:ext cx="2027965" cy="15526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TextBox 50"/>
          <p:cNvSpPr txBox="1"/>
          <p:nvPr/>
        </p:nvSpPr>
        <p:spPr>
          <a:xfrm>
            <a:off x="2571736" y="4714884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14612" y="6286520"/>
            <a:ext cx="78258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ЗАЯЦ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302" name="Picture 6" descr="C:\Users\Любовь\Desktop\Звёздный час на 23.04.22\носорог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4500570"/>
            <a:ext cx="2035983" cy="13573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" name="TextBox 52"/>
          <p:cNvSpPr txBox="1"/>
          <p:nvPr/>
        </p:nvSpPr>
        <p:spPr>
          <a:xfrm>
            <a:off x="6643702" y="4214818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303" name="Picture 7" descr="C:\Users\Любовь\Desktop\Звёздный час на 23.04.22\Кабан-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5000636"/>
            <a:ext cx="2094285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" name="TextBox 53"/>
          <p:cNvSpPr txBox="1"/>
          <p:nvPr/>
        </p:nvSpPr>
        <p:spPr>
          <a:xfrm>
            <a:off x="4714876" y="4643446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00760" y="6286520"/>
            <a:ext cx="95731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КАБАН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2500298" y="1714488"/>
            <a:ext cx="4214842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Название этого животного в переводе с греческого звучит как «речная лошадь». Кто это?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357166"/>
            <a:ext cx="5066002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</a:t>
            </a: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AutoShape 3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071934" y="1928802"/>
            <a:ext cx="1042988" cy="1042987"/>
          </a:xfrm>
          <a:prstGeom prst="actionButtonHelp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" name="AutoShape 3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643570" y="1928802"/>
            <a:ext cx="1042988" cy="1042987"/>
          </a:xfrm>
          <a:prstGeom prst="actionButtonHelp">
            <a:avLst/>
          </a:prstGeom>
          <a:solidFill>
            <a:srgbClr val="33CC33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3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000628" y="3214686"/>
            <a:ext cx="1042988" cy="1042987"/>
          </a:xfrm>
          <a:prstGeom prst="actionButtonHelp">
            <a:avLst/>
          </a:prstGeom>
          <a:solidFill>
            <a:srgbClr val="CC00FF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3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14678" y="3214686"/>
            <a:ext cx="1042988" cy="1042987"/>
          </a:xfrm>
          <a:prstGeom prst="actionButtonHelp">
            <a:avLst/>
          </a:prstGeom>
          <a:solidFill>
            <a:srgbClr val="30D9F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5" name="Управляющая кнопка: справка 34">
            <a:hlinkClick r:id="rId6" action="ppaction://hlinksldjump" highlightClick="1"/>
          </p:cNvPr>
          <p:cNvSpPr/>
          <p:nvPr/>
        </p:nvSpPr>
        <p:spPr>
          <a:xfrm>
            <a:off x="2428860" y="1928802"/>
            <a:ext cx="1143008" cy="1000132"/>
          </a:xfrm>
          <a:prstGeom prst="actionButtonHelp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Любовь\Desktop\Звёздный час на 23.04.22\Деревья\берёз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571612"/>
            <a:ext cx="1785950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" name="TextBox 36"/>
          <p:cNvSpPr txBox="1"/>
          <p:nvPr/>
        </p:nvSpPr>
        <p:spPr>
          <a:xfrm>
            <a:off x="571472" y="3286124"/>
            <a:ext cx="101662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БЕРЁЗА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00166" y="164305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2" name="Picture 3" descr="C:\Users\Любовь\Desktop\Звёздный час на 23.04.22\Деревья\Клен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929066"/>
            <a:ext cx="164307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" name="TextBox 38"/>
          <p:cNvSpPr txBox="1"/>
          <p:nvPr/>
        </p:nvSpPr>
        <p:spPr>
          <a:xfrm>
            <a:off x="214282" y="5214950"/>
            <a:ext cx="107157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КЛЁН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85852" y="3929066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" name="Picture 4" descr="C:\Users\Любовь\Desktop\Звёздный час на 23.04.22\Деревья\дуб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728" y="5429264"/>
            <a:ext cx="1881847" cy="12235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2071670" y="4929198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85918" y="6286520"/>
            <a:ext cx="63350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ДУБ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" name="Picture 5" descr="C:\Users\Любовь\Desktop\Звёздный час на 23.04.22\Деревья\ёлк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58082" y="1928802"/>
            <a:ext cx="1571636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" name="TextBox 42"/>
          <p:cNvSpPr txBox="1"/>
          <p:nvPr/>
        </p:nvSpPr>
        <p:spPr>
          <a:xfrm>
            <a:off x="8429652" y="1857364"/>
            <a:ext cx="50847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86644" y="3286124"/>
            <a:ext cx="114304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ЕЛЬ</a:t>
            </a:r>
          </a:p>
        </p:txBody>
      </p:sp>
      <p:pic>
        <p:nvPicPr>
          <p:cNvPr id="11" name="Picture 6" descr="C:\Users\Любовь\Desktop\Звёздный час на 23.04.22\Деревья\осинка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43769" y="4357694"/>
            <a:ext cx="1785950" cy="14250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5" name="TextBox 44"/>
          <p:cNvSpPr txBox="1"/>
          <p:nvPr/>
        </p:nvSpPr>
        <p:spPr>
          <a:xfrm>
            <a:off x="8501090" y="3786190"/>
            <a:ext cx="489236" cy="707886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858148" y="5643578"/>
            <a:ext cx="96372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ОСИНА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2" name="Picture 7" descr="C:\Users\Любовь\Desktop\Звёздный час на 23.04.22\Деревья\сосна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86380" y="5000636"/>
            <a:ext cx="183553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" name="TextBox 46"/>
          <p:cNvSpPr txBox="1"/>
          <p:nvPr/>
        </p:nvSpPr>
        <p:spPr>
          <a:xfrm>
            <a:off x="6429388" y="6286520"/>
            <a:ext cx="92499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СОСНА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57950" y="4500570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32" name="Picture 8" descr="C:\Users\Любовь\Desktop\Звёздный час на 23.04.22\Деревья\тополь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571868" y="5214950"/>
            <a:ext cx="1643074" cy="15001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9" name="TextBox 48"/>
          <p:cNvSpPr txBox="1"/>
          <p:nvPr/>
        </p:nvSpPr>
        <p:spPr>
          <a:xfrm>
            <a:off x="4143372" y="471488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71934" y="6286520"/>
            <a:ext cx="111113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ТОПОЛЬ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5214950"/>
            <a:ext cx="6354881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Гиппопотам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7" name="Picture 4" descr="C:\Users\Любовь\Desktop\Звёздный час на 23.04.22\гиппопота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4594" y="1714488"/>
            <a:ext cx="5261809" cy="35004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29058" y="285728"/>
            <a:ext cx="1214446" cy="1285884"/>
          </a:xfrm>
          <a:prstGeom prst="actionButtonHelp">
            <a:avLst/>
          </a:prstGeom>
          <a:solidFill>
            <a:srgbClr val="CC00FF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714348" y="6286520"/>
            <a:ext cx="142975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ГИППОТАМ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00958" y="6000768"/>
            <a:ext cx="122796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НОСОРОГ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298" name="Picture 2" descr="C:\Users\Любовь\Desktop\Звёздный час на 23.04.22\бел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285992"/>
            <a:ext cx="2108997" cy="14745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TextBox 29"/>
          <p:cNvSpPr txBox="1"/>
          <p:nvPr/>
        </p:nvSpPr>
        <p:spPr>
          <a:xfrm>
            <a:off x="7072330" y="3357562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299" name="Picture 3" descr="C:\Users\Любовь\Desktop\Звёздный час на 23.04.22\боб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285992"/>
            <a:ext cx="2143104" cy="14287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" name="TextBox 31"/>
          <p:cNvSpPr txBox="1"/>
          <p:nvPr/>
        </p:nvSpPr>
        <p:spPr>
          <a:xfrm>
            <a:off x="285720" y="235743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0034" y="3500438"/>
            <a:ext cx="78091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БОБР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58148" y="3643314"/>
            <a:ext cx="93807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БЕЛКА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300" name="Picture 4" descr="C:\Users\Любовь\Desktop\Звёздный час на 23.04.22\гиппопота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714884"/>
            <a:ext cx="2145409" cy="14272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" name="TextBox 35"/>
          <p:cNvSpPr txBox="1"/>
          <p:nvPr/>
        </p:nvSpPr>
        <p:spPr>
          <a:xfrm>
            <a:off x="428596" y="435769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301" name="Picture 5" descr="C:\Users\Любовь\Desktop\Звёздный час на 23.04.22\заяц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929198"/>
            <a:ext cx="2027965" cy="15526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" name="TextBox 50"/>
          <p:cNvSpPr txBox="1"/>
          <p:nvPr/>
        </p:nvSpPr>
        <p:spPr>
          <a:xfrm>
            <a:off x="2571736" y="4714884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14612" y="6286520"/>
            <a:ext cx="78258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ЗАЯЦ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302" name="Picture 6" descr="C:\Users\Любовь\Desktop\Звёздный час на 23.04.22\носорог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4500570"/>
            <a:ext cx="2035983" cy="13573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" name="TextBox 52"/>
          <p:cNvSpPr txBox="1"/>
          <p:nvPr/>
        </p:nvSpPr>
        <p:spPr>
          <a:xfrm>
            <a:off x="6643702" y="4214818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5303" name="Picture 7" descr="C:\Users\Любовь\Desktop\Звёздный час на 23.04.22\Кабан-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5000636"/>
            <a:ext cx="2094285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" name="TextBox 53"/>
          <p:cNvSpPr txBox="1"/>
          <p:nvPr/>
        </p:nvSpPr>
        <p:spPr>
          <a:xfrm>
            <a:off x="4714876" y="4643446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00760" y="6286520"/>
            <a:ext cx="95731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КАБАН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2500298" y="1857364"/>
            <a:ext cx="421484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Какой зверь вероятнее всего выиграл бы конкурс на лучшего лесоруба?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5286388"/>
            <a:ext cx="2834430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Бобр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7" name="Picture 3" descr="C:\Users\Любовь\Desktop\Звёздный час на 23.04.22\боб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072" y="1547775"/>
            <a:ext cx="5072134" cy="338142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4414" y="357166"/>
            <a:ext cx="642942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ЖИВОТНЫЕ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AutoShape 3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714876" y="1857364"/>
            <a:ext cx="1042988" cy="1042987"/>
          </a:xfrm>
          <a:prstGeom prst="actionButtonHelp">
            <a:avLst/>
          </a:prstGeom>
          <a:solidFill>
            <a:srgbClr val="33CC33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AutoShape 3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29256" y="3071810"/>
            <a:ext cx="1042988" cy="1042987"/>
          </a:xfrm>
          <a:prstGeom prst="actionButtonHelp">
            <a:avLst/>
          </a:prstGeom>
          <a:solidFill>
            <a:srgbClr val="CC00FF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AutoShape 3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14612" y="3071810"/>
            <a:ext cx="1042988" cy="1042987"/>
          </a:xfrm>
          <a:prstGeom prst="actionButtonHelp">
            <a:avLst/>
          </a:prstGeom>
          <a:solidFill>
            <a:srgbClr val="30D9F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5" name="Управляющая кнопка: справка 34">
            <a:hlinkClick r:id="rId5" action="ppaction://hlinksldjump" highlightClick="1"/>
          </p:cNvPr>
          <p:cNvSpPr/>
          <p:nvPr/>
        </p:nvSpPr>
        <p:spPr>
          <a:xfrm>
            <a:off x="3286116" y="1928802"/>
            <a:ext cx="1143008" cy="1000132"/>
          </a:xfrm>
          <a:prstGeom prst="actionButtonHelp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571472" y="6215082"/>
            <a:ext cx="105689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КОСУЛЯ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15140" y="6072206"/>
            <a:ext cx="224125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СЕВЕРНЫЙ ОЛЕНЬ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910" y="3500438"/>
            <a:ext cx="137736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МУРАВЬЕД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58082" y="3429000"/>
            <a:ext cx="143481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ВЫХУХОЛЬ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5" name="Управляющая кнопка: справка 24">
            <a:hlinkClick r:id="rId6" action="ppaction://hlinksldjump" highlightClick="1"/>
          </p:cNvPr>
          <p:cNvSpPr/>
          <p:nvPr/>
        </p:nvSpPr>
        <p:spPr>
          <a:xfrm>
            <a:off x="4000496" y="3071810"/>
            <a:ext cx="1143008" cy="1000132"/>
          </a:xfrm>
          <a:prstGeom prst="actionButtonHelp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4514" name="Picture 2" descr="C:\Users\Любовь\Desktop\Звёздный час на 23.04.22\выдр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2" y="4643446"/>
            <a:ext cx="1728790" cy="17287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4515" name="Picture 3" descr="C:\Users\Любовь\Desktop\Звёздный час на 23.04.22\выхухоль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702" y="2000240"/>
            <a:ext cx="2283313" cy="13714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" name="TextBox 28"/>
          <p:cNvSpPr txBox="1"/>
          <p:nvPr/>
        </p:nvSpPr>
        <p:spPr>
          <a:xfrm>
            <a:off x="8286776" y="1714488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6" name="Picture 4" descr="C:\Users\Любовь\Desktop\Звёздный час на 23.04.22\Косуля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429132"/>
            <a:ext cx="1970729" cy="17089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TextBox 30"/>
          <p:cNvSpPr txBox="1"/>
          <p:nvPr/>
        </p:nvSpPr>
        <p:spPr>
          <a:xfrm>
            <a:off x="357158" y="414338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7" name="Picture 5" descr="C:\Users\Любовь\Desktop\Звёздный час на 23.04.22\Северный олень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40" y="4214818"/>
            <a:ext cx="2262234" cy="16966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7" name="TextBox 36"/>
          <p:cNvSpPr txBox="1"/>
          <p:nvPr/>
        </p:nvSpPr>
        <p:spPr>
          <a:xfrm>
            <a:off x="6715140" y="4000504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8" name="Picture 6" descr="C:\Users\Любовь\Desktop\Звёздный час на 23.04.22\лев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57422" y="4857760"/>
            <a:ext cx="2357454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" name="TextBox 37"/>
          <p:cNvSpPr txBox="1"/>
          <p:nvPr/>
        </p:nvSpPr>
        <p:spPr>
          <a:xfrm>
            <a:off x="2500298" y="4643446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57554" y="6286520"/>
            <a:ext cx="63350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ЛЕВ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519" name="Picture 7" descr="C:\Users\Любовь\Desktop\Звёздный час на 23.04.22\муравьед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14282" y="1857364"/>
            <a:ext cx="2357454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" name="TextBox 39"/>
          <p:cNvSpPr txBox="1"/>
          <p:nvPr/>
        </p:nvSpPr>
        <p:spPr>
          <a:xfrm>
            <a:off x="214282" y="164305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00760" y="435769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14942" y="6215082"/>
            <a:ext cx="98103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ВЫДРА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Управляющая кнопка: справка 34">
            <a:hlinkClick r:id="rId2" action="ppaction://hlinksldjump" highlightClick="1"/>
          </p:cNvPr>
          <p:cNvSpPr/>
          <p:nvPr/>
        </p:nvSpPr>
        <p:spPr>
          <a:xfrm>
            <a:off x="3714744" y="214290"/>
            <a:ext cx="1428760" cy="1428760"/>
          </a:xfrm>
          <a:prstGeom prst="actionButtonHelp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571472" y="6215082"/>
            <a:ext cx="105689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КОСУЛЯ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15140" y="6072206"/>
            <a:ext cx="224125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СЕВЕРНЫЙ ОЛЕНЬ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910" y="3500438"/>
            <a:ext cx="137736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МУРАВЬЕД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58082" y="3429000"/>
            <a:ext cx="143481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ВЫХУХОЛЬ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514" name="Picture 2" descr="C:\Users\Любовь\Desktop\Звёздный час на 23.04.22\выд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643446"/>
            <a:ext cx="1728790" cy="17287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4515" name="Picture 3" descr="C:\Users\Любовь\Desktop\Звёздный час на 23.04.22\выхухо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2000240"/>
            <a:ext cx="2283313" cy="13714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" name="TextBox 28"/>
          <p:cNvSpPr txBox="1"/>
          <p:nvPr/>
        </p:nvSpPr>
        <p:spPr>
          <a:xfrm>
            <a:off x="8286776" y="1714488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6" name="Picture 4" descr="C:\Users\Любовь\Desktop\Звёздный час на 23.04.22\Косул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429132"/>
            <a:ext cx="1970729" cy="17089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TextBox 30"/>
          <p:cNvSpPr txBox="1"/>
          <p:nvPr/>
        </p:nvSpPr>
        <p:spPr>
          <a:xfrm>
            <a:off x="357158" y="414338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7" name="Picture 5" descr="C:\Users\Любовь\Desktop\Звёздный час на 23.04.22\Северный олен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4214818"/>
            <a:ext cx="2262234" cy="16966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7" name="TextBox 36"/>
          <p:cNvSpPr txBox="1"/>
          <p:nvPr/>
        </p:nvSpPr>
        <p:spPr>
          <a:xfrm>
            <a:off x="6715140" y="4000504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8" name="Picture 6" descr="C:\Users\Любовь\Desktop\Звёздный час на 23.04.22\лев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4857760"/>
            <a:ext cx="2357454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" name="TextBox 37"/>
          <p:cNvSpPr txBox="1"/>
          <p:nvPr/>
        </p:nvSpPr>
        <p:spPr>
          <a:xfrm>
            <a:off x="2500298" y="4643446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57554" y="6286520"/>
            <a:ext cx="63350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ЛЕВ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519" name="Picture 7" descr="C:\Users\Любовь\Desktop\Звёздный час на 23.04.22\муравьед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1857364"/>
            <a:ext cx="2357454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" name="TextBox 39"/>
          <p:cNvSpPr txBox="1"/>
          <p:nvPr/>
        </p:nvSpPr>
        <p:spPr>
          <a:xfrm>
            <a:off x="214282" y="164305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00760" y="435769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14942" y="6215082"/>
            <a:ext cx="98103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ВЫДРА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hlinkClick r:id="rId2" action="ppaction://hlinksldjump"/>
          </p:cNvPr>
          <p:cNvSpPr txBox="1"/>
          <p:nvPr/>
        </p:nvSpPr>
        <p:spPr>
          <a:xfrm>
            <a:off x="2857488" y="1857364"/>
            <a:ext cx="357190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 какого животного шерсть не намокает?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5286388"/>
            <a:ext cx="3682419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Выдра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9" name="Picture 2" descr="C:\Users\Любовь\Desktop\Звёздный час на 23.04.22\выдр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371576"/>
            <a:ext cx="4071966" cy="40719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14744" y="214290"/>
            <a:ext cx="1214446" cy="1357322"/>
          </a:xfrm>
          <a:prstGeom prst="actionButtonHelp">
            <a:avLst/>
          </a:prstGeom>
          <a:solidFill>
            <a:srgbClr val="33CC33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571472" y="6215082"/>
            <a:ext cx="105689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КОСУЛЯ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15140" y="6072206"/>
            <a:ext cx="224125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СЕВЕРНЫЙ ОЛЕНЬ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910" y="3500438"/>
            <a:ext cx="137736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МУРАВЬЕД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58082" y="3429000"/>
            <a:ext cx="143481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ВЫХУХОЛЬ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514" name="Picture 2" descr="C:\Users\Любовь\Desktop\Звёздный час на 23.04.22\выд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643446"/>
            <a:ext cx="1728790" cy="17287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4515" name="Picture 3" descr="C:\Users\Любовь\Desktop\Звёздный час на 23.04.22\выхухо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2000240"/>
            <a:ext cx="2283313" cy="13714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" name="TextBox 28"/>
          <p:cNvSpPr txBox="1"/>
          <p:nvPr/>
        </p:nvSpPr>
        <p:spPr>
          <a:xfrm>
            <a:off x="8286776" y="1714488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6" name="Picture 4" descr="C:\Users\Любовь\Desktop\Звёздный час на 23.04.22\Косул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429132"/>
            <a:ext cx="1970729" cy="17089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TextBox 30"/>
          <p:cNvSpPr txBox="1"/>
          <p:nvPr/>
        </p:nvSpPr>
        <p:spPr>
          <a:xfrm>
            <a:off x="357158" y="414338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7" name="Picture 5" descr="C:\Users\Любовь\Desktop\Звёздный час на 23.04.22\Северный олен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4214818"/>
            <a:ext cx="2262234" cy="16966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7" name="TextBox 36"/>
          <p:cNvSpPr txBox="1"/>
          <p:nvPr/>
        </p:nvSpPr>
        <p:spPr>
          <a:xfrm>
            <a:off x="6715140" y="4000504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8" name="Picture 6" descr="C:\Users\Любовь\Desktop\Звёздный час на 23.04.22\лев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4857760"/>
            <a:ext cx="2357454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" name="TextBox 37"/>
          <p:cNvSpPr txBox="1"/>
          <p:nvPr/>
        </p:nvSpPr>
        <p:spPr>
          <a:xfrm>
            <a:off x="2500298" y="4643446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57554" y="6286520"/>
            <a:ext cx="63350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ЛЕВ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519" name="Picture 7" descr="C:\Users\Любовь\Desktop\Звёздный час на 23.04.22\муравьед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1857364"/>
            <a:ext cx="2357454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" name="TextBox 39"/>
          <p:cNvSpPr txBox="1"/>
          <p:nvPr/>
        </p:nvSpPr>
        <p:spPr>
          <a:xfrm>
            <a:off x="214282" y="164305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00760" y="435769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14942" y="6215082"/>
            <a:ext cx="98103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ВЫДРА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hlinkClick r:id="rId2" action="ppaction://hlinksldjump"/>
          </p:cNvPr>
          <p:cNvSpPr txBox="1"/>
          <p:nvPr/>
        </p:nvSpPr>
        <p:spPr>
          <a:xfrm>
            <a:off x="2786050" y="1857364"/>
            <a:ext cx="364333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Какое животное не считается полорогим?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5286388"/>
            <a:ext cx="8011232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Северный олень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9" name="Picture 5" descr="C:\Users\Любовь\Desktop\Звёздный час на 23.04.22\Северный олен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702" y="1446618"/>
            <a:ext cx="5214942" cy="39112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3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57620" y="357166"/>
            <a:ext cx="1285884" cy="1500198"/>
          </a:xfrm>
          <a:prstGeom prst="actionButtonHelp">
            <a:avLst/>
          </a:prstGeom>
          <a:solidFill>
            <a:srgbClr val="30D9F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571472" y="6215082"/>
            <a:ext cx="105689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КОСУЛЯ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15140" y="6072206"/>
            <a:ext cx="224125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СЕВЕРНЫЙ ОЛЕНЬ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910" y="3500438"/>
            <a:ext cx="137736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МУРАВЬЕД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58082" y="3429000"/>
            <a:ext cx="143481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ВЫХУХОЛЬ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514" name="Picture 2" descr="C:\Users\Любовь\Desktop\Звёздный час на 23.04.22\выд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643446"/>
            <a:ext cx="1728790" cy="17287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4515" name="Picture 3" descr="C:\Users\Любовь\Desktop\Звёздный час на 23.04.22\выхухо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2000240"/>
            <a:ext cx="2283313" cy="13714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" name="TextBox 28"/>
          <p:cNvSpPr txBox="1"/>
          <p:nvPr/>
        </p:nvSpPr>
        <p:spPr>
          <a:xfrm>
            <a:off x="8286776" y="1714488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6" name="Picture 4" descr="C:\Users\Любовь\Desktop\Звёздный час на 23.04.22\Косул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429132"/>
            <a:ext cx="1970729" cy="17089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TextBox 30"/>
          <p:cNvSpPr txBox="1"/>
          <p:nvPr/>
        </p:nvSpPr>
        <p:spPr>
          <a:xfrm>
            <a:off x="357158" y="414338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7" name="Picture 5" descr="C:\Users\Любовь\Desktop\Звёздный час на 23.04.22\Северный олен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4214818"/>
            <a:ext cx="2262234" cy="16966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7" name="TextBox 36"/>
          <p:cNvSpPr txBox="1"/>
          <p:nvPr/>
        </p:nvSpPr>
        <p:spPr>
          <a:xfrm>
            <a:off x="6715140" y="4000504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8" name="Picture 6" descr="C:\Users\Любовь\Desktop\Звёздный час на 23.04.22\лев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4857760"/>
            <a:ext cx="2357454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" name="TextBox 37"/>
          <p:cNvSpPr txBox="1"/>
          <p:nvPr/>
        </p:nvSpPr>
        <p:spPr>
          <a:xfrm>
            <a:off x="2500298" y="4643446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57554" y="6286520"/>
            <a:ext cx="63350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ЛЕВ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519" name="Picture 7" descr="C:\Users\Любовь\Desktop\Звёздный час на 23.04.22\муравьед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1857364"/>
            <a:ext cx="2357454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" name="TextBox 39"/>
          <p:cNvSpPr txBox="1"/>
          <p:nvPr/>
        </p:nvSpPr>
        <p:spPr>
          <a:xfrm>
            <a:off x="214282" y="164305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00760" y="435769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14942" y="6215082"/>
            <a:ext cx="98103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ВЫДРА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2714612" y="2000240"/>
            <a:ext cx="3786214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Животное, защищающееся, размахивая лапами, на которых находятся острые когти?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5143512"/>
            <a:ext cx="5326395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Муравьед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9" name="Picture 7" descr="C:\Users\Любовь\Desktop\Звёздный час на 23.04.22\муравье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8827" y="1404923"/>
            <a:ext cx="5393569" cy="35957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Управляющая кнопка: справка 34">
            <a:hlinkClick r:id="" action="ppaction://noaction" highlightClick="1"/>
          </p:cNvPr>
          <p:cNvSpPr/>
          <p:nvPr/>
        </p:nvSpPr>
        <p:spPr>
          <a:xfrm>
            <a:off x="3714744" y="357166"/>
            <a:ext cx="1143008" cy="1000132"/>
          </a:xfrm>
          <a:prstGeom prst="actionButtonHelp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Любовь\Desktop\Звёздный час на 23.04.22\Деревья\берёз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1785950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" name="TextBox 36"/>
          <p:cNvSpPr txBox="1"/>
          <p:nvPr/>
        </p:nvSpPr>
        <p:spPr>
          <a:xfrm>
            <a:off x="571472" y="3286124"/>
            <a:ext cx="101662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БЕРЁЗА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00166" y="164305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2" name="Picture 3" descr="C:\Users\Любовь\Desktop\Звёздный час на 23.04.22\Деревья\Кле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29066"/>
            <a:ext cx="164307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" name="TextBox 38"/>
          <p:cNvSpPr txBox="1"/>
          <p:nvPr/>
        </p:nvSpPr>
        <p:spPr>
          <a:xfrm>
            <a:off x="214282" y="5214950"/>
            <a:ext cx="107157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КЛЁН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85852" y="3929066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" name="Picture 4" descr="C:\Users\Любовь\Desktop\Звёздный час на 23.04.22\Деревья\дуб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5429264"/>
            <a:ext cx="1881847" cy="12235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2071670" y="4929198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85918" y="6286520"/>
            <a:ext cx="63350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ДУБ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" name="Picture 5" descr="C:\Users\Любовь\Desktop\Звёздный час на 23.04.22\Деревья\ёл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1928802"/>
            <a:ext cx="1571636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" name="TextBox 42"/>
          <p:cNvSpPr txBox="1"/>
          <p:nvPr/>
        </p:nvSpPr>
        <p:spPr>
          <a:xfrm>
            <a:off x="8429652" y="1857364"/>
            <a:ext cx="50847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86644" y="3286124"/>
            <a:ext cx="114304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ЕЛЬ</a:t>
            </a:r>
          </a:p>
        </p:txBody>
      </p:sp>
      <p:pic>
        <p:nvPicPr>
          <p:cNvPr id="11" name="Picture 6" descr="C:\Users\Любовь\Desktop\Звёздный час на 23.04.22\Деревья\осин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9" y="4357694"/>
            <a:ext cx="1785950" cy="14250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5" name="TextBox 44"/>
          <p:cNvSpPr txBox="1"/>
          <p:nvPr/>
        </p:nvSpPr>
        <p:spPr>
          <a:xfrm>
            <a:off x="8501090" y="3786190"/>
            <a:ext cx="489236" cy="707886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858148" y="5643578"/>
            <a:ext cx="96372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ОСИНА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2" name="Picture 7" descr="C:\Users\Любовь\Desktop\Звёздный час на 23.04.22\Деревья\сосн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80" y="5000636"/>
            <a:ext cx="183553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" name="TextBox 46"/>
          <p:cNvSpPr txBox="1"/>
          <p:nvPr/>
        </p:nvSpPr>
        <p:spPr>
          <a:xfrm>
            <a:off x="6429388" y="6286520"/>
            <a:ext cx="92499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СОСНА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57950" y="4500570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32" name="Picture 8" descr="C:\Users\Любовь\Desktop\Звёздный час на 23.04.22\Деревья\тополь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5214950"/>
            <a:ext cx="1643074" cy="15001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9" name="TextBox 48"/>
          <p:cNvSpPr txBox="1"/>
          <p:nvPr/>
        </p:nvSpPr>
        <p:spPr>
          <a:xfrm>
            <a:off x="4143372" y="471488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71934" y="6286520"/>
            <a:ext cx="111113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ТОПОЛЬ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hlinkClick r:id="rId9" action="ppaction://hlinksldjump"/>
          </p:cNvPr>
          <p:cNvSpPr txBox="1"/>
          <p:nvPr/>
        </p:nvSpPr>
        <p:spPr>
          <a:xfrm>
            <a:off x="2071670" y="1571612"/>
            <a:ext cx="507209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 какого дерева осенью листья красные?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571472" y="6215082"/>
            <a:ext cx="105689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КОСУЛЯ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15140" y="6072206"/>
            <a:ext cx="224125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СЕВЕРНЫЙ ОЛЕНЬ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910" y="3500438"/>
            <a:ext cx="137736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МУРАВЬЕД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58082" y="3429000"/>
            <a:ext cx="143481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ВЫХУХОЛЬ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5" name="Управляющая кнопка: справка 24">
            <a:hlinkClick r:id="rId2" action="ppaction://hlinksldjump" highlightClick="1"/>
          </p:cNvPr>
          <p:cNvSpPr/>
          <p:nvPr/>
        </p:nvSpPr>
        <p:spPr>
          <a:xfrm>
            <a:off x="3643306" y="428604"/>
            <a:ext cx="1357322" cy="1285884"/>
          </a:xfrm>
          <a:prstGeom prst="actionButtonHelp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4514" name="Picture 2" descr="C:\Users\Любовь\Desktop\Звёздный час на 23.04.22\выд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643446"/>
            <a:ext cx="1728790" cy="17287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4515" name="Picture 3" descr="C:\Users\Любовь\Desktop\Звёздный час на 23.04.22\выхухо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2000240"/>
            <a:ext cx="2283313" cy="13714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" name="TextBox 28"/>
          <p:cNvSpPr txBox="1"/>
          <p:nvPr/>
        </p:nvSpPr>
        <p:spPr>
          <a:xfrm>
            <a:off x="8286776" y="1714488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6" name="Picture 4" descr="C:\Users\Любовь\Desktop\Звёздный час на 23.04.22\Косул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429132"/>
            <a:ext cx="1970729" cy="17089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TextBox 30"/>
          <p:cNvSpPr txBox="1"/>
          <p:nvPr/>
        </p:nvSpPr>
        <p:spPr>
          <a:xfrm>
            <a:off x="357158" y="414338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7" name="Picture 5" descr="C:\Users\Любовь\Desktop\Звёздный час на 23.04.22\Северный олен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4214818"/>
            <a:ext cx="2262234" cy="16966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7" name="TextBox 36"/>
          <p:cNvSpPr txBox="1"/>
          <p:nvPr/>
        </p:nvSpPr>
        <p:spPr>
          <a:xfrm>
            <a:off x="6715140" y="4000504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8" name="Picture 6" descr="C:\Users\Любовь\Desktop\Звёздный час на 23.04.22\лев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4857760"/>
            <a:ext cx="2357454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" name="TextBox 37"/>
          <p:cNvSpPr txBox="1"/>
          <p:nvPr/>
        </p:nvSpPr>
        <p:spPr>
          <a:xfrm>
            <a:off x="2500298" y="4643446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57554" y="6286520"/>
            <a:ext cx="63350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ЛЕВ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519" name="Picture 7" descr="C:\Users\Любовь\Desktop\Звёздный час на 23.04.22\муравьед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1857364"/>
            <a:ext cx="2357454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" name="TextBox 39"/>
          <p:cNvSpPr txBox="1"/>
          <p:nvPr/>
        </p:nvSpPr>
        <p:spPr>
          <a:xfrm>
            <a:off x="214282" y="164305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00760" y="435769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14942" y="6215082"/>
            <a:ext cx="98103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ВЫДРА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786050" y="1857364"/>
            <a:ext cx="371477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Животное, которое еще называется водный крот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08" y="5143512"/>
            <a:ext cx="5448544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Выхухоль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9" name="Picture 3" descr="C:\Users\Любовь\Desktop\Звёздный час на 23.04.22\выхухо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7883" y="1428736"/>
            <a:ext cx="5708789" cy="34290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14744" y="285728"/>
            <a:ext cx="1285884" cy="1357322"/>
          </a:xfrm>
          <a:prstGeom prst="actionButtonHelp">
            <a:avLst/>
          </a:prstGeom>
          <a:solidFill>
            <a:srgbClr val="CC00FF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571472" y="6215082"/>
            <a:ext cx="105689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КОСУЛЯ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15140" y="6072206"/>
            <a:ext cx="224125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СЕВЕРНЫЙ ОЛЕНЬ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910" y="3500438"/>
            <a:ext cx="137736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МУРАВЬЕД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58082" y="3429000"/>
            <a:ext cx="143481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ВЫХУХОЛЬ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514" name="Picture 2" descr="C:\Users\Любовь\Desktop\Звёздный час на 23.04.22\выд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643446"/>
            <a:ext cx="1728790" cy="17287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4515" name="Picture 3" descr="C:\Users\Любовь\Desktop\Звёздный час на 23.04.22\выхухо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2000240"/>
            <a:ext cx="2283313" cy="13714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" name="TextBox 28"/>
          <p:cNvSpPr txBox="1"/>
          <p:nvPr/>
        </p:nvSpPr>
        <p:spPr>
          <a:xfrm>
            <a:off x="8286776" y="1714488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6" name="Picture 4" descr="C:\Users\Любовь\Desktop\Звёздный час на 23.04.22\Косул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429132"/>
            <a:ext cx="1970729" cy="17089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TextBox 30"/>
          <p:cNvSpPr txBox="1"/>
          <p:nvPr/>
        </p:nvSpPr>
        <p:spPr>
          <a:xfrm>
            <a:off x="357158" y="414338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7" name="Picture 5" descr="C:\Users\Любовь\Desktop\Звёздный час на 23.04.22\Северный олен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4214818"/>
            <a:ext cx="2262234" cy="16966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7" name="TextBox 36"/>
          <p:cNvSpPr txBox="1"/>
          <p:nvPr/>
        </p:nvSpPr>
        <p:spPr>
          <a:xfrm>
            <a:off x="6715140" y="4000504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4518" name="Picture 6" descr="C:\Users\Любовь\Desktop\Звёздный час на 23.04.22\лев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4857760"/>
            <a:ext cx="2357454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" name="TextBox 37"/>
          <p:cNvSpPr txBox="1"/>
          <p:nvPr/>
        </p:nvSpPr>
        <p:spPr>
          <a:xfrm>
            <a:off x="2500298" y="4643446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57554" y="6286520"/>
            <a:ext cx="63350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ЛЕВ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519" name="Picture 7" descr="C:\Users\Любовь\Desktop\Звёздный час на 23.04.22\муравьед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1857364"/>
            <a:ext cx="2357454" cy="15716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" name="TextBox 39"/>
          <p:cNvSpPr txBox="1"/>
          <p:nvPr/>
        </p:nvSpPr>
        <p:spPr>
          <a:xfrm>
            <a:off x="214282" y="164305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00760" y="435769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14942" y="6215082"/>
            <a:ext cx="98103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ВЫДРА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hlinkClick r:id="rId2" action="ppaction://hlinksldjump"/>
          </p:cNvPr>
          <p:cNvSpPr txBox="1"/>
          <p:nvPr/>
        </p:nvSpPr>
        <p:spPr>
          <a:xfrm>
            <a:off x="2714612" y="1857364"/>
            <a:ext cx="3786214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Какое животное сначала еду глотает, и лишь после пережевывает ее?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98547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5214950"/>
            <a:ext cx="3841308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Косуля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0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9" name="Picture 4" descr="C:\Users\Любовь\Desktop\Звёздный час на 23.04.22\Косул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571612"/>
            <a:ext cx="4429155" cy="38408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357166"/>
            <a:ext cx="5066002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III 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Куб 3"/>
          <p:cNvSpPr/>
          <p:nvPr/>
        </p:nvSpPr>
        <p:spPr>
          <a:xfrm>
            <a:off x="3428992" y="3571876"/>
            <a:ext cx="1500198" cy="1357322"/>
          </a:xfrm>
          <a:prstGeom prst="cube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 </a:t>
            </a:r>
            <a:endParaRPr lang="ru-RU" sz="9600" b="1" dirty="0"/>
          </a:p>
        </p:txBody>
      </p:sp>
      <p:sp>
        <p:nvSpPr>
          <p:cNvPr id="5" name="Куб 4"/>
          <p:cNvSpPr/>
          <p:nvPr/>
        </p:nvSpPr>
        <p:spPr>
          <a:xfrm>
            <a:off x="500034" y="5143512"/>
            <a:ext cx="1500198" cy="1357322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atin typeface="+mj-lt"/>
                <a:cs typeface="Arial" pitchFamily="34" charset="0"/>
              </a:rPr>
              <a:t>Р</a:t>
            </a:r>
            <a:endParaRPr lang="ru-RU" sz="9600" b="1" dirty="0">
              <a:latin typeface="+mj-lt"/>
              <a:cs typeface="Arial" pitchFamily="34" charset="0"/>
            </a:endParaRPr>
          </a:p>
        </p:txBody>
      </p:sp>
      <p:sp>
        <p:nvSpPr>
          <p:cNvPr id="6" name="Куб 5"/>
          <p:cNvSpPr/>
          <p:nvPr/>
        </p:nvSpPr>
        <p:spPr>
          <a:xfrm>
            <a:off x="5143504" y="5143512"/>
            <a:ext cx="1500198" cy="1357322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</a:rPr>
              <a:t>Е</a:t>
            </a:r>
            <a:endParaRPr lang="ru-RU" sz="9600" b="1" dirty="0">
              <a:solidFill>
                <a:schemeClr val="bg1"/>
              </a:solidFill>
            </a:endParaRPr>
          </a:p>
        </p:txBody>
      </p:sp>
      <p:sp>
        <p:nvSpPr>
          <p:cNvPr id="7" name="Куб 6"/>
          <p:cNvSpPr/>
          <p:nvPr/>
        </p:nvSpPr>
        <p:spPr>
          <a:xfrm>
            <a:off x="7358082" y="1428736"/>
            <a:ext cx="1500198" cy="1357322"/>
          </a:xfrm>
          <a:prstGeom prst="cub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М</a:t>
            </a:r>
            <a:endParaRPr lang="ru-RU" sz="9600" b="1" dirty="0"/>
          </a:p>
        </p:txBody>
      </p:sp>
      <p:sp>
        <p:nvSpPr>
          <p:cNvPr id="8" name="Куб 7"/>
          <p:cNvSpPr/>
          <p:nvPr/>
        </p:nvSpPr>
        <p:spPr>
          <a:xfrm>
            <a:off x="6929454" y="3143248"/>
            <a:ext cx="1500198" cy="1357322"/>
          </a:xfrm>
          <a:prstGeom prst="cube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Л</a:t>
            </a:r>
            <a:endParaRPr lang="ru-RU" sz="9600" b="1" dirty="0"/>
          </a:p>
        </p:txBody>
      </p:sp>
      <p:sp>
        <p:nvSpPr>
          <p:cNvPr id="9" name="Куб 8"/>
          <p:cNvSpPr/>
          <p:nvPr/>
        </p:nvSpPr>
        <p:spPr>
          <a:xfrm>
            <a:off x="7143768" y="5000636"/>
            <a:ext cx="1500198" cy="1357322"/>
          </a:xfrm>
          <a:prstGeom prst="cub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</a:rPr>
              <a:t>С</a:t>
            </a:r>
            <a:endParaRPr lang="ru-RU" sz="9600" b="1" dirty="0">
              <a:solidFill>
                <a:schemeClr val="tx1"/>
              </a:solidFill>
            </a:endParaRPr>
          </a:p>
        </p:txBody>
      </p:sp>
      <p:sp>
        <p:nvSpPr>
          <p:cNvPr id="10" name="Куб 9"/>
          <p:cNvSpPr/>
          <p:nvPr/>
        </p:nvSpPr>
        <p:spPr>
          <a:xfrm>
            <a:off x="5072066" y="2143116"/>
            <a:ext cx="1500198" cy="1357322"/>
          </a:xfrm>
          <a:prstGeom prst="cube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О</a:t>
            </a:r>
            <a:endParaRPr lang="ru-RU" sz="9600" b="1" dirty="0"/>
          </a:p>
        </p:txBody>
      </p:sp>
      <p:sp>
        <p:nvSpPr>
          <p:cNvPr id="11" name="Куб 10"/>
          <p:cNvSpPr/>
          <p:nvPr/>
        </p:nvSpPr>
        <p:spPr>
          <a:xfrm>
            <a:off x="2857488" y="5072074"/>
            <a:ext cx="1500198" cy="1357322"/>
          </a:xfrm>
          <a:prstGeom prst="cube">
            <a:avLst/>
          </a:prstGeom>
          <a:solidFill>
            <a:srgbClr val="CC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Н</a:t>
            </a:r>
            <a:endParaRPr lang="ru-RU" sz="9600" b="1" dirty="0"/>
          </a:p>
        </p:txBody>
      </p:sp>
      <p:sp>
        <p:nvSpPr>
          <p:cNvPr id="12" name="Куб 11"/>
          <p:cNvSpPr/>
          <p:nvPr/>
        </p:nvSpPr>
        <p:spPr>
          <a:xfrm>
            <a:off x="285720" y="1357298"/>
            <a:ext cx="1500198" cy="1357322"/>
          </a:xfrm>
          <a:prstGeom prst="cub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atin typeface="+mj-lt"/>
                <a:cs typeface="Arial" pitchFamily="34" charset="0"/>
              </a:rPr>
              <a:t>З</a:t>
            </a:r>
            <a:endParaRPr lang="ru-RU" sz="9600" b="1" dirty="0">
              <a:latin typeface="+mj-lt"/>
              <a:cs typeface="Arial" pitchFamily="34" charset="0"/>
            </a:endParaRPr>
          </a:p>
        </p:txBody>
      </p:sp>
      <p:sp>
        <p:nvSpPr>
          <p:cNvPr id="13" name="Куб 12"/>
          <p:cNvSpPr/>
          <p:nvPr/>
        </p:nvSpPr>
        <p:spPr>
          <a:xfrm>
            <a:off x="2500298" y="2071678"/>
            <a:ext cx="1500198" cy="1357322"/>
          </a:xfrm>
          <a:prstGeom prst="cub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</a:rPr>
              <a:t>Я</a:t>
            </a:r>
            <a:endParaRPr lang="ru-RU" sz="9600" b="1" dirty="0">
              <a:solidFill>
                <a:schemeClr val="bg1"/>
              </a:solidFill>
            </a:endParaRPr>
          </a:p>
        </p:txBody>
      </p:sp>
      <p:sp>
        <p:nvSpPr>
          <p:cNvPr id="15" name="Куб 14"/>
          <p:cNvSpPr/>
          <p:nvPr/>
        </p:nvSpPr>
        <p:spPr>
          <a:xfrm>
            <a:off x="285720" y="3286124"/>
            <a:ext cx="1500198" cy="1357322"/>
          </a:xfrm>
          <a:prstGeom prst="cub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И</a:t>
            </a:r>
            <a:endParaRPr lang="ru-RU" sz="9600" b="1" dirty="0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571868" y="3929066"/>
            <a:ext cx="928694" cy="85725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214290"/>
            <a:ext cx="807249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СОСТАВЬ СЛОВО</a:t>
            </a:r>
          </a:p>
        </p:txBody>
      </p:sp>
      <p:sp>
        <p:nvSpPr>
          <p:cNvPr id="18" name="Управляющая кнопка: далее 1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8794" y="1785926"/>
            <a:ext cx="3852850" cy="424731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Лесник</a:t>
            </a:r>
          </a:p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Земля</a:t>
            </a:r>
          </a:p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Ремесло</a:t>
            </a:r>
          </a:p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Весло</a:t>
            </a:r>
          </a:p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Село и др.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285728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Куб 4"/>
          <p:cNvSpPr/>
          <p:nvPr/>
        </p:nvSpPr>
        <p:spPr>
          <a:xfrm>
            <a:off x="500034" y="357166"/>
            <a:ext cx="1500198" cy="1357322"/>
          </a:xfrm>
          <a:prstGeom prst="cub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atin typeface="+mj-lt"/>
                <a:cs typeface="Arial" pitchFamily="34" charset="0"/>
              </a:rPr>
              <a:t>З</a:t>
            </a:r>
            <a:endParaRPr lang="ru-RU" sz="9600" b="1" dirty="0">
              <a:latin typeface="+mj-lt"/>
              <a:cs typeface="Arial" pitchFamily="34" charset="0"/>
            </a:endParaRPr>
          </a:p>
        </p:txBody>
      </p:sp>
      <p:sp>
        <p:nvSpPr>
          <p:cNvPr id="7" name="Куб 6"/>
          <p:cNvSpPr/>
          <p:nvPr/>
        </p:nvSpPr>
        <p:spPr>
          <a:xfrm>
            <a:off x="7072330" y="142852"/>
            <a:ext cx="1500198" cy="1357322"/>
          </a:xfrm>
          <a:prstGeom prst="cube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О</a:t>
            </a:r>
            <a:endParaRPr lang="ru-RU" sz="9600" b="1" dirty="0"/>
          </a:p>
        </p:txBody>
      </p:sp>
      <p:sp>
        <p:nvSpPr>
          <p:cNvPr id="9" name="Куб 8"/>
          <p:cNvSpPr/>
          <p:nvPr/>
        </p:nvSpPr>
        <p:spPr>
          <a:xfrm>
            <a:off x="142844" y="4000504"/>
            <a:ext cx="1500198" cy="1357322"/>
          </a:xfrm>
          <a:prstGeom prst="cub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</a:rPr>
              <a:t>С</a:t>
            </a:r>
            <a:endParaRPr lang="ru-RU" sz="9600" b="1" dirty="0">
              <a:solidFill>
                <a:schemeClr val="tx1"/>
              </a:solidFill>
            </a:endParaRPr>
          </a:p>
        </p:txBody>
      </p:sp>
      <p:sp>
        <p:nvSpPr>
          <p:cNvPr id="11" name="Куб 10"/>
          <p:cNvSpPr/>
          <p:nvPr/>
        </p:nvSpPr>
        <p:spPr>
          <a:xfrm>
            <a:off x="7429520" y="4714884"/>
            <a:ext cx="1500198" cy="1357322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atin typeface="+mj-lt"/>
                <a:cs typeface="Arial" pitchFamily="34" charset="0"/>
              </a:rPr>
              <a:t>Р</a:t>
            </a:r>
            <a:endParaRPr lang="ru-RU" sz="9600" b="1" dirty="0">
              <a:latin typeface="+mj-lt"/>
              <a:cs typeface="Arial" pitchFamily="34" charset="0"/>
            </a:endParaRPr>
          </a:p>
        </p:txBody>
      </p:sp>
      <p:sp>
        <p:nvSpPr>
          <p:cNvPr id="13" name="Куб 12"/>
          <p:cNvSpPr/>
          <p:nvPr/>
        </p:nvSpPr>
        <p:spPr>
          <a:xfrm>
            <a:off x="5357818" y="2643182"/>
            <a:ext cx="1500198" cy="1357322"/>
          </a:xfrm>
          <a:prstGeom prst="cube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 </a:t>
            </a:r>
            <a:endParaRPr lang="ru-RU" sz="9600" b="1" dirty="0"/>
          </a:p>
        </p:txBody>
      </p:sp>
      <p:sp>
        <p:nvSpPr>
          <p:cNvPr id="14" name="5-конечная звезда 13"/>
          <p:cNvSpPr/>
          <p:nvPr/>
        </p:nvSpPr>
        <p:spPr>
          <a:xfrm>
            <a:off x="5500694" y="3071810"/>
            <a:ext cx="928694" cy="85725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2844" y="285728"/>
            <a:ext cx="5462328" cy="16312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эти названия обозначают плоды фруктовых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деревьев. Вспомните, какой плод самый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маленький, а какой самый большой.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Правильно ли расположены  картинки 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порядке увеличения?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а 12 из 113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928934"/>
            <a:ext cx="1619228" cy="15674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8" name="Picture 4" descr="Картинка 20 из 392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643182"/>
            <a:ext cx="1824029" cy="22871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500034" y="5000636"/>
            <a:ext cx="220925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1. Слива</a:t>
            </a:r>
            <a:endParaRPr lang="ru-RU" sz="4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286116" y="5357826"/>
            <a:ext cx="243688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2. Вишня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215074" y="4857760"/>
            <a:ext cx="254326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3. Яблоко</a:t>
            </a:r>
            <a:endParaRPr lang="ru-RU" sz="4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286512" y="285728"/>
            <a:ext cx="2714644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IV </a:t>
            </a: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Управляющая кнопка: справка 17">
            <a:hlinkClick r:id="rId4" action="ppaction://hlinksldjump" highlightClick="1"/>
          </p:cNvPr>
          <p:cNvSpPr/>
          <p:nvPr/>
        </p:nvSpPr>
        <p:spPr>
          <a:xfrm>
            <a:off x="7072330" y="1571612"/>
            <a:ext cx="1000132" cy="1000132"/>
          </a:xfrm>
          <a:prstGeom prst="actionButtonHelp">
            <a:avLst/>
          </a:prstGeom>
          <a:solidFill>
            <a:srgbClr val="00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Picture 6" descr="Картинка 10 из 9814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3000372"/>
            <a:ext cx="1519215" cy="15192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12 из 113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928934"/>
            <a:ext cx="1619228" cy="15674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8" name="Picture 4" descr="Картинка 20 из 392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643182"/>
            <a:ext cx="1824029" cy="22871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500034" y="5000636"/>
            <a:ext cx="220925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1. Слива</a:t>
            </a:r>
            <a:endParaRPr lang="ru-RU" sz="4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286116" y="5357826"/>
            <a:ext cx="243688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2. Вишня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215074" y="5072074"/>
            <a:ext cx="254326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3. Яблоко</a:t>
            </a:r>
            <a:endParaRPr lang="ru-RU" sz="4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285728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6" name="Управляющая кнопка: далее 15">
            <a:hlinkClick r:id="rId4" action="ppaction://hlinksldjump" highlightClick="1"/>
          </p:cNvPr>
          <p:cNvSpPr/>
          <p:nvPr/>
        </p:nvSpPr>
        <p:spPr>
          <a:xfrm>
            <a:off x="8572528" y="6357958"/>
            <a:ext cx="42862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6" descr="Картинка 10 из 9814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3000372"/>
            <a:ext cx="1519215" cy="15192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0.33333 0.00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0.33073 -4.81481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-0.33073 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-0.34479 -0.0078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5721" y="285728"/>
            <a:ext cx="5072098" cy="10156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перечисленные ягоды на картинках  расположены от большего к меньшему, правильно ли расположены  картинки   ?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44" y="5715016"/>
            <a:ext cx="186628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 Арбуз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14546" y="5715016"/>
            <a:ext cx="2108911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 Гранат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5715016"/>
            <a:ext cx="252909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 Помидор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86512" y="285728"/>
            <a:ext cx="2714644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IV </a:t>
            </a: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Управляющая кнопка: справка 17">
            <a:hlinkClick r:id="rId2" action="ppaction://hlinksldjump" highlightClick="1"/>
          </p:cNvPr>
          <p:cNvSpPr/>
          <p:nvPr/>
        </p:nvSpPr>
        <p:spPr>
          <a:xfrm>
            <a:off x="4143372" y="1785926"/>
            <a:ext cx="1143008" cy="1071570"/>
          </a:xfrm>
          <a:prstGeom prst="actionButtonHelp">
            <a:avLst/>
          </a:prstGeom>
          <a:solidFill>
            <a:srgbClr val="FF0066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Любовь\Desktop\Звёздный час на 23.04.22\arbu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857628"/>
            <a:ext cx="2071702" cy="1714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Любовь\Desktop\Звёздный час на 23.04.22\грана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857628"/>
            <a:ext cx="2247899" cy="16859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C:\Users\Любовь\Desktop\Звёздный час на 23.04.22\помидо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857628"/>
            <a:ext cx="1411146" cy="16734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Любовь\Desktop\Звёздный час на 23.04.22\kartinki-kivi-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3786190"/>
            <a:ext cx="2434773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7277720" y="5715016"/>
            <a:ext cx="176362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4. Киви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8" grpId="0" animBg="1"/>
      <p:bldP spid="1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000364" y="285728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6" name="Управляющая кнопка: далее 15">
            <a:hlinkClick r:id="rId2" action="ppaction://hlinksldjump" highlightClick="1"/>
          </p:cNvPr>
          <p:cNvSpPr/>
          <p:nvPr/>
        </p:nvSpPr>
        <p:spPr>
          <a:xfrm>
            <a:off x="8572528" y="6357958"/>
            <a:ext cx="42862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C:\Users\Любовь\Desktop\Звёздный час на 23.04.22\arbu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01" y="3857628"/>
            <a:ext cx="2158045" cy="1785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3" descr="C:\Users\Любовь\Desktop\Звёздный час на 23.04.22\гранат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3857628"/>
            <a:ext cx="2247899" cy="16859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4" descr="C:\Users\Любовь\Desktop\Звёздный час на 23.04.22\помидор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3582592"/>
            <a:ext cx="1643074" cy="19484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5" descr="C:\Users\Любовь\Desktop\Звёздный час на 23.04.22\kartinki-kivi-3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9227" y="3714752"/>
            <a:ext cx="2434773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214282" y="5643578"/>
            <a:ext cx="1717521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Арбуз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71736" y="5643578"/>
            <a:ext cx="194835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Гранат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4643438" y="5643578"/>
            <a:ext cx="2428891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Помидор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86644" y="5643578"/>
            <a:ext cx="1640193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Киви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5-конечная звезда 11"/>
          <p:cNvSpPr/>
          <p:nvPr/>
        </p:nvSpPr>
        <p:spPr>
          <a:xfrm>
            <a:off x="7572396" y="785794"/>
            <a:ext cx="857256" cy="785818"/>
          </a:xfrm>
          <a:prstGeom prst="star5">
            <a:avLst/>
          </a:prstGeom>
          <a:solidFill>
            <a:srgbClr val="CC00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7500958" y="1643050"/>
            <a:ext cx="857256" cy="785818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6643702" y="1214422"/>
            <a:ext cx="857256" cy="785818"/>
          </a:xfrm>
          <a:prstGeom prst="star5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14612" y="5786454"/>
            <a:ext cx="3929090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КЛЁН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2643182"/>
            <a:ext cx="920445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500298" y="142852"/>
            <a:ext cx="4500594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Ответ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Управляющая кнопка: назад 11">
            <a:hlinkClick r:id="rId2" action="ppaction://hlinksldjump" highlightClick="1"/>
          </p:cNvPr>
          <p:cNvSpPr/>
          <p:nvPr/>
        </p:nvSpPr>
        <p:spPr>
          <a:xfrm>
            <a:off x="8572528" y="6215082"/>
            <a:ext cx="428628" cy="428628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" descr="C:\Users\Любовь\Desktop\Звёздный час на 23.04.22\Деревья\Кле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643050"/>
            <a:ext cx="3714776" cy="3714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28992" y="428604"/>
            <a:ext cx="3574953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Эколята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считают, что времена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года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следуют в таком порядке: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зима, лето, весна, осень. Что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они перепутали 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Картинка 24 из 5440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71481"/>
            <a:ext cx="2857520" cy="2143140"/>
          </a:xfrm>
          <a:prstGeom prst="rect">
            <a:avLst/>
          </a:prstGeom>
          <a:noFill/>
        </p:spPr>
      </p:pic>
      <p:pic>
        <p:nvPicPr>
          <p:cNvPr id="46084" name="Picture 4" descr="Картинка 32 из 5440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2285992"/>
            <a:ext cx="2881333" cy="2161000"/>
          </a:xfrm>
          <a:prstGeom prst="rect">
            <a:avLst/>
          </a:prstGeom>
          <a:noFill/>
        </p:spPr>
      </p:pic>
      <p:pic>
        <p:nvPicPr>
          <p:cNvPr id="46086" name="Picture 6" descr="Картинка 41 из 5440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286124"/>
            <a:ext cx="2500330" cy="1875247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428860" y="4071942"/>
            <a:ext cx="19077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2. Лето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429124" y="4929198"/>
            <a:ext cx="215796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3. Весна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42844" y="2714620"/>
            <a:ext cx="1955985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1. Зима</a:t>
            </a:r>
            <a:endParaRPr lang="ru-RU" sz="4000" b="1" dirty="0"/>
          </a:p>
        </p:txBody>
      </p:sp>
      <p:pic>
        <p:nvPicPr>
          <p:cNvPr id="46088" name="Picture 8" descr="Картинка 83 из 5440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4286256"/>
            <a:ext cx="2500330" cy="187524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643702" y="5929330"/>
            <a:ext cx="206999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4.Осень</a:t>
            </a:r>
            <a:endParaRPr lang="ru-RU" sz="4000" b="1" dirty="0"/>
          </a:p>
        </p:txBody>
      </p:sp>
      <p:sp>
        <p:nvSpPr>
          <p:cNvPr id="16" name="Управляющая кнопка: справка 15">
            <a:hlinkClick r:id="rId2" action="ppaction://hlinksldjump" highlightClick="1"/>
          </p:cNvPr>
          <p:cNvSpPr/>
          <p:nvPr/>
        </p:nvSpPr>
        <p:spPr>
          <a:xfrm>
            <a:off x="7500958" y="2428868"/>
            <a:ext cx="1285884" cy="1214446"/>
          </a:xfrm>
          <a:prstGeom prst="actionButtonHelp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Закачки из Интернета\ekolyata (1)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4929198"/>
            <a:ext cx="2681522" cy="1598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Картинка 24 из 544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71481"/>
            <a:ext cx="2857520" cy="2143140"/>
          </a:xfrm>
          <a:prstGeom prst="rect">
            <a:avLst/>
          </a:prstGeom>
          <a:noFill/>
        </p:spPr>
      </p:pic>
      <p:pic>
        <p:nvPicPr>
          <p:cNvPr id="46084" name="Picture 4" descr="Картинка 32 из 5440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285992"/>
            <a:ext cx="2881333" cy="2161000"/>
          </a:xfrm>
          <a:prstGeom prst="rect">
            <a:avLst/>
          </a:prstGeom>
          <a:noFill/>
        </p:spPr>
      </p:pic>
      <p:pic>
        <p:nvPicPr>
          <p:cNvPr id="46086" name="Picture 6" descr="Картинка 41 из 5440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286124"/>
            <a:ext cx="2500330" cy="1875247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428860" y="4071942"/>
            <a:ext cx="19077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2. Лето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429124" y="4929198"/>
            <a:ext cx="215796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3. Весна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42844" y="2714620"/>
            <a:ext cx="1955985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1. Зима</a:t>
            </a:r>
            <a:endParaRPr lang="ru-RU" sz="4000" b="1" dirty="0"/>
          </a:p>
        </p:txBody>
      </p:sp>
      <p:pic>
        <p:nvPicPr>
          <p:cNvPr id="46088" name="Picture 8" descr="Картинка 83 из 5440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4286256"/>
            <a:ext cx="2500330" cy="187524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858016" y="5929330"/>
            <a:ext cx="206999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4.Осень</a:t>
            </a:r>
            <a:endParaRPr lang="ru-RU" sz="40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500042"/>
            <a:ext cx="3192092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Ответ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8" name="Управляющая кнопка: в конец 17">
            <a:hlinkClick r:id="rId6" action="ppaction://hlinksldjump" highlightClick="1"/>
          </p:cNvPr>
          <p:cNvSpPr/>
          <p:nvPr/>
        </p:nvSpPr>
        <p:spPr>
          <a:xfrm>
            <a:off x="285720" y="6143644"/>
            <a:ext cx="571504" cy="57150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7929586" y="2000240"/>
            <a:ext cx="857256" cy="785818"/>
          </a:xfrm>
          <a:prstGeom prst="star5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7072330" y="2214554"/>
            <a:ext cx="857256" cy="785818"/>
          </a:xfrm>
          <a:prstGeom prst="star5">
            <a:avLst/>
          </a:prstGeom>
          <a:solidFill>
            <a:srgbClr val="CC00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7929586" y="2786058"/>
            <a:ext cx="857256" cy="785818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L 0.24809 0.138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25191 0.1678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0.01319 L -0.23611 -0.1206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-6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74 0.04282 L -0.20851 -0.0939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357166"/>
            <a:ext cx="335758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ТУР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>
            <a:off x="642910" y="357166"/>
            <a:ext cx="857256" cy="785818"/>
          </a:xfrm>
          <a:prstGeom prst="star5">
            <a:avLst/>
          </a:prstGeom>
          <a:solidFill>
            <a:srgbClr val="CC00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5429256" y="285728"/>
            <a:ext cx="857256" cy="785818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2285984" y="0"/>
            <a:ext cx="857256" cy="785818"/>
          </a:xfrm>
          <a:prstGeom prst="star5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Любовь\Desktop\Звёздный час на 23.04.22\ледоста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1911348" cy="1228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00034" y="2428868"/>
            <a:ext cx="185738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Ледостав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Любовь\Desktop\Звёздный час на 23.04.22\ледохо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071810"/>
            <a:ext cx="2000264" cy="1333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571472" y="4143380"/>
            <a:ext cx="185738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Ледоход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Любовь\Desktop\Звёздный час на 23.04.22\половодь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1" y="4857760"/>
            <a:ext cx="1905013" cy="1428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00034" y="6143644"/>
            <a:ext cx="200026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Половодье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Картинка 24 из 5440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214290"/>
            <a:ext cx="2190765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6" descr="Картинка 41 из 5440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1857364"/>
            <a:ext cx="2286016" cy="1714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Картинка 32 из 5440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3571876"/>
            <a:ext cx="2190765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8" descr="Картинка 83 из 54401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54" y="5214950"/>
            <a:ext cx="2000264" cy="15001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6643702" y="21429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72264" y="200024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43702" y="3643314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86578" y="521495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2" name="AutoShape 38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928926" y="1571612"/>
            <a:ext cx="1285884" cy="1357322"/>
          </a:xfrm>
          <a:prstGeom prst="actionButtonHelp">
            <a:avLst/>
          </a:prstGeom>
          <a:solidFill>
            <a:srgbClr val="CC00FF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3" name="Управляющая кнопка: справка 22">
            <a:hlinkClick r:id="rId10" action="ppaction://hlinksldjump" highlightClick="1"/>
          </p:cNvPr>
          <p:cNvSpPr/>
          <p:nvPr/>
        </p:nvSpPr>
        <p:spPr>
          <a:xfrm>
            <a:off x="4857752" y="1571612"/>
            <a:ext cx="1357322" cy="1357322"/>
          </a:xfrm>
          <a:prstGeom prst="actionButtonHelp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5-конечная звезда 9"/>
          <p:cNvSpPr/>
          <p:nvPr/>
        </p:nvSpPr>
        <p:spPr>
          <a:xfrm>
            <a:off x="642910" y="357166"/>
            <a:ext cx="857256" cy="785818"/>
          </a:xfrm>
          <a:prstGeom prst="star5">
            <a:avLst/>
          </a:prstGeom>
          <a:solidFill>
            <a:srgbClr val="CC00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5429256" y="285728"/>
            <a:ext cx="857256" cy="785818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2285984" y="0"/>
            <a:ext cx="857256" cy="785818"/>
          </a:xfrm>
          <a:prstGeom prst="star5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Любовь\Desktop\Звёздный час на 23.04.22\ледоста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1911348" cy="1228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00034" y="2428868"/>
            <a:ext cx="185738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Ледостав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Любовь\Desktop\Звёздный час на 23.04.22\ледохо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071810"/>
            <a:ext cx="2000264" cy="1333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571472" y="4143380"/>
            <a:ext cx="185738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Ледоход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Любовь\Desktop\Звёздный час на 23.04.22\половодь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1" y="4857760"/>
            <a:ext cx="1905013" cy="1428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00034" y="6143644"/>
            <a:ext cx="200026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Половодье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Картинка 24 из 5440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214290"/>
            <a:ext cx="2190765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6" descr="Картинка 41 из 5440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1857364"/>
            <a:ext cx="2286016" cy="1714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Картинка 32 из 5440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3571876"/>
            <a:ext cx="2190765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8" descr="Картинка 83 из 54401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54" y="5214950"/>
            <a:ext cx="2000264" cy="15001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6643702" y="21429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72264" y="200024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43702" y="3643314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86578" y="521495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2" name="AutoShape 38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14744" y="285728"/>
            <a:ext cx="1285884" cy="1357322"/>
          </a:xfrm>
          <a:prstGeom prst="actionButtonHelp">
            <a:avLst/>
          </a:prstGeom>
          <a:solidFill>
            <a:srgbClr val="CC00FF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3" name="TextBox 22">
            <a:hlinkClick r:id="rId9" action="ppaction://hlinksldjump"/>
          </p:cNvPr>
          <p:cNvSpPr txBox="1"/>
          <p:nvPr/>
        </p:nvSpPr>
        <p:spPr>
          <a:xfrm>
            <a:off x="2714613" y="2071678"/>
            <a:ext cx="3643338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какое время года наблюдается,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или  бывает половодье</a:t>
            </a:r>
          </a:p>
        </p:txBody>
      </p:sp>
      <p:sp>
        <p:nvSpPr>
          <p:cNvPr id="24" name="Управляющая кнопка: в конец 23">
            <a:hlinkClick r:id="rId10" action="ppaction://hlinksldjump" highlightClick="1"/>
          </p:cNvPr>
          <p:cNvSpPr/>
          <p:nvPr/>
        </p:nvSpPr>
        <p:spPr>
          <a:xfrm>
            <a:off x="8643966" y="6357958"/>
            <a:ext cx="357158" cy="35716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5-конечная звезда 9"/>
          <p:cNvSpPr/>
          <p:nvPr/>
        </p:nvSpPr>
        <p:spPr>
          <a:xfrm>
            <a:off x="5500694" y="428604"/>
            <a:ext cx="857256" cy="785818"/>
          </a:xfrm>
          <a:prstGeom prst="star5">
            <a:avLst/>
          </a:prstGeom>
          <a:solidFill>
            <a:srgbClr val="CC00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357158" y="285728"/>
            <a:ext cx="857256" cy="785818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2285984" y="0"/>
            <a:ext cx="857256" cy="785818"/>
          </a:xfrm>
          <a:prstGeom prst="star5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Любовь\Desktop\Звёздный час на 23.04.22\ледоста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1911348" cy="1228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57158" y="2428868"/>
            <a:ext cx="185738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Ледостав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Любовь\Desktop\Звёздный час на 23.04.22\ледохо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071810"/>
            <a:ext cx="2000264" cy="1333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14282" y="4143380"/>
            <a:ext cx="185738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Ледоход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Любовь\Desktop\Звёздный час на 23.04.22\половодь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714884"/>
            <a:ext cx="1905013" cy="1428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214282" y="6000768"/>
            <a:ext cx="200026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Половодье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Картинка 24 из 5440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214290"/>
            <a:ext cx="2190765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6" descr="Картинка 41 из 5440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1857364"/>
            <a:ext cx="2286016" cy="1714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Картинка 32 из 5440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3571876"/>
            <a:ext cx="2190765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8" descr="Картинка 83 из 54401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54" y="5214950"/>
            <a:ext cx="2000264" cy="15001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6643702" y="21429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86578" y="200024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58016" y="3571876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86578" y="5214950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14613" y="2071678"/>
            <a:ext cx="3643338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Когда наблюдается ледостав?</a:t>
            </a:r>
          </a:p>
        </p:txBody>
      </p:sp>
      <p:sp>
        <p:nvSpPr>
          <p:cNvPr id="24" name="Управляющая кнопка: в конец 23">
            <a:hlinkClick r:id="rId9" action="ppaction://hlinksldjump" highlightClick="1"/>
          </p:cNvPr>
          <p:cNvSpPr/>
          <p:nvPr/>
        </p:nvSpPr>
        <p:spPr>
          <a:xfrm>
            <a:off x="8643966" y="6357958"/>
            <a:ext cx="357158" cy="35716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справка 24">
            <a:hlinkClick r:id="rId10" action="ppaction://hlinksldjump" highlightClick="1"/>
          </p:cNvPr>
          <p:cNvSpPr/>
          <p:nvPr/>
        </p:nvSpPr>
        <p:spPr>
          <a:xfrm>
            <a:off x="3643306" y="357166"/>
            <a:ext cx="1357322" cy="1357322"/>
          </a:xfrm>
          <a:prstGeom prst="actionButtonHelp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-0.00116 L -0.2625 -0.001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8" grpId="0" animBg="1"/>
      <p:bldP spid="19" grpId="0" animBg="1"/>
      <p:bldP spid="20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642918"/>
            <a:ext cx="3357586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ТУР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428868"/>
            <a:ext cx="8275022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За две минуты из данного слова составьте </a:t>
            </a:r>
          </a:p>
          <a:p>
            <a:r>
              <a:rPr lang="ru-RU" sz="3200" dirty="0" smtClean="0"/>
              <a:t>как можно больше слов - существительных</a:t>
            </a:r>
            <a:endParaRPr lang="ru-RU" sz="3200" dirty="0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642910" y="3786190"/>
            <a:ext cx="7715304" cy="2714644"/>
          </a:xfrm>
          <a:prstGeom prst="horizontalScroll">
            <a:avLst/>
          </a:prstGeom>
          <a:solidFill>
            <a:schemeClr val="accent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smtClean="0">
                <a:latin typeface="Times New Roman" pitchFamily="18" charset="0"/>
                <a:cs typeface="Times New Roman" pitchFamily="18" charset="0"/>
              </a:rPr>
              <a:t>МЕЛИОРАЦИЯ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5-конечная звезда 7"/>
          <p:cNvSpPr/>
          <p:nvPr/>
        </p:nvSpPr>
        <p:spPr>
          <a:xfrm>
            <a:off x="428596" y="285728"/>
            <a:ext cx="1428760" cy="128588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6715140" y="642918"/>
            <a:ext cx="857256" cy="785818"/>
          </a:xfrm>
          <a:prstGeom prst="star5">
            <a:avLst/>
          </a:prstGeom>
          <a:solidFill>
            <a:srgbClr val="CC00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7643834" y="214290"/>
            <a:ext cx="857256" cy="785818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8001024" y="1000108"/>
            <a:ext cx="857256" cy="785818"/>
          </a:xfrm>
          <a:prstGeom prst="star5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конец 8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357158" cy="35716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1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206839">
            <a:off x="61342" y="634816"/>
            <a:ext cx="3429024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ФИНАЛ</a:t>
            </a:r>
            <a:endParaRPr lang="ru-RU" sz="60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/>
            </a:endParaRPr>
          </a:p>
        </p:txBody>
      </p:sp>
      <p:sp>
        <p:nvSpPr>
          <p:cNvPr id="3" name="5-конечная звезда 2"/>
          <p:cNvSpPr/>
          <p:nvPr/>
        </p:nvSpPr>
        <p:spPr>
          <a:xfrm>
            <a:off x="214282" y="2143116"/>
            <a:ext cx="1285884" cy="1214446"/>
          </a:xfrm>
          <a:prstGeom prst="star5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5-конечная звезда 3"/>
          <p:cNvSpPr/>
          <p:nvPr/>
        </p:nvSpPr>
        <p:spPr>
          <a:xfrm>
            <a:off x="2214546" y="5000636"/>
            <a:ext cx="1285884" cy="12144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1857356" y="1357298"/>
            <a:ext cx="1285884" cy="1214446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7358082" y="1357298"/>
            <a:ext cx="1285884" cy="1214446"/>
          </a:xfrm>
          <a:prstGeom prst="star5">
            <a:avLst/>
          </a:prstGeom>
          <a:solidFill>
            <a:srgbClr val="0033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7858116" y="3000372"/>
            <a:ext cx="1285884" cy="1214446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4000496" y="714356"/>
            <a:ext cx="1285884" cy="1214446"/>
          </a:xfrm>
          <a:prstGeom prst="star5">
            <a:avLst/>
          </a:prstGeom>
          <a:solidFill>
            <a:srgbClr val="30D9F0"/>
          </a:solidFill>
          <a:ln>
            <a:solidFill>
              <a:srgbClr val="30D9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7143768" y="4572008"/>
            <a:ext cx="1285884" cy="1214446"/>
          </a:xfrm>
          <a:prstGeom prst="star5">
            <a:avLst/>
          </a:prstGeom>
          <a:solidFill>
            <a:srgbClr val="FF33CC"/>
          </a:solidFill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5715008" y="1142984"/>
            <a:ext cx="1285884" cy="1214446"/>
          </a:xfrm>
          <a:prstGeom prst="star5">
            <a:avLst/>
          </a:prstGeom>
          <a:solidFill>
            <a:srgbClr val="CC00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5000628" y="5072074"/>
            <a:ext cx="1285884" cy="1214446"/>
          </a:xfrm>
          <a:prstGeom prst="star5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214282" y="4786322"/>
            <a:ext cx="1285884" cy="1214446"/>
          </a:xfrm>
          <a:prstGeom prst="star5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14414" y="2786058"/>
            <a:ext cx="6715172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ПОЗДРАВЛЯЕМ</a:t>
            </a:r>
          </a:p>
          <a:p>
            <a:pPr algn="ctr"/>
            <a:r>
              <a:rPr lang="ru-RU" sz="60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победителя!</a:t>
            </a:r>
            <a:endParaRPr lang="ru-RU" sz="60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юбовь\Desktop\Звёздный час на 23.04.22\Деревья\берёз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1785950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" name="TextBox 36"/>
          <p:cNvSpPr txBox="1"/>
          <p:nvPr/>
        </p:nvSpPr>
        <p:spPr>
          <a:xfrm>
            <a:off x="571472" y="3286124"/>
            <a:ext cx="101662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БЕРЁЗА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00166" y="164305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2" name="Picture 3" descr="C:\Users\Любовь\Desktop\Звёздный час на 23.04.22\Деревья\Кле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29066"/>
            <a:ext cx="164307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" name="TextBox 38"/>
          <p:cNvSpPr txBox="1"/>
          <p:nvPr/>
        </p:nvSpPr>
        <p:spPr>
          <a:xfrm>
            <a:off x="214282" y="5214950"/>
            <a:ext cx="107157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КЛЁН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85852" y="3929066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" name="Picture 4" descr="C:\Users\Любовь\Desktop\Звёздный час на 23.04.22\Деревья\дуб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5429264"/>
            <a:ext cx="1881847" cy="12235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2071670" y="4929198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85918" y="6286520"/>
            <a:ext cx="63350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ДУБ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" name="Picture 5" descr="C:\Users\Любовь\Desktop\Звёздный час на 23.04.22\Деревья\ёл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1928802"/>
            <a:ext cx="1571636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" name="TextBox 42"/>
          <p:cNvSpPr txBox="1"/>
          <p:nvPr/>
        </p:nvSpPr>
        <p:spPr>
          <a:xfrm>
            <a:off x="8429652" y="1857364"/>
            <a:ext cx="50847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86644" y="3286124"/>
            <a:ext cx="114304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ЕЛЬ</a:t>
            </a:r>
          </a:p>
        </p:txBody>
      </p:sp>
      <p:pic>
        <p:nvPicPr>
          <p:cNvPr id="11" name="Picture 6" descr="C:\Users\Любовь\Desktop\Звёздный час на 23.04.22\Деревья\осин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9" y="4357694"/>
            <a:ext cx="1785950" cy="14250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5" name="TextBox 44"/>
          <p:cNvSpPr txBox="1"/>
          <p:nvPr/>
        </p:nvSpPr>
        <p:spPr>
          <a:xfrm>
            <a:off x="8501090" y="3786190"/>
            <a:ext cx="489236" cy="707886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858148" y="5643578"/>
            <a:ext cx="96372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ОСИНА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2" name="Picture 7" descr="C:\Users\Любовь\Desktop\Звёздный час на 23.04.22\Деревья\сосн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80" y="5000636"/>
            <a:ext cx="183553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" name="TextBox 46"/>
          <p:cNvSpPr txBox="1"/>
          <p:nvPr/>
        </p:nvSpPr>
        <p:spPr>
          <a:xfrm>
            <a:off x="6429388" y="6286520"/>
            <a:ext cx="92499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СОСНА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57950" y="4500570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32" name="Picture 8" descr="C:\Users\Любовь\Desktop\Звёздный час на 23.04.22\Деревья\тополь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5214950"/>
            <a:ext cx="1643074" cy="15001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9" name="TextBox 48"/>
          <p:cNvSpPr txBox="1"/>
          <p:nvPr/>
        </p:nvSpPr>
        <p:spPr>
          <a:xfrm>
            <a:off x="4143372" y="471488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71934" y="6286520"/>
            <a:ext cx="111113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ТОПОЛЬ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5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643306" y="428604"/>
            <a:ext cx="1042988" cy="1042987"/>
          </a:xfrm>
          <a:prstGeom prst="actionButtonHelp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2071670" y="1643050"/>
            <a:ext cx="5072098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Из какого дерева делают спички? </a:t>
            </a:r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2643182"/>
            <a:ext cx="920445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744" y="5857892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ОСИНА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0"/>
            <a:ext cx="3464410" cy="144655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Ответ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правляющая кнопка: назад 8">
            <a:hlinkClick r:id="rId2" action="ppaction://hlinksldjump" highlightClick="1"/>
          </p:cNvPr>
          <p:cNvSpPr/>
          <p:nvPr/>
        </p:nvSpPr>
        <p:spPr>
          <a:xfrm>
            <a:off x="8572528" y="6286520"/>
            <a:ext cx="428628" cy="428628"/>
          </a:xfrm>
          <a:prstGeom prst="actionButtonBackPrevio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6" descr="C:\Users\Любовь\Desktop\Звёздный час на 23.04.22\Деревья\осин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572" y="1617150"/>
            <a:ext cx="4419444" cy="35263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юбовь\Desktop\Звёздный час на 23.04.22\Деревья\берёз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1785950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" name="TextBox 36"/>
          <p:cNvSpPr txBox="1"/>
          <p:nvPr/>
        </p:nvSpPr>
        <p:spPr>
          <a:xfrm>
            <a:off x="571472" y="3286124"/>
            <a:ext cx="101662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БЕРЁЗА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00166" y="1643050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2" name="Picture 3" descr="C:\Users\Любовь\Desktop\Звёздный час на 23.04.22\Деревья\Кле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29066"/>
            <a:ext cx="164307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" name="TextBox 38"/>
          <p:cNvSpPr txBox="1"/>
          <p:nvPr/>
        </p:nvSpPr>
        <p:spPr>
          <a:xfrm>
            <a:off x="214282" y="5214950"/>
            <a:ext cx="107157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КЛЁН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85852" y="3929066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5" name="Picture 4" descr="C:\Users\Любовь\Desktop\Звёздный час на 23.04.22\Деревья\дуб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5429264"/>
            <a:ext cx="1881847" cy="12235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2071670" y="4929198"/>
            <a:ext cx="4557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85918" y="6286520"/>
            <a:ext cx="63350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ДУБ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" name="Picture 5" descr="C:\Users\Любовь\Desktop\Звёздный час на 23.04.22\Деревья\ёл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1928802"/>
            <a:ext cx="1571636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" name="TextBox 42"/>
          <p:cNvSpPr txBox="1"/>
          <p:nvPr/>
        </p:nvSpPr>
        <p:spPr>
          <a:xfrm>
            <a:off x="8429652" y="1857364"/>
            <a:ext cx="508473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7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86644" y="3286124"/>
            <a:ext cx="114304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ЕЛЬ</a:t>
            </a:r>
          </a:p>
        </p:txBody>
      </p:sp>
      <p:pic>
        <p:nvPicPr>
          <p:cNvPr id="11" name="Picture 6" descr="C:\Users\Любовь\Desktop\Звёздный час на 23.04.22\Деревья\осин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9" y="4357694"/>
            <a:ext cx="1785950" cy="14250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5" name="TextBox 44"/>
          <p:cNvSpPr txBox="1"/>
          <p:nvPr/>
        </p:nvSpPr>
        <p:spPr>
          <a:xfrm>
            <a:off x="8501090" y="3786190"/>
            <a:ext cx="489236" cy="707886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858148" y="5643578"/>
            <a:ext cx="96372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ОСИНА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2" name="Picture 7" descr="C:\Users\Любовь\Desktop\Звёздный час на 23.04.22\Деревья\сосн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80" y="5000636"/>
            <a:ext cx="183553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" name="TextBox 46"/>
          <p:cNvSpPr txBox="1"/>
          <p:nvPr/>
        </p:nvSpPr>
        <p:spPr>
          <a:xfrm>
            <a:off x="6429388" y="6286520"/>
            <a:ext cx="92499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СОСНА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57950" y="4500570"/>
            <a:ext cx="50006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32" name="Picture 8" descr="C:\Users\Любовь\Desktop\Звёздный час на 23.04.22\Деревья\тополь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5214950"/>
            <a:ext cx="1643074" cy="15001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9" name="TextBox 48"/>
          <p:cNvSpPr txBox="1"/>
          <p:nvPr/>
        </p:nvSpPr>
        <p:spPr>
          <a:xfrm>
            <a:off x="4143372" y="4714884"/>
            <a:ext cx="4286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71934" y="6286520"/>
            <a:ext cx="111113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ТОПОЛЬ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2071670" y="1643050"/>
            <a:ext cx="507209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У какого дерева даже в самый жаркий летний день кора остается прохладной? </a:t>
            </a:r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000496" y="357166"/>
            <a:ext cx="1042988" cy="1042987"/>
          </a:xfrm>
          <a:prstGeom prst="actionButtonHelp">
            <a:avLst/>
          </a:prstGeom>
          <a:solidFill>
            <a:srgbClr val="33CC33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Литей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</TotalTime>
  <Words>1066</Words>
  <PresentationFormat>Экран (4:3)</PresentationFormat>
  <Paragraphs>586</Paragraphs>
  <Slides>66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66</vt:i4>
      </vt:variant>
    </vt:vector>
  </HeadingPairs>
  <TitlesOfParts>
    <vt:vector size="68" baseType="lpstr">
      <vt:lpstr>Тема Office</vt:lpstr>
      <vt:lpstr>Литейная</vt:lpstr>
      <vt:lpstr>Слайд 1</vt:lpstr>
      <vt:lpstr>Слайд 2</vt:lpstr>
      <vt:lpstr>Слайд 3</vt:lpstr>
      <vt:lpstr>Слайд 4</vt:lpstr>
      <vt:lpstr>Слайд 5</vt:lpstr>
      <vt:lpstr>Ответ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</dc:creator>
  <cp:lastModifiedBy>Любовь</cp:lastModifiedBy>
  <cp:revision>195</cp:revision>
  <dcterms:created xsi:type="dcterms:W3CDTF">2022-04-06T09:09:32Z</dcterms:created>
  <dcterms:modified xsi:type="dcterms:W3CDTF">2022-04-23T08:56:17Z</dcterms:modified>
</cp:coreProperties>
</file>