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8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8/29/2018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02676" y="0"/>
            <a:ext cx="8891751" cy="52014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convex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166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3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8</a:t>
            </a:r>
          </a:p>
          <a:p>
            <a:pPr algn="ctr"/>
            <a:r>
              <a:rPr lang="ru-RU" sz="16600" b="1" cap="none" spc="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3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Сентября</a:t>
            </a:r>
            <a:endParaRPr lang="ru-RU" sz="16600" b="1" cap="none" spc="0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accent3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509687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409903"/>
            <a:ext cx="9144000" cy="6101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06525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02676" y="0"/>
            <a:ext cx="8891751" cy="52014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convex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166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3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8</a:t>
            </a:r>
          </a:p>
          <a:p>
            <a:pPr algn="ctr"/>
            <a:r>
              <a:rPr lang="ru-RU" sz="16600" b="1" cap="none" spc="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3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Сентября</a:t>
            </a:r>
            <a:endParaRPr lang="ru-RU" sz="16600" b="1" cap="none" spc="0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accent3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47945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9255" y="-204952"/>
            <a:ext cx="9191297" cy="6400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Above"/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206173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50883" y="744398"/>
            <a:ext cx="9824385" cy="50167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Международный день</a:t>
            </a:r>
          </a:p>
          <a:p>
            <a:pPr algn="ctr"/>
            <a:r>
              <a:rPr lang="ru-RU" sz="80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распространения</a:t>
            </a:r>
          </a:p>
          <a:p>
            <a:pPr algn="ctr"/>
            <a:r>
              <a:rPr lang="ru-RU" sz="80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грамотности</a:t>
            </a:r>
            <a:endParaRPr lang="ru-RU" sz="80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881018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34662" y="424067"/>
            <a:ext cx="9995338" cy="61689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История возникновения праздника «День грамотности»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24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середине 70-х годов ХХ века, когда начинали отмечать этот день, «быть грамотным» означало умение читать и писать. Затем стали говорить об академической и функциональной грамотности. Первая нужна для того, чтобы учиться, а вторая – чтобы пользоваться чтением и письмом каждый день в жизни. Всемирная Организация Здравоохранения включает показатель грамотности в 12 наиважнейших показателей, определяющих здоровье нации. ООН считает грамотность и продолжительность жизни одинаково важными характеристиками жизни народа. Международный валютный фонд подсчитал, что экономическое развитие страны начинается тогда, когда уровень грамотности превышает 40%. А по данным ЮНЕСКО в мире насчитывается более 700 миллионов неграмотных людей среди взрослых, а среди детей это число превышает 72 миллиона. Это страны, в которых ведутся войны, страны «третьего мира». 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8470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95282" y="327713"/>
            <a:ext cx="69395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Интересные факты о грамотности </a:t>
            </a:r>
            <a:endParaRPr lang="ru-RU" sz="3200" b="1" i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03586" y="1830013"/>
            <a:ext cx="1034218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sz="2800" i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В </a:t>
            </a:r>
            <a:r>
              <a:rPr lang="ru-RU" sz="2800" i="1" dirty="0">
                <a:latin typeface="Times New Roman" panose="02020603050405020304" pitchFamily="18" charset="0"/>
                <a:ea typeface="Calibri" panose="020F0502020204030204" pitchFamily="34" charset="0"/>
              </a:rPr>
              <a:t>мире только в 19 странах степень грамотности у женщин выше по сравнению с мужчинами. А из 143 государств в 41 стране вероятность быть безграмотной у женщины в два раза больше, чем у мужчины. </a:t>
            </a:r>
            <a:endParaRPr lang="ru-RU" sz="2800" i="1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ru-RU" sz="2800" i="1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2800" i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2</a:t>
            </a:r>
            <a:r>
              <a:rPr lang="ru-RU" sz="2800" i="1" dirty="0">
                <a:latin typeface="Times New Roman" panose="02020603050405020304" pitchFamily="18" charset="0"/>
                <a:ea typeface="Calibri" panose="020F0502020204030204" pitchFamily="34" charset="0"/>
              </a:rPr>
              <a:t>. Неграмотность процветает не только в бедных, но и, как указывает организация ЮНЕСКО, в более богатых странах, таких как Египет, Бразилия, Китай. </a:t>
            </a: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31378979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45931" y="737480"/>
            <a:ext cx="11098924" cy="5245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В 15 государствах мира более 50% детей не имеют даже основного общего образования. </a:t>
            </a:r>
            <a:endParaRPr lang="ru-RU" sz="3200" i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3200" i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ru-RU" sz="32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1989 году в Республике Корея была учреждена награда короля </a:t>
            </a:r>
            <a:r>
              <a:rPr lang="ru-RU" sz="3200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Сечжона</a:t>
            </a:r>
            <a:r>
              <a:rPr lang="ru-RU" sz="32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за работу в этой области. Лауреатам вручается премия в размере 20 тысяч долларов США. </a:t>
            </a:r>
            <a:endParaRPr lang="ru-RU" sz="3200" i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3200" i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r>
              <a:rPr lang="ru-RU" sz="32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Мировая статистика показала, что больший процент неграмотных (37% взрослых) проживает в Индии</a:t>
            </a:r>
            <a:endParaRPr lang="ru-RU" sz="24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98579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2413" y="299545"/>
            <a:ext cx="10011104" cy="59751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556063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572" y="409904"/>
            <a:ext cx="10531365" cy="6085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33591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626" y="504496"/>
            <a:ext cx="8797159" cy="5454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7527714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Droplet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74</TotalTime>
  <Words>286</Words>
  <Application>Microsoft Office PowerPoint</Application>
  <PresentationFormat>Широкоэкранный</PresentationFormat>
  <Paragraphs>18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Times New Roman</vt:lpstr>
      <vt:lpstr>Tw Cen MT</vt:lpstr>
      <vt:lpstr>Капля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Психологи</dc:creator>
  <cp:lastModifiedBy>Психологи</cp:lastModifiedBy>
  <cp:revision>8</cp:revision>
  <dcterms:created xsi:type="dcterms:W3CDTF">2018-08-28T10:35:54Z</dcterms:created>
  <dcterms:modified xsi:type="dcterms:W3CDTF">2018-08-29T10:03:27Z</dcterms:modified>
</cp:coreProperties>
</file>