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6" r:id="rId4"/>
    <p:sldId id="272" r:id="rId5"/>
    <p:sldId id="263" r:id="rId6"/>
    <p:sldId id="273" r:id="rId7"/>
    <p:sldId id="257" r:id="rId8"/>
    <p:sldId id="274" r:id="rId9"/>
    <p:sldId id="260" r:id="rId10"/>
    <p:sldId id="268" r:id="rId11"/>
    <p:sldId id="264" r:id="rId12"/>
    <p:sldId id="269" r:id="rId13"/>
    <p:sldId id="258" r:id="rId14"/>
    <p:sldId id="265" r:id="rId15"/>
    <p:sldId id="261" r:id="rId16"/>
    <p:sldId id="262" r:id="rId17"/>
    <p:sldId id="270" r:id="rId18"/>
    <p:sldId id="271" r:id="rId19"/>
    <p:sldId id="26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37" autoAdjust="0"/>
    <p:restoredTop sz="94660"/>
  </p:normalViewPr>
  <p:slideViewPr>
    <p:cSldViewPr>
      <p:cViewPr varScale="1">
        <p:scale>
          <a:sx n="64" d="100"/>
          <a:sy n="64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228A06F-9CC6-4E10-8C50-5E4B99D4450E}" type="datetimeFigureOut">
              <a:rPr lang="ru-RU" smtClean="0"/>
              <a:pPr/>
              <a:t>20.03.2025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35A9619-B1D1-4A7A-8889-2F0581BF99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46826" t="39063" r="44938" b="40429"/>
          <a:stretch>
            <a:fillRect/>
          </a:stretch>
        </p:blipFill>
        <p:spPr bwMode="auto">
          <a:xfrm>
            <a:off x="5500694" y="0"/>
            <a:ext cx="2286016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 l="44509" t="8984" r="42863" b="62695"/>
          <a:stretch>
            <a:fillRect/>
          </a:stretch>
        </p:blipFill>
        <p:spPr bwMode="auto">
          <a:xfrm>
            <a:off x="4214810" y="3071810"/>
            <a:ext cx="2776229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 l="46769" t="11719" r="44047" b="60937"/>
          <a:stretch>
            <a:fillRect/>
          </a:stretch>
        </p:blipFill>
        <p:spPr bwMode="auto">
          <a:xfrm>
            <a:off x="6857984" y="2857496"/>
            <a:ext cx="2286016" cy="382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47022" t="61719" r="45027" b="20703"/>
          <a:stretch>
            <a:fillRect/>
          </a:stretch>
        </p:blipFill>
        <p:spPr bwMode="auto">
          <a:xfrm>
            <a:off x="2285984" y="3929066"/>
            <a:ext cx="2214578" cy="2752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47375" t="36328" r="46479" b="37305"/>
          <a:stretch>
            <a:fillRect/>
          </a:stretch>
        </p:blipFill>
        <p:spPr bwMode="auto">
          <a:xfrm>
            <a:off x="7572396" y="0"/>
            <a:ext cx="121441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/>
          <a:srcRect l="45608" t="31445" r="43926" b="42188"/>
          <a:stretch>
            <a:fillRect/>
          </a:stretch>
        </p:blipFill>
        <p:spPr bwMode="auto">
          <a:xfrm>
            <a:off x="2936863" y="500042"/>
            <a:ext cx="242095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285992"/>
            <a:ext cx="3714776" cy="1143008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accent1">
                    <a:lumMod val="75000"/>
                  </a:schemeClr>
                </a:solidFill>
              </a:rPr>
              <a:t>Сказки</a:t>
            </a:r>
            <a:endParaRPr lang="ru-RU" sz="6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0244" name="Picture 4" descr="Герои русских сказок. Детские картинки для презентаций. | Началочка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85728"/>
            <a:ext cx="2981239" cy="200028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Как сделать прозрачный фон картинки в Photoshop (фотошоп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72816"/>
            <a:ext cx="2286015" cy="2286016"/>
          </a:xfrm>
          <a:prstGeom prst="rect">
            <a:avLst/>
          </a:prstGeom>
          <a:noFill/>
        </p:spPr>
      </p:pic>
      <p:pic>
        <p:nvPicPr>
          <p:cNvPr id="1028" name="Picture 4" descr="Lenagold - Клипарт - Волк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78470" y="3645024"/>
            <a:ext cx="2279783" cy="2676267"/>
          </a:xfrm>
          <a:prstGeom prst="rect">
            <a:avLst/>
          </a:prstGeom>
          <a:noFill/>
        </p:spPr>
      </p:pic>
      <p:pic>
        <p:nvPicPr>
          <p:cNvPr id="1040" name="Picture 16" descr="13.04.2019 | Читалка.ОРГ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556792"/>
            <a:ext cx="2390778" cy="284340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6313354"/>
            <a:ext cx="3286116" cy="54464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800" i="1" dirty="0" smtClean="0"/>
              <a:t>Добрая Баба Яга</a:t>
            </a:r>
            <a:endParaRPr lang="ru-RU" sz="2800" i="1" dirty="0"/>
          </a:p>
        </p:txBody>
      </p:sp>
      <p:pic>
        <p:nvPicPr>
          <p:cNvPr id="1026" name="Picture 2" descr="Сказочные персонажи: Баба Яга (прозрачный фон) » Allday - всё лучшее в мире  графики и дизайна!"/>
          <p:cNvPicPr>
            <a:picLocks noChangeAspect="1" noChangeArrowheads="1"/>
          </p:cNvPicPr>
          <p:nvPr/>
        </p:nvPicPr>
        <p:blipFill>
          <a:blip r:embed="rId5" cstate="print"/>
          <a:srcRect l="7499"/>
          <a:stretch>
            <a:fillRect/>
          </a:stretch>
        </p:blipFill>
        <p:spPr bwMode="auto">
          <a:xfrm>
            <a:off x="214282" y="3284984"/>
            <a:ext cx="2522956" cy="2972961"/>
          </a:xfrm>
          <a:prstGeom prst="rect">
            <a:avLst/>
          </a:prstGeom>
          <a:noFill/>
        </p:spPr>
      </p:pic>
      <p:grpSp>
        <p:nvGrpSpPr>
          <p:cNvPr id="6" name="Группа 5"/>
          <p:cNvGrpSpPr/>
          <p:nvPr/>
        </p:nvGrpSpPr>
        <p:grpSpPr>
          <a:xfrm>
            <a:off x="-285784" y="0"/>
            <a:ext cx="9429784" cy="1484784"/>
            <a:chOff x="438428" y="92238"/>
            <a:chExt cx="6276462" cy="928694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796057" y="92238"/>
              <a:ext cx="5705894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одержимое 2"/>
            <p:cNvSpPr txBox="1">
              <a:spLocks/>
            </p:cNvSpPr>
            <p:nvPr/>
          </p:nvSpPr>
          <p:spPr>
            <a:xfrm>
              <a:off x="438428" y="357166"/>
              <a:ext cx="6276462" cy="498726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lang="ru-RU" sz="3200" b="1" dirty="0" smtClean="0"/>
                <a:t>МОЖНО ВЫБРАТЬ НЕОБЫЧНОГО ГЕРОЯ</a:t>
              </a:r>
            </a:p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ИЛИ ПРИДУМАТЬ СВОЕГО</a:t>
              </a:r>
              <a:endPara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9" name="Содержимое 2"/>
          <p:cNvSpPr txBox="1">
            <a:spLocks/>
          </p:cNvSpPr>
          <p:nvPr/>
        </p:nvSpPr>
        <p:spPr>
          <a:xfrm>
            <a:off x="6215074" y="6313354"/>
            <a:ext cx="3214710" cy="54464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Трусливый волк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30" name="Picture 6" descr="Лиса - на прозрачном фоне | Мультипликационное искусство, Детские картинки,  Шаблоны животных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3429000"/>
            <a:ext cx="2186954" cy="2928141"/>
          </a:xfrm>
          <a:prstGeom prst="rect">
            <a:avLst/>
          </a:prstGeom>
          <a:noFill/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3214678" y="6313354"/>
            <a:ext cx="3214710" cy="54464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Доверчивая лиса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6444208" y="2204864"/>
            <a:ext cx="2000232" cy="125902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Злой Колобок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395536" y="1844824"/>
            <a:ext cx="2500362" cy="121444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Толстый и щедрый Кощей</a:t>
            </a:r>
            <a:endParaRPr kumimoji="0" lang="ru-RU" sz="28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9" grpId="0"/>
      <p:bldP spid="12" grpId="0"/>
      <p:bldP spid="14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кругленный прямоугольник 16"/>
          <p:cNvSpPr/>
          <p:nvPr/>
        </p:nvSpPr>
        <p:spPr>
          <a:xfrm>
            <a:off x="357158" y="5143512"/>
            <a:ext cx="2857520" cy="357190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57158" y="4357694"/>
            <a:ext cx="2857520" cy="357190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357158" y="3571876"/>
            <a:ext cx="2857520" cy="3571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57158" y="3143248"/>
            <a:ext cx="2857520" cy="357190"/>
          </a:xfrm>
          <a:prstGeom prst="roundRect">
            <a:avLst/>
          </a:prstGeom>
          <a:solidFill>
            <a:schemeClr val="bg2">
              <a:lumMod val="75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7158" y="2643182"/>
            <a:ext cx="2857520" cy="35719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282" y="214290"/>
            <a:ext cx="8286808" cy="6429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928670"/>
            <a:ext cx="8929718" cy="564360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Представьте себя придуманными вами </a:t>
            </a:r>
            <a:b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героями и выполните задания,</a:t>
            </a:r>
            <a:r>
              <a:rPr kumimoji="0" lang="ru-RU" sz="38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которые </a:t>
            </a:r>
            <a:br>
              <a:rPr kumimoji="0" lang="ru-RU" sz="38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800" b="0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написаны на ваших карточках</a:t>
            </a:r>
            <a:r>
              <a:rPr kumimoji="0" lang="ru-RU" sz="38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35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ru-RU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Карточка №1</a:t>
            </a:r>
            <a:r>
              <a:rPr kumimoji="0" lang="ru-RU" sz="35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Расскажите о себе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ru-RU" sz="3500" b="1" dirty="0"/>
              <a:t>Карточка </a:t>
            </a:r>
            <a:r>
              <a:rPr lang="ru-RU" sz="3500" b="1" dirty="0" smtClean="0"/>
              <a:t>№2</a:t>
            </a:r>
            <a:r>
              <a:rPr lang="ru-RU" sz="3500" i="1" dirty="0" smtClean="0"/>
              <a:t>.</a:t>
            </a:r>
            <a:r>
              <a:rPr lang="ru-RU" sz="3500" dirty="0" smtClean="0"/>
              <a:t> </a:t>
            </a:r>
            <a:r>
              <a:rPr lang="ru-RU" sz="3500" b="1" i="1" dirty="0"/>
              <a:t>Станцуйте </a:t>
            </a: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танец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ru-RU" sz="3500" b="1" dirty="0"/>
              <a:t>Карточка </a:t>
            </a:r>
            <a:r>
              <a:rPr lang="ru-RU" sz="3500" b="1" dirty="0" smtClean="0"/>
              <a:t>№3.</a:t>
            </a:r>
            <a:r>
              <a:rPr lang="ru-RU" sz="3500" b="1" i="1" dirty="0" smtClean="0"/>
              <a:t> </a:t>
            </a:r>
            <a:r>
              <a:rPr lang="ru-RU" sz="3500" b="1" i="1" dirty="0"/>
              <a:t>Нарисуйте </a:t>
            </a: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себя в полный рост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ru-RU" sz="3500" b="1" dirty="0"/>
              <a:t>Карточка </a:t>
            </a:r>
            <a:r>
              <a:rPr lang="ru-RU" sz="3500" b="1" dirty="0" smtClean="0"/>
              <a:t>№4. </a:t>
            </a:r>
            <a:r>
              <a:rPr lang="ru-RU" sz="3500" b="1" i="1" dirty="0"/>
              <a:t>Сочините </a:t>
            </a: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небольшой </a:t>
            </a:r>
            <a:b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стишок о себе</a:t>
            </a:r>
          </a:p>
          <a:p>
            <a:pPr marL="274320" lvl="0" indent="-274320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</a:pPr>
            <a:r>
              <a:rPr lang="ru-RU" sz="3500" b="1" dirty="0"/>
              <a:t>Карточка </a:t>
            </a:r>
            <a:r>
              <a:rPr lang="ru-RU" sz="3500" b="1" dirty="0" smtClean="0"/>
              <a:t>№5.</a:t>
            </a:r>
            <a:r>
              <a:rPr lang="ru-RU" sz="3500" b="1" i="1" dirty="0" smtClean="0"/>
              <a:t> </a:t>
            </a:r>
            <a:r>
              <a:rPr lang="ru-RU" sz="3500" b="1" i="1" dirty="0"/>
              <a:t>Продемонстрируйте </a:t>
            </a: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свой необычный талант, способность </a:t>
            </a:r>
            <a:b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5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(либо расскажите об этом)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7158" y="0"/>
            <a:ext cx="8329642" cy="846158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ИГРА </a:t>
            </a: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«вот такой герой»</a:t>
            </a:r>
            <a:endParaRPr kumimoji="0" lang="ru-RU" sz="36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6" grpId="0" animBg="1"/>
      <p:bldP spid="15" grpId="0" animBg="1"/>
      <p:bldP spid="14" grpId="0" animBg="1"/>
      <p:bldP spid="11" grpId="0" animBg="1"/>
      <p:bldP spid="6" grpId="0" animBg="1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8" name="Picture 14" descr="Красные пещеры — Википед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7680" y="1412776"/>
            <a:ext cx="3163061" cy="218084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6286496"/>
            <a:ext cx="3043230" cy="57150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Зачарованный лес</a:t>
            </a:r>
            <a:endParaRPr lang="ru-RU" dirty="0"/>
          </a:p>
        </p:txBody>
      </p:sp>
      <p:pic>
        <p:nvPicPr>
          <p:cNvPr id="26626" name="Picture 2" descr="ночной лес: 20 тыс изображений найдено в Яндекс.Картинках | Туманный лес,  Лес, Картин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909" y="3786190"/>
            <a:ext cx="3629308" cy="2390594"/>
          </a:xfrm>
          <a:prstGeom prst="rect">
            <a:avLst/>
          </a:prstGeom>
          <a:noFill/>
        </p:spPr>
      </p:pic>
      <p:pic>
        <p:nvPicPr>
          <p:cNvPr id="26628" name="Picture 4" descr="Как в сказке: невероятные места со всего мира (Фото) - ТЕЛЕГРА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3929066"/>
            <a:ext cx="4476728" cy="2238364"/>
          </a:xfrm>
          <a:prstGeom prst="rect">
            <a:avLst/>
          </a:prstGeom>
          <a:noFill/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4643438" y="6286496"/>
            <a:ext cx="357190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Заброшенный замок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32" name="Picture 8" descr="Горы Румынии — DearTravel.r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1428736"/>
            <a:ext cx="3162289" cy="1976431"/>
          </a:xfrm>
          <a:prstGeom prst="rect">
            <a:avLst/>
          </a:prstGeom>
          <a:noFill/>
        </p:spPr>
      </p:pic>
      <p:sp>
        <p:nvSpPr>
          <p:cNvPr id="9" name="Содержимое 2"/>
          <p:cNvSpPr txBox="1">
            <a:spLocks/>
          </p:cNvSpPr>
          <p:nvPr/>
        </p:nvSpPr>
        <p:spPr>
          <a:xfrm>
            <a:off x="428596" y="3357562"/>
            <a:ext cx="304323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Волшебные горы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636" name="Picture 12" descr="Пазл Castorland 180 деталей: Лукоморье - B-PU18119-BC - 1001puzzle.r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2000240"/>
            <a:ext cx="2738410" cy="2143784"/>
          </a:xfrm>
          <a:prstGeom prst="rect">
            <a:avLst/>
          </a:prstGeom>
          <a:noFill/>
        </p:spPr>
      </p:pic>
      <p:sp>
        <p:nvSpPr>
          <p:cNvPr id="12" name="Содержимое 2"/>
          <p:cNvSpPr txBox="1">
            <a:spLocks/>
          </p:cNvSpPr>
          <p:nvPr/>
        </p:nvSpPr>
        <p:spPr>
          <a:xfrm>
            <a:off x="3500430" y="1500174"/>
            <a:ext cx="2900354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Лукоморье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6100770" y="3500438"/>
            <a:ext cx="3043230" cy="57150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Ледяная</a:t>
            </a:r>
            <a:r>
              <a:rPr kumimoji="0" lang="ru-RU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пещера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-285784" y="188641"/>
            <a:ext cx="9429784" cy="1100683"/>
            <a:chOff x="438428" y="195542"/>
            <a:chExt cx="6276462" cy="804568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771272" y="214291"/>
              <a:ext cx="5705894" cy="77078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Содержимое 2"/>
            <p:cNvSpPr txBox="1">
              <a:spLocks/>
            </p:cNvSpPr>
            <p:nvPr/>
          </p:nvSpPr>
          <p:spPr>
            <a:xfrm>
              <a:off x="438428" y="195542"/>
              <a:ext cx="6276462" cy="804568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lang="ru-RU" sz="3200" b="1" dirty="0" smtClean="0"/>
                <a:t>ВЫБИРАЕМ НЕОБЫЧНОЕ МЕСТО ИЛИ ПРИДУМЫВАЕМ СВОЁ</a:t>
              </a:r>
              <a:endPara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1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9" grpId="0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Тест «Волшебные предметы» | Психологическое зеркал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90800" y="1412776"/>
            <a:ext cx="2724208" cy="4680520"/>
          </a:xfrm>
          <a:prstGeom prst="rect">
            <a:avLst/>
          </a:prstGeom>
          <a:noFill/>
        </p:spPr>
      </p:pic>
      <p:sp>
        <p:nvSpPr>
          <p:cNvPr id="12" name="Скругленный прямоугольник 11"/>
          <p:cNvSpPr/>
          <p:nvPr/>
        </p:nvSpPr>
        <p:spPr>
          <a:xfrm>
            <a:off x="179512" y="4725144"/>
            <a:ext cx="3576460" cy="19236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-285784" y="214290"/>
            <a:ext cx="9429784" cy="928694"/>
            <a:chOff x="1000100" y="214290"/>
            <a:chExt cx="5572164" cy="92869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214414" y="214290"/>
              <a:ext cx="5143536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одержимое 2"/>
            <p:cNvSpPr txBox="1">
              <a:spLocks/>
            </p:cNvSpPr>
            <p:nvPr/>
          </p:nvSpPr>
          <p:spPr>
            <a:xfrm>
              <a:off x="1000100" y="357166"/>
              <a:ext cx="5572164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ВОЛШЕБНЫЙ ПРЕДМЕТ</a:t>
              </a:r>
              <a:endPara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251520" y="2708920"/>
            <a:ext cx="3024336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-180528" y="2852936"/>
            <a:ext cx="3571900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Как </a:t>
            </a:r>
            <a:b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выглядит предмет?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Знак вопроса PNG, вопрос 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2428868"/>
            <a:ext cx="1285884" cy="285752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0" y="4869160"/>
            <a:ext cx="404058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3600" dirty="0" smtClean="0"/>
              <a:t>Что с помощью него можно делать?</a:t>
            </a:r>
            <a:endParaRPr lang="ru-RU" sz="3600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5500695" y="1428735"/>
            <a:ext cx="3643305" cy="3214710"/>
            <a:chOff x="7711020" y="1164964"/>
            <a:chExt cx="3861903" cy="2163747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7786709" y="1164964"/>
              <a:ext cx="3786214" cy="2163747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711020" y="1164965"/>
              <a:ext cx="3643306" cy="21026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74320" lvl="0" indent="-274320" algn="ctr">
                <a:spcBef>
                  <a:spcPts val="600"/>
                </a:spcBef>
                <a:buClr>
                  <a:schemeClr val="accent1"/>
                </a:buClr>
                <a:buSzPct val="70000"/>
                <a:defRPr/>
              </a:pPr>
              <a:r>
                <a:rPr lang="ru-RU" sz="4000" dirty="0" smtClean="0"/>
                <a:t>О</a:t>
              </a:r>
              <a:r>
                <a:rPr lang="ru-RU" sz="4000" dirty="0" smtClean="0"/>
                <a:t>н </a:t>
              </a:r>
              <a:r>
                <a:rPr lang="ru-RU" sz="4000" dirty="0" smtClean="0"/>
                <a:t>может помочь герою</a:t>
              </a:r>
              <a:r>
                <a:rPr lang="ru-RU" sz="4000" dirty="0" smtClean="0"/>
                <a:t>? Как? </a:t>
              </a:r>
              <a:r>
                <a:rPr lang="ru-RU" sz="3600" dirty="0" smtClean="0"/>
                <a:t/>
              </a:r>
              <a:br>
                <a:rPr lang="ru-RU" sz="3600" dirty="0" smtClean="0"/>
              </a:br>
              <a:r>
                <a:rPr lang="ru-RU" sz="3600" dirty="0" smtClean="0"/>
                <a:t>А навредить</a:t>
              </a:r>
              <a:r>
                <a:rPr lang="ru-RU" sz="3600" dirty="0" smtClean="0"/>
                <a:t>?</a:t>
              </a:r>
            </a:p>
            <a:p>
              <a:pPr marL="274320" lvl="0" indent="-274320" algn="ctr">
                <a:spcBef>
                  <a:spcPts val="600"/>
                </a:spcBef>
                <a:buClr>
                  <a:schemeClr val="accent1"/>
                </a:buClr>
                <a:buSzPct val="70000"/>
                <a:defRPr/>
              </a:pPr>
              <a:r>
                <a:rPr lang="ru-RU" sz="3600" dirty="0" smtClean="0"/>
                <a:t>Как?</a:t>
              </a:r>
              <a:endParaRPr lang="ru-RU" sz="36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500694" y="4786322"/>
            <a:ext cx="3437081" cy="1928802"/>
            <a:chOff x="5657856" y="2290656"/>
            <a:chExt cx="3643306" cy="2173506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5742155" y="2290656"/>
              <a:ext cx="3331868" cy="2173506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657856" y="2290656"/>
              <a:ext cx="3643306" cy="18341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74320" lvl="0" indent="-274320" algn="ctr">
                <a:spcBef>
                  <a:spcPts val="600"/>
                </a:spcBef>
                <a:buClr>
                  <a:schemeClr val="accent1"/>
                </a:buClr>
                <a:buSzPct val="70000"/>
                <a:defRPr/>
              </a:pPr>
              <a:r>
                <a:rPr lang="ru-RU" sz="4000" dirty="0" smtClean="0"/>
                <a:t>Откуда этот предмет у героя</a:t>
              </a:r>
              <a:r>
                <a:rPr lang="ru-RU" sz="3600" dirty="0" smtClean="0"/>
                <a:t>?</a:t>
              </a:r>
              <a:endParaRPr lang="ru-RU" sz="3600" dirty="0"/>
            </a:p>
          </p:txBody>
        </p:sp>
      </p:grpSp>
      <p:sp>
        <p:nvSpPr>
          <p:cNvPr id="21" name="Скругленный прямоугольник 20"/>
          <p:cNvSpPr/>
          <p:nvPr/>
        </p:nvSpPr>
        <p:spPr>
          <a:xfrm>
            <a:off x="323528" y="1268760"/>
            <a:ext cx="3096344" cy="12961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0" y="1124744"/>
            <a:ext cx="35456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3600" dirty="0" smtClean="0"/>
              <a:t>Это большой предмет?</a:t>
            </a:r>
            <a:endParaRPr lang="ru-RU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7" grpId="0" animBg="1"/>
      <p:bldP spid="8" grpId="0"/>
      <p:bldP spid="14" grpId="0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Иконка чернильное перо - Png картинки и иконки без ф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000240"/>
            <a:ext cx="6310330" cy="4857760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57158" y="214290"/>
            <a:ext cx="8286808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2571744"/>
            <a:ext cx="8858280" cy="3902208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1 строка – название предмета</a:t>
            </a:r>
          </a:p>
          <a:p>
            <a:r>
              <a:rPr lang="ru-RU" sz="3200" b="1" dirty="0" smtClean="0"/>
              <a:t>2 строка – два прила</a:t>
            </a:r>
            <a:r>
              <a:rPr lang="ru-RU" sz="3200" b="1" dirty="0" smtClean="0">
                <a:solidFill>
                  <a:schemeClr val="bg1"/>
                </a:solidFill>
              </a:rPr>
              <a:t>гате</a:t>
            </a:r>
            <a:r>
              <a:rPr lang="ru-RU" sz="3200" b="1" dirty="0" smtClean="0"/>
              <a:t>льных</a:t>
            </a:r>
          </a:p>
          <a:p>
            <a:r>
              <a:rPr lang="ru-RU" sz="3200" b="1" dirty="0" smtClean="0"/>
              <a:t>3 строка – три глагола</a:t>
            </a:r>
          </a:p>
          <a:p>
            <a:r>
              <a:rPr lang="ru-RU" sz="3200" b="1" dirty="0" smtClean="0"/>
              <a:t>4 строка – предложение об этом предмете</a:t>
            </a:r>
          </a:p>
          <a:p>
            <a:r>
              <a:rPr lang="ru-RU" sz="3200" b="1" dirty="0" smtClean="0"/>
              <a:t>5 строка – одно слово-существительное или словосочетание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1357298"/>
            <a:ext cx="8329642" cy="631542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ИГРА </a:t>
            </a: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4400" b="1" cap="small" noProof="0" dirty="0" smtClean="0">
                <a:latin typeface="+mj-lt"/>
                <a:ea typeface="+mj-ea"/>
                <a:cs typeface="+mj-cs"/>
              </a:rPr>
              <a:t>СОЗДАЁМ </a:t>
            </a:r>
            <a:r>
              <a:rPr lang="ru-RU" sz="4400" b="1" cap="small" dirty="0" smtClean="0">
                <a:latin typeface="+mj-lt"/>
                <a:ea typeface="+mj-ea"/>
                <a:cs typeface="+mj-cs"/>
              </a:rPr>
              <a:t>ВОЛШЕБНЫЙ </a:t>
            </a:r>
            <a:r>
              <a:rPr lang="ru-RU" sz="4400" b="1" cap="small" dirty="0" smtClean="0">
                <a:latin typeface="+mj-lt"/>
                <a:ea typeface="+mj-ea"/>
                <a:cs typeface="+mj-cs"/>
              </a:rPr>
              <a:t>ПРЕДМЕТ</a:t>
            </a:r>
            <a:r>
              <a:rPr kumimoji="0" lang="ru-RU" sz="4400" b="1" i="0" u="none" strike="noStrike" kern="1200" cap="sm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4400" b="1" i="0" u="none" strike="noStrike" kern="1200" cap="sm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build="p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500034" y="214290"/>
            <a:ext cx="7500990" cy="928694"/>
            <a:chOff x="1000100" y="214290"/>
            <a:chExt cx="5572164" cy="92869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214414" y="214290"/>
              <a:ext cx="5143536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одержимое 2"/>
            <p:cNvSpPr txBox="1">
              <a:spLocks/>
            </p:cNvSpPr>
            <p:nvPr/>
          </p:nvSpPr>
          <p:spPr>
            <a:xfrm>
              <a:off x="1000100" y="357166"/>
              <a:ext cx="5572164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lang="ru-RU" sz="4800" b="1" dirty="0" smtClean="0"/>
                <a:t>ПРИКЛЮЧЕНИЕ</a:t>
              </a:r>
              <a:endPara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76" name="Picture 4" descr="Устройство Волшебной стра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1164525"/>
            <a:ext cx="4714908" cy="569347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000108"/>
            <a:ext cx="9144000" cy="53309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u="sng" dirty="0" smtClean="0"/>
              <a:t>Раздаточный материал:</a:t>
            </a:r>
          </a:p>
          <a:p>
            <a:r>
              <a:rPr lang="ru-RU" dirty="0" smtClean="0"/>
              <a:t>Кем был твой главный герой? Как его звали? Как выглядел? С кем дружил?</a:t>
            </a:r>
          </a:p>
          <a:p>
            <a:r>
              <a:rPr lang="ru-RU" dirty="0" smtClean="0"/>
              <a:t>Куда он однажды отправился? Зачем? Один или с кем-то? </a:t>
            </a:r>
          </a:p>
          <a:p>
            <a:r>
              <a:rPr lang="ru-RU" dirty="0" smtClean="0"/>
              <a:t>Что с ним неожиданно приключилось? Как это произошло?</a:t>
            </a:r>
          </a:p>
          <a:p>
            <a:r>
              <a:rPr lang="ru-RU" dirty="0" smtClean="0"/>
              <a:t>Чем это было ужасно, почему ему это очень не понравилось?</a:t>
            </a:r>
          </a:p>
          <a:p>
            <a:r>
              <a:rPr lang="ru-RU" dirty="0" smtClean="0"/>
              <a:t>Как он себя повел? Что стал делать?</a:t>
            </a:r>
          </a:p>
          <a:p>
            <a:r>
              <a:rPr lang="ru-RU" dirty="0" smtClean="0"/>
              <a:t>Что ему помешало? Какое новое происшествие произошло?</a:t>
            </a:r>
          </a:p>
          <a:p>
            <a:r>
              <a:rPr lang="ru-RU" dirty="0" smtClean="0"/>
              <a:t>Как он преодолел все препятствия, трудности и достиг цели?</a:t>
            </a:r>
          </a:p>
          <a:p>
            <a:r>
              <a:rPr lang="ru-RU" dirty="0" smtClean="0"/>
              <a:t>Что понял </a:t>
            </a:r>
            <a:r>
              <a:rPr lang="ru-RU" dirty="0" smtClean="0"/>
              <a:t>благодаря своему </a:t>
            </a:r>
            <a:r>
              <a:rPr lang="ru-RU" dirty="0" smtClean="0"/>
              <a:t>приключения</a:t>
            </a:r>
            <a:r>
              <a:rPr lang="ru-RU" dirty="0" smtClean="0"/>
              <a:t>?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-285784" y="142852"/>
            <a:ext cx="9429784" cy="928694"/>
            <a:chOff x="1000100" y="214290"/>
            <a:chExt cx="5572164" cy="92869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214414" y="214290"/>
              <a:ext cx="5143536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одержимое 2"/>
            <p:cNvSpPr txBox="1">
              <a:spLocks/>
            </p:cNvSpPr>
            <p:nvPr/>
          </p:nvSpPr>
          <p:spPr>
            <a:xfrm>
              <a:off x="1000100" y="357166"/>
              <a:ext cx="5572164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lvl="0" indent="-274320" algn="ctr">
                <a:spcBef>
                  <a:spcPts val="600"/>
                </a:spcBef>
                <a:buClr>
                  <a:schemeClr val="accent1"/>
                </a:buClr>
                <a:buSzPct val="70000"/>
              </a:pPr>
              <a:r>
                <a:rPr lang="ru-RU" sz="4800" dirty="0" smtClean="0"/>
                <a:t>ВОПРОСЫ </a:t>
              </a:r>
              <a:r>
                <a:rPr lang="ru-RU" sz="4800" dirty="0"/>
                <a:t>– </a:t>
              </a:r>
              <a:r>
                <a:rPr lang="ru-RU" sz="4800" dirty="0" smtClean="0"/>
                <a:t>ПОМОЩНИКИ</a:t>
              </a:r>
              <a:endPara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142852"/>
            <a:ext cx="7488832" cy="20620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-285784" y="285728"/>
            <a:ext cx="9429784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ru-RU" sz="4800" noProof="0" dirty="0" smtClean="0"/>
              <a:t>ЧИТАЕМ ВАШИ </a:t>
            </a:r>
          </a:p>
          <a:p>
            <a:pPr marL="274320" lvl="0" indent="-274320" algn="ctr">
              <a:spcBef>
                <a:spcPts val="600"/>
              </a:spcBef>
              <a:buClr>
                <a:schemeClr val="accent1"/>
              </a:buClr>
              <a:buSzPct val="70000"/>
            </a:pPr>
            <a:r>
              <a:rPr lang="ru-RU" sz="4800" noProof="0" dirty="0" smtClean="0"/>
              <a:t>ЧУДЕСНЫЕ СКАЗКИ!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НОВАЯ СКАЗКА | Нижегородский театр &quot;Комедия&quot;"/>
          <p:cNvPicPr>
            <a:picLocks noChangeAspect="1" noChangeArrowheads="1"/>
          </p:cNvPicPr>
          <p:nvPr/>
        </p:nvPicPr>
        <p:blipFill>
          <a:blip r:embed="rId2" cstate="print"/>
          <a:srcRect t="18355" b="8226"/>
          <a:stretch>
            <a:fillRect/>
          </a:stretch>
        </p:blipFill>
        <p:spPr bwMode="auto">
          <a:xfrm>
            <a:off x="4427984" y="2492896"/>
            <a:ext cx="3683496" cy="3960440"/>
          </a:xfrm>
          <a:prstGeom prst="rect">
            <a:avLst/>
          </a:prstGeom>
          <a:noFill/>
        </p:spPr>
      </p:pic>
      <p:pic>
        <p:nvPicPr>
          <p:cNvPr id="1028" name="Picture 4" descr="персонажи сказок на прозрачном фоне 25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096938"/>
            <a:ext cx="3076741" cy="476106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60648"/>
            <a:ext cx="8572560" cy="14847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0" y="332656"/>
            <a:ext cx="9144000" cy="69239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3600" b="1" dirty="0" smtClean="0"/>
              <a:t>ПОСЛУШАЙТЕ, КАКАЯ У МЕНЯ </a:t>
            </a: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3600" b="1" dirty="0" smtClean="0"/>
              <a:t>СКАЗКА ПОЛУЧИЛАСЬ!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121" name="Picture 1" descr="C:\Users\WORK-PC\Downloads\fotor-ai-202503202128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916832"/>
            <a:ext cx="4752528" cy="475252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2" cstate="print"/>
          <a:srcRect l="31296" t="21484" r="32467" b="36523"/>
          <a:stretch>
            <a:fillRect/>
          </a:stretch>
        </p:blipFill>
        <p:spPr bwMode="auto">
          <a:xfrm>
            <a:off x="0" y="1877905"/>
            <a:ext cx="8858280" cy="4980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428736"/>
            <a:ext cx="7467600" cy="1143000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88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80" name="AutoShape 4" descr="Сказки Братьев Грим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2" name="AutoShape 6" descr="Сказки Братьев Грим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4" name="AutoShape 8" descr="Сказки Братьев Грим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6" name="AutoShape 10" descr="Сказки Братьев Грим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142908" y="285728"/>
            <a:ext cx="9144000" cy="1000132"/>
            <a:chOff x="1000100" y="214290"/>
            <a:chExt cx="5572164" cy="928694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214414" y="214290"/>
              <a:ext cx="5143536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Содержимое 2"/>
            <p:cNvSpPr txBox="1">
              <a:spLocks/>
            </p:cNvSpPr>
            <p:nvPr/>
          </p:nvSpPr>
          <p:spPr>
            <a:xfrm>
              <a:off x="1000100" y="357166"/>
              <a:ext cx="5572164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ВСПОМИНАЕМ СТРУКТУРУ СКАЗКИ</a:t>
              </a:r>
              <a:endPara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214282" y="1571612"/>
            <a:ext cx="2428892" cy="928694"/>
            <a:chOff x="857224" y="214290"/>
            <a:chExt cx="1857388" cy="928694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57224" y="214290"/>
              <a:ext cx="1857388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одержимое 2"/>
            <p:cNvSpPr txBox="1">
              <a:spLocks/>
            </p:cNvSpPr>
            <p:nvPr/>
          </p:nvSpPr>
          <p:spPr>
            <a:xfrm>
              <a:off x="1000100" y="357166"/>
              <a:ext cx="1500198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lang="ru-RU" sz="4400" dirty="0" smtClean="0"/>
                <a:t>Зачин</a:t>
              </a:r>
              <a:endPara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214282" y="2857496"/>
            <a:ext cx="4577049" cy="928694"/>
            <a:chOff x="857224" y="214290"/>
            <a:chExt cx="1523984" cy="928694"/>
          </a:xfrm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857224" y="214290"/>
              <a:ext cx="1511827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Содержимое 2"/>
            <p:cNvSpPr txBox="1">
              <a:spLocks/>
            </p:cNvSpPr>
            <p:nvPr/>
          </p:nvSpPr>
          <p:spPr>
            <a:xfrm>
              <a:off x="881010" y="285728"/>
              <a:ext cx="1500198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Основная часть</a:t>
              </a:r>
              <a:endPara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57158" y="4929198"/>
            <a:ext cx="3500462" cy="928694"/>
            <a:chOff x="857224" y="214290"/>
            <a:chExt cx="1857388" cy="92869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857224" y="214290"/>
              <a:ext cx="1857388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одержимое 2"/>
            <p:cNvSpPr txBox="1">
              <a:spLocks/>
            </p:cNvSpPr>
            <p:nvPr/>
          </p:nvSpPr>
          <p:spPr>
            <a:xfrm>
              <a:off x="1000100" y="357166"/>
              <a:ext cx="1500198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lang="ru-RU" sz="4400" dirty="0" smtClean="0"/>
                <a:t>Концовка</a:t>
              </a:r>
              <a:endPara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6" name="Содержимое 2"/>
          <p:cNvSpPr txBox="1">
            <a:spLocks/>
          </p:cNvSpPr>
          <p:nvPr/>
        </p:nvSpPr>
        <p:spPr>
          <a:xfrm>
            <a:off x="2214546" y="1643050"/>
            <a:ext cx="6929454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начало</a:t>
            </a:r>
            <a:r>
              <a:rPr kumimoji="0" lang="ru-RU" sz="4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сказки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214810" y="2786058"/>
            <a:ext cx="464347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4800" dirty="0"/>
              <a:t>– </a:t>
            </a:r>
            <a:r>
              <a:rPr lang="ru-RU" sz="4800" dirty="0" smtClean="0"/>
              <a:t>описание действий, событий</a:t>
            </a:r>
            <a:endParaRPr lang="ru-RU" sz="4800" dirty="0"/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3786150" y="5072074"/>
            <a:ext cx="5357850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развязка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Облако 44"/>
          <p:cNvSpPr/>
          <p:nvPr/>
        </p:nvSpPr>
        <p:spPr>
          <a:xfrm>
            <a:off x="285720" y="3571876"/>
            <a:ext cx="3000396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Облако 42"/>
          <p:cNvSpPr/>
          <p:nvPr/>
        </p:nvSpPr>
        <p:spPr>
          <a:xfrm>
            <a:off x="6143636" y="5214950"/>
            <a:ext cx="2714644" cy="164305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Облако 41"/>
          <p:cNvSpPr/>
          <p:nvPr/>
        </p:nvSpPr>
        <p:spPr>
          <a:xfrm>
            <a:off x="7000892" y="3214686"/>
            <a:ext cx="2143108" cy="142876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Облако 40"/>
          <p:cNvSpPr/>
          <p:nvPr/>
        </p:nvSpPr>
        <p:spPr>
          <a:xfrm>
            <a:off x="6000728" y="1214422"/>
            <a:ext cx="3143272" cy="1500198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блако 29"/>
          <p:cNvSpPr/>
          <p:nvPr/>
        </p:nvSpPr>
        <p:spPr>
          <a:xfrm>
            <a:off x="4786314" y="0"/>
            <a:ext cx="3000396" cy="13573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3714744" y="2643182"/>
            <a:ext cx="2286016" cy="2000264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643306" y="3071810"/>
            <a:ext cx="228601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/>
              <a:t>ЧЕРТЫ СКАЗОК</a:t>
            </a:r>
            <a:endParaRPr lang="ru-RU" sz="3200" b="1" i="1" dirty="0"/>
          </a:p>
        </p:txBody>
      </p:sp>
      <p:sp>
        <p:nvSpPr>
          <p:cNvPr id="15" name="Блок-схема: знак завершения 14"/>
          <p:cNvSpPr/>
          <p:nvPr/>
        </p:nvSpPr>
        <p:spPr>
          <a:xfrm rot="491450">
            <a:off x="2151525" y="3237822"/>
            <a:ext cx="1342961" cy="214314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блако 28"/>
          <p:cNvSpPr/>
          <p:nvPr/>
        </p:nvSpPr>
        <p:spPr>
          <a:xfrm>
            <a:off x="428596" y="428604"/>
            <a:ext cx="4071966" cy="1428760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14348" y="642918"/>
            <a:ext cx="34256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Чаще написана в прозе, </a:t>
            </a:r>
          </a:p>
          <a:p>
            <a:pPr algn="ctr"/>
            <a:r>
              <a:rPr lang="ru-RU" dirty="0" smtClean="0"/>
              <a:t>но может быть и стихотворной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000860" y="3500438"/>
            <a:ext cx="21431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Рассказывает о необычных событиях</a:t>
            </a:r>
            <a:endParaRPr lang="ru-RU" dirty="0"/>
          </a:p>
        </p:txBody>
      </p:sp>
      <p:sp>
        <p:nvSpPr>
          <p:cNvPr id="31" name="Облако 30"/>
          <p:cNvSpPr/>
          <p:nvPr/>
        </p:nvSpPr>
        <p:spPr>
          <a:xfrm>
            <a:off x="0" y="2214554"/>
            <a:ext cx="2214578" cy="121442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2357430"/>
            <a:ext cx="14141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/>
              <a:t>Добро </a:t>
            </a:r>
            <a:br>
              <a:rPr lang="ru-RU" dirty="0" smtClean="0"/>
            </a:br>
            <a:r>
              <a:rPr lang="ru-RU" dirty="0" smtClean="0"/>
              <a:t>побеждает </a:t>
            </a:r>
          </a:p>
          <a:p>
            <a:pPr algn="ctr"/>
            <a:r>
              <a:rPr lang="ru-RU" dirty="0" smtClean="0"/>
              <a:t>зло</a:t>
            </a:r>
            <a:endParaRPr 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857752" y="214290"/>
            <a:ext cx="25717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Выражает мечты народа о лучшей жизни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286512" y="5500702"/>
            <a:ext cx="26431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Любит яркие художественные приемы</a:t>
            </a:r>
            <a:endParaRPr lang="ru-RU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6215074" y="1428736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Присутствует автор-сказитель, дающий оценку событиям и героям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57158" y="3714752"/>
            <a:ext cx="2786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Нередко пользуется особым зачином и концовкой</a:t>
            </a:r>
            <a:endParaRPr lang="ru-RU" dirty="0"/>
          </a:p>
        </p:txBody>
      </p:sp>
      <p:sp>
        <p:nvSpPr>
          <p:cNvPr id="33" name="Облако 32"/>
          <p:cNvSpPr/>
          <p:nvPr/>
        </p:nvSpPr>
        <p:spPr>
          <a:xfrm>
            <a:off x="500034" y="4929198"/>
            <a:ext cx="4500594" cy="1714512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85786" y="5214950"/>
            <a:ext cx="3643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Герой проходит ряд испытаний, из которых после пережитых трудностей выходит победителем</a:t>
            </a:r>
            <a:endParaRPr lang="ru-RU" dirty="0"/>
          </a:p>
        </p:txBody>
      </p:sp>
      <p:sp>
        <p:nvSpPr>
          <p:cNvPr id="32" name="Блок-схема: знак завершения 31"/>
          <p:cNvSpPr/>
          <p:nvPr/>
        </p:nvSpPr>
        <p:spPr>
          <a:xfrm rot="2585097">
            <a:off x="5543392" y="4910857"/>
            <a:ext cx="1285884" cy="214314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Блок-схема: знак завершения 33"/>
          <p:cNvSpPr/>
          <p:nvPr/>
        </p:nvSpPr>
        <p:spPr>
          <a:xfrm rot="2423648">
            <a:off x="2623977" y="2266966"/>
            <a:ext cx="1342961" cy="214314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знак завершения 35"/>
          <p:cNvSpPr/>
          <p:nvPr/>
        </p:nvSpPr>
        <p:spPr>
          <a:xfrm rot="20379590">
            <a:off x="5924700" y="2798463"/>
            <a:ext cx="1342961" cy="214314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Блок-схема: знак завершения 36"/>
          <p:cNvSpPr/>
          <p:nvPr/>
        </p:nvSpPr>
        <p:spPr>
          <a:xfrm rot="16955703">
            <a:off x="4504218" y="1869507"/>
            <a:ext cx="1201977" cy="190081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знак завершения 39"/>
          <p:cNvSpPr/>
          <p:nvPr/>
        </p:nvSpPr>
        <p:spPr>
          <a:xfrm rot="11641160">
            <a:off x="6079709" y="3998465"/>
            <a:ext cx="1342961" cy="214314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Блок-схема: знак завершения 45"/>
          <p:cNvSpPr/>
          <p:nvPr/>
        </p:nvSpPr>
        <p:spPr>
          <a:xfrm rot="6714639">
            <a:off x="3905974" y="5324184"/>
            <a:ext cx="1305703" cy="216428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Блок-схема: знак завершения 46"/>
          <p:cNvSpPr/>
          <p:nvPr/>
        </p:nvSpPr>
        <p:spPr>
          <a:xfrm rot="20613819">
            <a:off x="2574616" y="4471873"/>
            <a:ext cx="1342961" cy="214314"/>
          </a:xfrm>
          <a:prstGeom prst="flowChartTerminator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3" grpId="0" animBg="1"/>
      <p:bldP spid="42" grpId="0" animBg="1"/>
      <p:bldP spid="41" grpId="0" animBg="1"/>
      <p:bldP spid="30" grpId="0" animBg="1"/>
      <p:bldP spid="4" grpId="0" animBg="1"/>
      <p:bldP spid="15" grpId="0" animBg="1"/>
      <p:bldP spid="29" grpId="0" animBg="1"/>
      <p:bldP spid="20" grpId="0"/>
      <p:bldP spid="21" grpId="0"/>
      <p:bldP spid="31" grpId="0" animBg="1"/>
      <p:bldP spid="22" grpId="0"/>
      <p:bldP spid="24" grpId="0"/>
      <p:bldP spid="25" grpId="0"/>
      <p:bldP spid="26" grpId="0"/>
      <p:bldP spid="27" grpId="0"/>
      <p:bldP spid="33" grpId="0" animBg="1"/>
      <p:bldP spid="23" grpId="0"/>
      <p:bldP spid="32" grpId="0" animBg="1"/>
      <p:bldP spid="34" grpId="0" animBg="1"/>
      <p:bldP spid="36" grpId="0" animBg="1"/>
      <p:bldP spid="37" grpId="0" animBg="1"/>
      <p:bldP spid="40" grpId="0" animBg="1"/>
      <p:bldP spid="46" grpId="0" animBg="1"/>
      <p:bldP spid="4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147248" cy="4873752"/>
          </a:xfrm>
        </p:spPr>
        <p:txBody>
          <a:bodyPr/>
          <a:lstStyle/>
          <a:p>
            <a:r>
              <a:rPr lang="ru-RU" sz="3600" dirty="0" smtClean="0"/>
              <a:t>Какие сказки мы изучили? Расскажите о героях и событиях</a:t>
            </a:r>
          </a:p>
          <a:p>
            <a:endParaRPr lang="ru-RU" sz="3600" dirty="0" smtClean="0"/>
          </a:p>
          <a:p>
            <a:r>
              <a:rPr lang="ru-RU" sz="3600" dirty="0" smtClean="0"/>
              <a:t>Что вам больше всего понравилось?</a:t>
            </a:r>
          </a:p>
          <a:p>
            <a:endParaRPr lang="ru-RU" sz="3600" dirty="0" smtClean="0"/>
          </a:p>
          <a:p>
            <a:r>
              <a:rPr lang="ru-RU" sz="3600" dirty="0" smtClean="0"/>
              <a:t>Хотели ли вы стать героем сказки? Почему?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08784" y="285728"/>
            <a:ext cx="8440615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-142908" y="439594"/>
            <a:ext cx="9144000" cy="69239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ВСПОМИНАЕМ </a:t>
            </a:r>
            <a:r>
              <a:rPr lang="ru-RU" sz="3200" b="1" dirty="0" smtClean="0"/>
              <a:t>ИЗУЧЕННЫЕ 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СКАЗКИ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7467600" cy="92871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1"/>
                </a:solidFill>
              </a:rPr>
              <a:t>МОЛОДЦЫ!!!</a:t>
            </a:r>
            <a:endParaRPr lang="ru-RU" sz="5400" b="1" dirty="0">
              <a:solidFill>
                <a:schemeClr val="accent1"/>
              </a:solidFill>
            </a:endParaRPr>
          </a:p>
        </p:txBody>
      </p:sp>
      <p:pic>
        <p:nvPicPr>
          <p:cNvPr id="28674" name="Picture 2" descr="Урок ИЗО «Сказочные герои» | Интернет-кла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211930"/>
            <a:ext cx="5129214" cy="518885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Стрелка вниз 16"/>
          <p:cNvSpPr/>
          <p:nvPr/>
        </p:nvSpPr>
        <p:spPr>
          <a:xfrm rot="13086825">
            <a:off x="5973490" y="2173813"/>
            <a:ext cx="714380" cy="10083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 rot="19259996">
            <a:off x="5966479" y="3611786"/>
            <a:ext cx="714380" cy="102317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8328766">
            <a:off x="3006284" y="2116229"/>
            <a:ext cx="714380" cy="10770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 rot="3788458">
            <a:off x="2907245" y="3455725"/>
            <a:ext cx="656014" cy="10608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1520" y="4437112"/>
            <a:ext cx="2915816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36096" y="1196752"/>
            <a:ext cx="250033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5652120" y="1412776"/>
            <a:ext cx="2461382" cy="61435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5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Место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539552" y="1340768"/>
            <a:ext cx="2344344" cy="928694"/>
            <a:chOff x="831934" y="-16554"/>
            <a:chExt cx="1857388" cy="928694"/>
          </a:xfrm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831934" y="-16554"/>
              <a:ext cx="1857388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одержимое 2"/>
            <p:cNvSpPr txBox="1">
              <a:spLocks/>
            </p:cNvSpPr>
            <p:nvPr/>
          </p:nvSpPr>
          <p:spPr>
            <a:xfrm>
              <a:off x="1003087" y="127462"/>
              <a:ext cx="1500198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Герой </a:t>
              </a:r>
              <a:endPara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Содержимое 2"/>
          <p:cNvSpPr txBox="1">
            <a:spLocks/>
          </p:cNvSpPr>
          <p:nvPr/>
        </p:nvSpPr>
        <p:spPr>
          <a:xfrm>
            <a:off x="323528" y="4365104"/>
            <a:ext cx="2757446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Волшебный предмет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563888" y="2924944"/>
            <a:ext cx="259228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1691680" y="2924944"/>
            <a:ext cx="6286544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lang="ru-RU" sz="4800" b="1" dirty="0" smtClean="0"/>
              <a:t>СКАЗКА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27984" y="4725144"/>
            <a:ext cx="4144544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одержимое 2"/>
          <p:cNvSpPr txBox="1">
            <a:spLocks/>
          </p:cNvSpPr>
          <p:nvPr/>
        </p:nvSpPr>
        <p:spPr>
          <a:xfrm>
            <a:off x="4572000" y="4869160"/>
            <a:ext cx="3909733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Приключение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285720" y="4929198"/>
            <a:ext cx="2428892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3214686"/>
            <a:ext cx="2500330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3357562"/>
            <a:ext cx="2714644" cy="61435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5800" dirty="0" smtClean="0"/>
              <a:t>Внешность</a:t>
            </a:r>
            <a:endParaRPr lang="ru-RU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3143240" y="1214422"/>
            <a:ext cx="2143140" cy="5429288"/>
            <a:chOff x="3428992" y="908259"/>
            <a:chExt cx="1857388" cy="5021071"/>
          </a:xfrm>
        </p:grpSpPr>
        <p:pic>
          <p:nvPicPr>
            <p:cNvPr id="2050" name="Picture 2" descr="Нарисуйте человека под дождем, и мы расскажем, как вы боретесь с проблемами"/>
            <p:cNvPicPr>
              <a:picLocks noChangeAspect="1" noChangeArrowheads="1"/>
            </p:cNvPicPr>
            <p:nvPr/>
          </p:nvPicPr>
          <p:blipFill>
            <a:blip r:embed="rId2" cstate="print"/>
            <a:srcRect l="13619" t="16917" r="58942" b="1879"/>
            <a:stretch>
              <a:fillRect/>
            </a:stretch>
          </p:blipFill>
          <p:spPr bwMode="auto">
            <a:xfrm>
              <a:off x="3428992" y="908259"/>
              <a:ext cx="1857388" cy="5021071"/>
            </a:xfrm>
            <a:prstGeom prst="rect">
              <a:avLst/>
            </a:prstGeom>
            <a:noFill/>
          </p:spPr>
        </p:pic>
        <p:pic>
          <p:nvPicPr>
            <p:cNvPr id="2052" name="Picture 4" descr="Знак вопроса PNG, вопрос 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929058" y="2214554"/>
              <a:ext cx="761610" cy="1377932"/>
            </a:xfrm>
            <a:prstGeom prst="rect">
              <a:avLst/>
            </a:prstGeom>
            <a:noFill/>
          </p:spPr>
        </p:pic>
      </p:grpSp>
      <p:grpSp>
        <p:nvGrpSpPr>
          <p:cNvPr id="17" name="Группа 16"/>
          <p:cNvGrpSpPr/>
          <p:nvPr/>
        </p:nvGrpSpPr>
        <p:grpSpPr>
          <a:xfrm>
            <a:off x="571472" y="1571612"/>
            <a:ext cx="1857388" cy="928694"/>
            <a:chOff x="857224" y="214290"/>
            <a:chExt cx="1857388" cy="92869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857224" y="214290"/>
              <a:ext cx="1857388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одержимое 2"/>
            <p:cNvSpPr txBox="1">
              <a:spLocks/>
            </p:cNvSpPr>
            <p:nvPr/>
          </p:nvSpPr>
          <p:spPr>
            <a:xfrm>
              <a:off x="1000100" y="357166"/>
              <a:ext cx="1500198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Имя</a:t>
              </a:r>
              <a:endPara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6072198" y="1714488"/>
            <a:ext cx="2143140" cy="1071570"/>
            <a:chOff x="6572264" y="785794"/>
            <a:chExt cx="2143140" cy="1071570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6572264" y="785794"/>
              <a:ext cx="2143140" cy="107157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Содержимое 2"/>
            <p:cNvSpPr txBox="1">
              <a:spLocks/>
            </p:cNvSpPr>
            <p:nvPr/>
          </p:nvSpPr>
          <p:spPr>
            <a:xfrm>
              <a:off x="6572264" y="928670"/>
              <a:ext cx="2143140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l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4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Друзья</a:t>
              </a:r>
              <a:endParaRPr kumimoji="0" lang="ru-RU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0" name="Содержимое 2"/>
          <p:cNvSpPr txBox="1">
            <a:spLocks/>
          </p:cNvSpPr>
          <p:nvPr/>
        </p:nvSpPr>
        <p:spPr>
          <a:xfrm>
            <a:off x="0" y="4929198"/>
            <a:ext cx="2757446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Черты характера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1000100" y="214290"/>
            <a:ext cx="6286544" cy="928694"/>
            <a:chOff x="928662" y="214290"/>
            <a:chExt cx="5643602" cy="928694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1214414" y="214290"/>
              <a:ext cx="5143536" cy="92869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Содержимое 2"/>
            <p:cNvSpPr txBox="1">
              <a:spLocks/>
            </p:cNvSpPr>
            <p:nvPr/>
          </p:nvSpPr>
          <p:spPr>
            <a:xfrm>
              <a:off x="928662" y="357166"/>
              <a:ext cx="5643602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4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ГЕРОЙ СКАЗКИ</a:t>
              </a:r>
              <a:endParaRPr kumimoji="0" lang="ru-RU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5286380" y="5143512"/>
            <a:ext cx="3643338" cy="1928826"/>
            <a:chOff x="931520" y="285728"/>
            <a:chExt cx="1584971" cy="714380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1017798" y="285728"/>
              <a:ext cx="1471930" cy="5476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одержимое 2"/>
            <p:cNvSpPr txBox="1">
              <a:spLocks/>
            </p:cNvSpPr>
            <p:nvPr/>
          </p:nvSpPr>
          <p:spPr>
            <a:xfrm>
              <a:off x="931520" y="357166"/>
              <a:ext cx="1584971" cy="642942"/>
            </a:xfrm>
            <a:prstGeom prst="rect">
              <a:avLst/>
            </a:prstGeom>
          </p:spPr>
          <p:txBody>
            <a:bodyPr vert="horz">
              <a:noAutofit/>
            </a:bodyPr>
            <a:lstStyle/>
            <a:p>
              <a:pPr marL="274320" marR="0" lvl="0" indent="-274320" algn="ctr" defTabSz="914400" rtl="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chemeClr val="accent1"/>
                </a:buClr>
                <a:buSzPct val="70000"/>
                <a:buFont typeface="Wingdings"/>
                <a:buNone/>
                <a:tabLst/>
                <a:defRPr/>
              </a:pPr>
              <a:r>
                <a: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Трудности и </a:t>
              </a:r>
              <a:br>
                <a: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</a:br>
              <a:r>
                <a: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их преодоление</a:t>
              </a:r>
              <a:endPara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5786446" y="3357562"/>
            <a:ext cx="3071834" cy="1714512"/>
            <a:chOff x="5786446" y="3357562"/>
            <a:chExt cx="3071834" cy="1714512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786446" y="3357562"/>
              <a:ext cx="3071834" cy="928694"/>
              <a:chOff x="5786446" y="3500438"/>
              <a:chExt cx="3071834" cy="928694"/>
            </a:xfrm>
          </p:grpSpPr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5786446" y="3500438"/>
                <a:ext cx="2928958" cy="928694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" name="Содержимое 2"/>
              <p:cNvSpPr txBox="1">
                <a:spLocks/>
              </p:cNvSpPr>
              <p:nvPr/>
            </p:nvSpPr>
            <p:spPr>
              <a:xfrm>
                <a:off x="5786446" y="3643314"/>
                <a:ext cx="3071834" cy="642942"/>
              </a:xfrm>
              <a:prstGeom prst="rect">
                <a:avLst/>
              </a:prstGeom>
            </p:spPr>
            <p:txBody>
              <a:bodyPr vert="horz">
                <a:normAutofit/>
              </a:bodyPr>
              <a:lstStyle/>
              <a:p>
                <a:pPr marL="274320" marR="0" lvl="0" indent="-274320" algn="l" defTabSz="914400" rtl="0" eaLnBrk="1" fontAlgn="auto" latinLnBrk="0" hangingPunct="1">
                  <a:lnSpc>
                    <a:spcPct val="100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chemeClr val="accent1"/>
                  </a:buClr>
                  <a:buSzPct val="70000"/>
                  <a:buFont typeface="Wingdings"/>
                  <a:buNone/>
                  <a:tabLst/>
                  <a:defRPr/>
                </a:pPr>
                <a:r>
                  <a:rPr kumimoji="0" lang="ru-RU" sz="3200" b="0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rPr>
                  <a:t>Приключение</a:t>
                </a:r>
                <a:endParaRPr kumimoji="0" lang="ru-RU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Стрелка вниз 27"/>
            <p:cNvSpPr/>
            <p:nvPr/>
          </p:nvSpPr>
          <p:spPr>
            <a:xfrm>
              <a:off x="6929454" y="4286256"/>
              <a:ext cx="714380" cy="785818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5" grpId="0" animBg="1"/>
      <p:bldP spid="3" grpId="0" build="p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899592" y="2204864"/>
          <a:ext cx="6984776" cy="2664296"/>
        </p:xfrm>
        <a:graphic>
          <a:graphicData uri="http://schemas.openxmlformats.org/drawingml/2006/table">
            <a:tbl>
              <a:tblPr/>
              <a:tblGrid>
                <a:gridCol w="2241771"/>
                <a:gridCol w="4743005"/>
              </a:tblGrid>
              <a:tr h="266429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Паспорт героя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1.Имя: ___________________________________________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2.Внешность:______________________________________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R="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3.Черты характера : </a:t>
                      </a: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_____________________________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__________________________________________________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4. Место рождения: _________________________________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6.Место жительства: 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7.Семейное положение: 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8.Род занятий: _____________________________________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9" name="Рисунок 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348880"/>
            <a:ext cx="2236484" cy="237626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331640" y="332656"/>
            <a:ext cx="572950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000100" y="357166"/>
            <a:ext cx="6286544" cy="64294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ПАСПОРТ</a:t>
            </a: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ГЕРОЯ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-2071734" y="285728"/>
            <a:ext cx="8286808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000296" y="214290"/>
            <a:ext cx="8329642" cy="84615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ИГРА </a:t>
            </a:r>
            <a:r>
              <a:rPr lang="ru-RU" sz="4400" b="1" dirty="0" smtClean="0">
                <a:solidFill>
                  <a:schemeClr val="tx1"/>
                </a:solidFill>
              </a:rPr>
              <a:t>«вот такой герой»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1746" name="Picture 2" descr="Герои детских сказок. Обсуждение на LiveInternet - Российский Сервис  Онлайн-Дневнико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64529" y="1571612"/>
            <a:ext cx="3929058" cy="4662484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929058" y="1357298"/>
            <a:ext cx="4857784" cy="214314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i="1" dirty="0" smtClean="0"/>
              <a:t>Ребята, сейчас вам дается 5 минут, чтобы придумать своего героя! После этого у нас будет интересная игра!</a:t>
            </a:r>
            <a:endParaRPr lang="ru-RU" sz="4000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804</TotalTime>
  <Words>376</Words>
  <Application>Microsoft Office PowerPoint</Application>
  <PresentationFormat>Экран (4:3)</PresentationFormat>
  <Paragraphs>99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Эркер</vt:lpstr>
      <vt:lpstr>Сказки</vt:lpstr>
      <vt:lpstr>Слайд 2</vt:lpstr>
      <vt:lpstr>Слайд 3</vt:lpstr>
      <vt:lpstr>Слайд 4</vt:lpstr>
      <vt:lpstr>МОЛОДЦЫ!!!</vt:lpstr>
      <vt:lpstr>Слайд 6</vt:lpstr>
      <vt:lpstr>Слайд 7</vt:lpstr>
      <vt:lpstr>Слайд 8</vt:lpstr>
      <vt:lpstr>ИГРА «вот такой герой»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WORK-PC</cp:lastModifiedBy>
  <cp:revision>46</cp:revision>
  <dcterms:created xsi:type="dcterms:W3CDTF">2020-09-25T09:24:22Z</dcterms:created>
  <dcterms:modified xsi:type="dcterms:W3CDTF">2025-03-20T16:36:20Z</dcterms:modified>
</cp:coreProperties>
</file>