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7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68" r:id="rId11"/>
    <p:sldId id="269" r:id="rId12"/>
    <p:sldId id="271" r:id="rId13"/>
    <p:sldId id="273" r:id="rId14"/>
    <p:sldId id="274" r:id="rId15"/>
    <p:sldId id="256" r:id="rId1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3A9C72-C7CC-4127-B7BA-972DE5468351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64C467-47A3-46C1-8C44-FA5C97F33F7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64C467-47A3-46C1-8C44-FA5C97F33F76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5/20/2025</a:t>
            </a:fld>
            <a:endParaRPr lang="en-US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5/20/2025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5/20/2025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5/20/2025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5/20/2025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5/20/2025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5/20/2025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5/20/2025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5/20/2025</a:t>
            </a:fld>
            <a:endParaRPr lang="en-US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5/20/2025</a:t>
            </a:fld>
            <a:endParaRPr lang="en-US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5/20/2025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5/20/2025</a:t>
            </a:fld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ПРОЕКТ 2025 национальные узоры\a016d020874497.562f2946eea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1828800"/>
            <a:ext cx="4267200" cy="317550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600" y="0"/>
            <a:ext cx="8763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rgbClr val="A379BB">
                          <a:shade val="50000"/>
                          <a:satMod val="190000"/>
                        </a:srgbClr>
                      </a:gs>
                      <a:gs pos="0">
                        <a:srgbClr val="A379BB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A379BB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Декоративно-прикладное искусство коряков</a:t>
            </a:r>
            <a:endParaRPr lang="ru-RU" sz="5400" b="1" dirty="0">
              <a:ln w="31550" cmpd="sng">
                <a:gradFill>
                  <a:gsLst>
                    <a:gs pos="70000">
                      <a:srgbClr val="A379BB">
                        <a:shade val="50000"/>
                        <a:satMod val="190000"/>
                      </a:srgbClr>
                    </a:gs>
                    <a:gs pos="0">
                      <a:srgbClr val="A379BB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A379BB">
                  <a:tint val="15000"/>
                  <a:satMod val="200000"/>
                </a:srgb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91200" y="4953000"/>
            <a:ext cx="3200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Докладчик:</a:t>
            </a:r>
          </a:p>
          <a:p>
            <a:r>
              <a:rPr lang="ru-RU" dirty="0" err="1" smtClean="0">
                <a:latin typeface="Arial" pitchFamily="34" charset="0"/>
                <a:cs typeface="Arial" pitchFamily="34" charset="0"/>
              </a:rPr>
              <a:t>Инавзинав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Анна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3 класс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Научный руководитель: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Басанова Е.А.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" y="0"/>
            <a:ext cx="8839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Головные уборы мастерицы орнаментировали бисером, нашитым на мех в виде полосок и кружков, а также бисерными низками и меховыми кисточками.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Заслуживают внимания богато украшавшиеся изображениями животных небольшие стенные коврики с карманами для мелочей. Техника исполнения декора меховых ковриков — стачивание кусочков светлого и темного меха (мозаика). Для ковриков обычно брали мех молодых оленей, отличающийся мягкостью и блеском.</a:t>
            </a:r>
          </a:p>
          <a:p>
            <a:endParaRPr lang="ru-RU" dirty="0"/>
          </a:p>
        </p:txBody>
      </p:sp>
      <p:pic>
        <p:nvPicPr>
          <p:cNvPr id="7170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2209800"/>
            <a:ext cx="4940860" cy="3651941"/>
          </a:xfrm>
          <a:prstGeom prst="rect">
            <a:avLst/>
          </a:prstGeom>
          <a:noFill/>
        </p:spPr>
      </p:pic>
      <p:pic>
        <p:nvPicPr>
          <p:cNvPr id="7172" name="Picture 4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57400"/>
            <a:ext cx="3314700" cy="2209800"/>
          </a:xfrm>
          <a:prstGeom prst="rect">
            <a:avLst/>
          </a:prstGeom>
          <a:noFill/>
        </p:spPr>
      </p:pic>
      <p:sp>
        <p:nvSpPr>
          <p:cNvPr id="7174" name="AutoShape 6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5" name="Picture 7" descr="C:\Users\User\Downloads\2025-05-19_16-25-0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4643001"/>
            <a:ext cx="3886200" cy="20629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28601"/>
            <a:ext cx="9144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	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Особенной красотой отличается одежда с вышивкой цветным непрозрачным бисером. Сочетание цвета и фактуры, блеск и переливы бисера в гуще меха, контраст блестящих выпуклых бисеринок с глухой мягкой поверхностью сукна или с грубоватой фактурой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ровдуги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чрезвычайно выразительны. Бисерная вышивка встречается почти у каждого северного народа, но её колорит, орнамент, ритмический подбор размечен.</a:t>
            </a:r>
          </a:p>
          <a:p>
            <a:endParaRPr lang="ru-RU" dirty="0"/>
          </a:p>
        </p:txBody>
      </p:sp>
      <p:pic>
        <p:nvPicPr>
          <p:cNvPr id="614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0" y="1828801"/>
            <a:ext cx="3815677" cy="221945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6200" y="1981200"/>
            <a:ext cx="32766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Вопрос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 времени появления бисера у северных народов до конца не изучено. Возможно, его вместе с тканями, тесьмой, нитками доставляли купцы, скупщики пушнины. В основном они привозили разноцветный непрозрачный бисер и даже выточенный вручную из раковин.</a:t>
            </a:r>
          </a:p>
          <a:p>
            <a:pPr algn="just" fontAlgn="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Наибольшим спросом пользовался белый, зелёный, оранжевый,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голубой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и красный бисер.</a:t>
            </a:r>
          </a:p>
          <a:p>
            <a:endParaRPr lang="ru-RU" dirty="0"/>
          </a:p>
        </p:txBody>
      </p:sp>
      <p:pic>
        <p:nvPicPr>
          <p:cNvPr id="6148" name="Picture 4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0" y="4038600"/>
            <a:ext cx="4000500" cy="266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228600"/>
            <a:ext cx="40386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 выполнении нагрудных украшений используется технический приём: шитьё «в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прикреп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». Заключается он в следующем: подготавливают различные обрезки мягкой кожи, замши, служащие основой для бисерный узоров. Их расправляют, чтобы не было морщин, складок, и укладывают на гладкую доску, закрепляют. Затем наносят контур будущего узора, употребляя обычную чернильную пасту. Выбрав тонкую иглу, в неё вдевают капроновую нитку и в определённом порядке нанизывают бисер. Одновременно подготавливают вторую иглу с вдетой в неё ниткой. Шитьё бисером производят от центра узора.</a:t>
            </a:r>
          </a:p>
          <a:p>
            <a:endParaRPr lang="ru-RU" dirty="0"/>
          </a:p>
        </p:txBody>
      </p:sp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3352800"/>
            <a:ext cx="3048000" cy="3152679"/>
          </a:xfrm>
          <a:prstGeom prst="rect">
            <a:avLst/>
          </a:prstGeom>
          <a:noFill/>
        </p:spPr>
      </p:pic>
      <p:pic>
        <p:nvPicPr>
          <p:cNvPr id="4100" name="Picture 4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152400"/>
            <a:ext cx="4672542" cy="28035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304800"/>
            <a:ext cx="8458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	Мы решили сами прикоснуться к культуре коряков и попробовать освоить декоративно-прикладное искусство. Конечно учитывая изменения в мире, изделия уже выполняются не на коже, а на доступном материале. Мы использовали фетр, нитки, бисер. Изготовили согласно национальному орнаменту коряков 2 розетки которые можно пришить к кухлянке или малахаю. Еще мы изготовили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ленат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– одно из наиболее распространенных украшений корякских женщин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F:\фото Аня\IMG_837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22994" y="2648809"/>
            <a:ext cx="4078412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F:\фото Аня\IMG_948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665397" y="2802203"/>
            <a:ext cx="4191000" cy="3158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304800"/>
            <a:ext cx="8001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	В заключении хочется сказать: Искусство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бисероплетения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народов Севера – неотъемлемая часть культуры народов, населяющих нашу Родину. Только изучая и сохраняя искусство наших предков, можно создавать и преумножать достижения мастеров в любом виде декоративно – прикладного искусства.</a:t>
            </a:r>
          </a:p>
          <a:p>
            <a:endParaRPr lang="ru-RU" dirty="0"/>
          </a:p>
        </p:txBody>
      </p:sp>
      <p:pic>
        <p:nvPicPr>
          <p:cNvPr id="5" name="Рисунок 4" descr="F:\фото Аня\IMG_9740.jpg"/>
          <p:cNvPicPr/>
          <p:nvPr/>
        </p:nvPicPr>
        <p:blipFill>
          <a:blip r:embed="rId2" cstate="print"/>
          <a:srcRect l="16150" t="22132" r="27950" b="12360"/>
          <a:stretch>
            <a:fillRect/>
          </a:stretch>
        </p:blipFill>
        <p:spPr bwMode="auto">
          <a:xfrm rot="5400000">
            <a:off x="4457700" y="2171700"/>
            <a:ext cx="5029199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User\Desktop\IMG_988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286000"/>
            <a:ext cx="4495800" cy="4096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09600" y="304800"/>
            <a:ext cx="69797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solidFill>
                    <a:srgbClr val="7030A0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0" dirty="0">
              <a:ln w="31550" cmpd="sng">
                <a:solidFill>
                  <a:srgbClr val="7030A0"/>
                </a:soli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3" name="Рисунок 2" descr="F:\фото Аня\IMG_988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181097" y="1714500"/>
            <a:ext cx="5562602" cy="4419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81000" y="409740"/>
            <a:ext cx="80772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5397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Цель исследования: </a:t>
            </a:r>
            <a:r>
              <a:rPr lang="ru-RU" sz="2400" dirty="0" smtClean="0">
                <a:solidFill>
                  <a:schemeClr val="accent2">
                    <a:lumMod val="1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Воспитать толерантность и уважение к культурным ценностям, творчеству и быту коряков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. </a:t>
            </a:r>
            <a:endParaRPr lang="ru-RU" sz="2400" dirty="0" smtClean="0">
              <a:solidFill>
                <a:schemeClr val="accent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indent="5397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Задачи: </a:t>
            </a:r>
            <a:r>
              <a:rPr lang="ru-RU" sz="2400" dirty="0" smtClean="0">
                <a:solidFill>
                  <a:schemeClr val="accent2">
                    <a:lumMod val="1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  </a:t>
            </a:r>
            <a:endParaRPr lang="ru-RU" sz="2400" dirty="0" smtClean="0">
              <a:solidFill>
                <a:schemeClr val="accent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indent="53975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dirty="0" smtClean="0">
                <a:solidFill>
                  <a:schemeClr val="accent2">
                    <a:lumMod val="1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познакомить учащихся с особенностями украшения в одежде народов Камчатки</a:t>
            </a:r>
            <a:endParaRPr lang="ru-RU" sz="2400" dirty="0" smtClean="0">
              <a:solidFill>
                <a:schemeClr val="accent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indent="53975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dirty="0" smtClean="0">
                <a:solidFill>
                  <a:schemeClr val="accent2">
                    <a:lumMod val="1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активизировать мыслительную деятельность </a:t>
            </a:r>
            <a:endParaRPr lang="ru-RU" sz="2400" dirty="0" smtClean="0">
              <a:solidFill>
                <a:schemeClr val="accent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indent="53975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dirty="0" smtClean="0">
                <a:solidFill>
                  <a:schemeClr val="accent2">
                    <a:lumMod val="1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сформировать мировоззрение о традициях коряков у подрастающего поколения</a:t>
            </a:r>
            <a:endParaRPr lang="ru-RU" sz="2400" dirty="0" smtClean="0">
              <a:solidFill>
                <a:schemeClr val="accent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indent="53975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dirty="0" smtClean="0">
                <a:solidFill>
                  <a:schemeClr val="accent2">
                    <a:lumMod val="1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расширить кругозор учащихся.</a:t>
            </a:r>
            <a:endParaRPr lang="ru-RU" sz="2400" dirty="0" smtClean="0">
              <a:solidFill>
                <a:schemeClr val="accent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indent="5397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Объект исследования: </a:t>
            </a:r>
            <a:r>
              <a:rPr lang="ru-RU" sz="2400" dirty="0" smtClean="0">
                <a:solidFill>
                  <a:schemeClr val="accent2">
                    <a:lumMod val="10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История национального декоративно-прикладного искусства коряков.</a:t>
            </a:r>
            <a:endParaRPr lang="ru-RU" sz="2400" dirty="0" smtClean="0">
              <a:solidFill>
                <a:schemeClr val="accent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indent="5397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Предмет исследования:</a:t>
            </a:r>
            <a:r>
              <a:rPr lang="ru-RU" sz="2400" dirty="0" smtClean="0">
                <a:solidFill>
                  <a:schemeClr val="accent2">
                    <a:lumMod val="10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орнамент в национальных украшениях коряков</a:t>
            </a:r>
            <a:r>
              <a:rPr lang="ru-RU" dirty="0" smtClean="0">
                <a:solidFill>
                  <a:schemeClr val="accent2">
                    <a:lumMod val="10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.</a:t>
            </a:r>
            <a:endParaRPr lang="ru-RU" sz="2400" dirty="0" smtClean="0">
              <a:solidFill>
                <a:schemeClr val="accent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 l="11022" t="5511" r="13662"/>
          <a:stretch>
            <a:fillRect/>
          </a:stretch>
        </p:blipFill>
        <p:spPr bwMode="auto">
          <a:xfrm>
            <a:off x="0" y="0"/>
            <a:ext cx="3124200" cy="391953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00400" y="152400"/>
            <a:ext cx="56388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Arial" pitchFamily="34" charset="0"/>
                <a:cs typeface="Arial" pitchFamily="34" charset="0"/>
              </a:rPr>
              <a:t>Место проживания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 — Корякский автономный округ, Камчатская область.</a:t>
            </a:r>
          </a:p>
          <a:p>
            <a:pPr algn="just"/>
            <a:r>
              <a:rPr lang="ru-RU" b="1" dirty="0" smtClean="0">
                <a:latin typeface="Arial" pitchFamily="34" charset="0"/>
                <a:cs typeface="Arial" pitchFamily="34" charset="0"/>
              </a:rPr>
              <a:t>Язык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 — чукотско-камчатская семья языков.</a:t>
            </a:r>
          </a:p>
          <a:p>
            <a:pPr algn="just"/>
            <a:r>
              <a:rPr lang="ru-RU" b="1" dirty="0" smtClean="0">
                <a:latin typeface="Arial" pitchFamily="34" charset="0"/>
                <a:cs typeface="Arial" pitchFamily="34" charset="0"/>
              </a:rPr>
              <a:t>Самоназвание; расселение. 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К началу контакта с русскими в XVIII веке коряки делились на кочевых (самоназвание </a:t>
            </a:r>
            <a:r>
              <a:rPr lang="ru-RU" i="1" dirty="0" err="1" smtClean="0">
                <a:latin typeface="Arial" pitchFamily="34" charset="0"/>
                <a:cs typeface="Arial" pitchFamily="34" charset="0"/>
              </a:rPr>
              <a:t>чав’чу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 — "оленевод") и оседлых (</a:t>
            </a:r>
            <a:r>
              <a:rPr lang="ru-RU" i="1" dirty="0" err="1" smtClean="0">
                <a:latin typeface="Arial" pitchFamily="34" charset="0"/>
                <a:cs typeface="Arial" pitchFamily="34" charset="0"/>
              </a:rPr>
              <a:t>нымылъо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 — "жители", "поселяне"), в свою очередь подразделявшихся на несколько обособленных групп: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карагинцы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ru-RU" i="1" dirty="0" err="1" smtClean="0">
                <a:latin typeface="Arial" pitchFamily="34" charset="0"/>
                <a:cs typeface="Arial" pitchFamily="34" charset="0"/>
              </a:rPr>
              <a:t>каран’ынылъо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),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паренцы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ru-RU" i="1" dirty="0" err="1" smtClean="0">
                <a:latin typeface="Arial" pitchFamily="34" charset="0"/>
                <a:cs typeface="Arial" pitchFamily="34" charset="0"/>
              </a:rPr>
              <a:t>пойтылъо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),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каменцы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ru-RU" i="1" dirty="0" err="1" smtClean="0">
                <a:latin typeface="Arial" pitchFamily="34" charset="0"/>
                <a:cs typeface="Arial" pitchFamily="34" charset="0"/>
              </a:rPr>
              <a:t>вайкынэлъо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) и т. д. Кочевые расселялись во внутренних районах Камчатки и на прилегающей материковой части, оседлые (береговые) — на восточном и западном побережьях Камчатки, а также в районе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Пенжинской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губы и полуострова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Тайгонос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algn="just"/>
            <a:r>
              <a:rPr lang="ru-RU" b="1" dirty="0" smtClean="0">
                <a:latin typeface="Arial" pitchFamily="34" charset="0"/>
                <a:cs typeface="Arial" pitchFamily="34" charset="0"/>
              </a:rPr>
              <a:t>Письменность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 существует с 1931 года на латинской, а с 1936 года — на русской графической основе.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5181600"/>
            <a:ext cx="8382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Кочевые коряки жили летом и зимой в переносных каркасных ярангах (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яяна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), основу которых составляли три шеста высотой 3,5–5 метров, поставленные в виде треноги и связанные наверху ремнем. На остов яранги натягивали покрышку, сшитую из стриженых или потертых оленьих шкур, мехом наружу.</a:t>
            </a:r>
          </a:p>
          <a:p>
            <a:endParaRPr lang="ru-RU" dirty="0"/>
          </a:p>
        </p:txBody>
      </p:sp>
      <p:pic>
        <p:nvPicPr>
          <p:cNvPr id="20481" name="Picture 1" descr="F:\ПРОЕКТ 2025 национальные узоры\6f2784d7a530d5562675671bf7b5ccd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228600"/>
            <a:ext cx="3467099" cy="2311399"/>
          </a:xfrm>
          <a:prstGeom prst="rect">
            <a:avLst/>
          </a:prstGeom>
          <a:noFill/>
        </p:spPr>
      </p:pic>
      <p:pic>
        <p:nvPicPr>
          <p:cNvPr id="20482" name="Picture 2" descr="F:\ПРОЕКТ 2025 национальные узоры\__11.jpg"/>
          <p:cNvPicPr>
            <a:picLocks noChangeAspect="1" noChangeArrowheads="1"/>
          </p:cNvPicPr>
          <p:nvPr/>
        </p:nvPicPr>
        <p:blipFill>
          <a:blip r:embed="rId3" cstate="print"/>
          <a:srcRect l="22772" t="9505" r="19859" b="8119"/>
          <a:stretch>
            <a:fillRect/>
          </a:stretch>
        </p:blipFill>
        <p:spPr bwMode="auto">
          <a:xfrm>
            <a:off x="4419600" y="2819400"/>
            <a:ext cx="4724400" cy="2362200"/>
          </a:xfrm>
          <a:prstGeom prst="rect">
            <a:avLst/>
          </a:prstGeom>
          <a:noFill/>
        </p:spPr>
      </p:pic>
      <p:pic>
        <p:nvPicPr>
          <p:cNvPr id="20484" name="Picture 4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5363828" cy="3505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5257800"/>
            <a:ext cx="8458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 оседлых коряков преобладающим типом жилища была полуземлянка (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лымгыян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яяна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 длиной до 15 метров, шириной до 12 метров и высотой до 7 метров. При ее сооружении в круглую яму глубиной 1–1,5 метра по окружности вкапывали восемь вертикальных столбов и четыре — в центре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19457" name="Picture 1" descr="F:\ПРОЕКТ 2025 национальные узоры\корякское_жилище_фото_1901_гJP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0"/>
            <a:ext cx="4205889" cy="2909888"/>
          </a:xfrm>
          <a:prstGeom prst="rect">
            <a:avLst/>
          </a:prstGeom>
          <a:noFill/>
        </p:spPr>
      </p:pic>
      <p:pic>
        <p:nvPicPr>
          <p:cNvPr id="19458" name="Picture 2" descr="F:\ПРОЕКТ 2025 национальные узоры\Bystrinskiy-rayonnyy-etn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971800"/>
            <a:ext cx="3047999" cy="2285999"/>
          </a:xfrm>
          <a:prstGeom prst="rect">
            <a:avLst/>
          </a:prstGeom>
          <a:noFill/>
        </p:spPr>
      </p:pic>
      <p:pic>
        <p:nvPicPr>
          <p:cNvPr id="19459" name="Picture 3" descr="F:\ПРОЕКТ 2025 национальные узоры\911590_9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228599"/>
            <a:ext cx="3276600" cy="2457451"/>
          </a:xfrm>
          <a:prstGeom prst="rect">
            <a:avLst/>
          </a:prstGeom>
          <a:noFill/>
        </p:spPr>
      </p:pic>
      <p:pic>
        <p:nvPicPr>
          <p:cNvPr id="19461" name="Picture 5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62400" y="2881081"/>
            <a:ext cx="4572000" cy="23465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152400" y="127337"/>
            <a:ext cx="868680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Одежда коряков была глухого покроя. Кочевые коряки шили ее обычно из оленьих шкур, оседлые коряки использовали, шкуры оленьи и морских животных. Украшением служил мех собак и пушных зверей.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Зимнюю кухлянку шили из оленьих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камусов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мехом наружу, летнюю — из тонких оленьих, собачьих, тюленьих или нерпичьих шкур.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Меховой мужской головной убор — малахай.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Женщины шили для себя меховой двойной комбинезон до колен.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6" descr="https://arctic-children.com/upload/koryak_costume/40842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819400"/>
            <a:ext cx="2386108" cy="3124200"/>
          </a:xfrm>
          <a:prstGeom prst="rect">
            <a:avLst/>
          </a:prstGeom>
          <a:noFill/>
        </p:spPr>
      </p:pic>
      <p:pic>
        <p:nvPicPr>
          <p:cNvPr id="13316" name="Picture 4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1800" y="2072874"/>
            <a:ext cx="2362200" cy="4785126"/>
          </a:xfrm>
          <a:prstGeom prst="rect">
            <a:avLst/>
          </a:prstGeom>
          <a:noFill/>
        </p:spPr>
      </p:pic>
      <p:sp>
        <p:nvSpPr>
          <p:cNvPr id="13318" name="AutoShape 6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20" name="Picture 8" descr="https://arctic-children.com/upload/koryak_costume/1485669.jpg"/>
          <p:cNvPicPr>
            <a:picLocks noChangeAspect="1" noChangeArrowheads="1"/>
          </p:cNvPicPr>
          <p:nvPr/>
        </p:nvPicPr>
        <p:blipFill>
          <a:blip r:embed="rId4" cstate="print"/>
          <a:srcRect l="8991" r="11885"/>
          <a:stretch>
            <a:fillRect/>
          </a:stretch>
        </p:blipFill>
        <p:spPr bwMode="auto">
          <a:xfrm>
            <a:off x="2819400" y="2514600"/>
            <a:ext cx="3352800" cy="38560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0"/>
            <a:ext cx="8839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Поверх комбинезона женщины зимой носили двойную или одинарную кухлянку, сходную с мужской, а весной, летом и осенью — меховую рубаху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гагаглю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Перед и спинку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гагагли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украшали бахромой из тонких ремешков, подвесками из крашеного меха нерпы, а также бисером. Женскую обувь украшали аппликацией из тонкой белой кожи с шеи собак, но по крою и материалам она была идентична мужской.</a:t>
            </a:r>
          </a:p>
          <a:p>
            <a:endParaRPr lang="ru-RU" dirty="0"/>
          </a:p>
        </p:txBody>
      </p:sp>
      <p:pic>
        <p:nvPicPr>
          <p:cNvPr id="12290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 l="22857" r="20000"/>
          <a:stretch>
            <a:fillRect/>
          </a:stretch>
        </p:blipFill>
        <p:spPr bwMode="auto">
          <a:xfrm>
            <a:off x="381000" y="2514600"/>
            <a:ext cx="2286000" cy="4000500"/>
          </a:xfrm>
          <a:prstGeom prst="rect">
            <a:avLst/>
          </a:prstGeom>
          <a:noFill/>
        </p:spPr>
      </p:pic>
      <p:sp>
        <p:nvSpPr>
          <p:cNvPr id="12296" name="AutoShape 8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8" name="Picture 10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2286000"/>
            <a:ext cx="3040380" cy="4267200"/>
          </a:xfrm>
          <a:prstGeom prst="rect">
            <a:avLst/>
          </a:prstGeom>
          <a:noFill/>
        </p:spPr>
      </p:pic>
      <p:pic>
        <p:nvPicPr>
          <p:cNvPr id="8" name="Picture 4" descr="https://arctic-children.com/upload/koryak_costume/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0" y="2819400"/>
            <a:ext cx="2834640" cy="3657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" y="228600"/>
            <a:ext cx="8839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Прикладное художественное творчество коряков имеет весьма древние традиции. Женское искусство связано с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художественнои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̆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обработкои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̆ изделий из мягких материалов, мужское – с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обработкои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̆ твердых материалов.</a:t>
            </a:r>
          </a:p>
          <a:p>
            <a:pPr fontAlgn="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Женщины-корячки, изготавливали меховую одежду, обувь, головные уборы. Ни одна другая народность крайнего северо-востока не создала, пожалуй, такой замечательной по красоте одежды, как коряки — виртуозы северной меховой мозаики. Очень нарядно выглядела одежда из пестрых шкур с преобладанием белого меха. Корячки тщательно подбирали сочетание светлых и темных тонов.</a:t>
            </a:r>
          </a:p>
          <a:p>
            <a:pPr fontAlgn="t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126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0264" y="2573660"/>
            <a:ext cx="3695536" cy="3903340"/>
          </a:xfrm>
          <a:prstGeom prst="rect">
            <a:avLst/>
          </a:prstGeom>
          <a:noFill/>
        </p:spPr>
      </p:pic>
      <p:pic>
        <p:nvPicPr>
          <p:cNvPr id="11268" name="Picture 4" descr="Picture background"/>
          <p:cNvPicPr>
            <a:picLocks noChangeAspect="1" noChangeArrowheads="1"/>
          </p:cNvPicPr>
          <p:nvPr/>
        </p:nvPicPr>
        <p:blipFill>
          <a:blip r:embed="rId3" cstate="print"/>
          <a:srcRect l="21281" t="5988" r="26848"/>
          <a:stretch>
            <a:fillRect/>
          </a:stretch>
        </p:blipFill>
        <p:spPr bwMode="auto">
          <a:xfrm>
            <a:off x="152400" y="2571995"/>
            <a:ext cx="3429000" cy="4141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0"/>
            <a:ext cx="8763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Широко была распространена орнаментация зимней одежды полосами с мозаичными узорами. Меховые мозаичные полосы нашивали на подолы кухлянок в виде каймы «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опуван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». Узоры составляли из кусков темного и белого меха. Орнамент использовался преимущественно геометрический: треугольники, квадраты и другие фигуры, расположенные в шахматном порядке.  вставить обозначение узоров </a:t>
            </a:r>
          </a:p>
          <a:p>
            <a:pPr fontAlgn="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Реже применялся растительный орнамент — листья, стебли, лепестки. Корячки любили вырезать или вышивать реалистически выполненные фигурки зверей, а иногда и целые сценки из их жизни.</a:t>
            </a:r>
          </a:p>
          <a:p>
            <a:endParaRPr lang="ru-RU" dirty="0"/>
          </a:p>
        </p:txBody>
      </p:sp>
      <p:pic>
        <p:nvPicPr>
          <p:cNvPr id="9219" name="Picture 3" descr="F:\ПРОЕКТ 2025 национальные узоры\проект.jpg"/>
          <p:cNvPicPr>
            <a:picLocks noChangeAspect="1" noChangeArrowheads="1"/>
          </p:cNvPicPr>
          <p:nvPr/>
        </p:nvPicPr>
        <p:blipFill>
          <a:blip r:embed="rId2" cstate="print"/>
          <a:srcRect l="12444" t="24316" r="50222" b="17325"/>
          <a:stretch>
            <a:fillRect/>
          </a:stretch>
        </p:blipFill>
        <p:spPr bwMode="auto">
          <a:xfrm>
            <a:off x="304800" y="2514600"/>
            <a:ext cx="3200400" cy="3657600"/>
          </a:xfrm>
          <a:prstGeom prst="rect">
            <a:avLst/>
          </a:prstGeom>
          <a:noFill/>
        </p:spPr>
      </p:pic>
      <p:pic>
        <p:nvPicPr>
          <p:cNvPr id="9220" name="Picture 4" descr="F:\ПРОЕКТ 2025 национальные узоры\п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0" y="2667000"/>
            <a:ext cx="5297754" cy="3990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Другая 18">
      <a:dk1>
        <a:sysClr val="windowText" lastClr="000000"/>
      </a:dk1>
      <a:lt1>
        <a:sysClr val="window" lastClr="FFFFFF"/>
      </a:lt1>
      <a:dk2>
        <a:srgbClr val="FFFFA2"/>
      </a:dk2>
      <a:lt2>
        <a:srgbClr val="FBEEC9"/>
      </a:lt2>
      <a:accent1>
        <a:srgbClr val="FFFF00"/>
      </a:accent1>
      <a:accent2>
        <a:srgbClr val="FFFF65"/>
      </a:accent2>
      <a:accent3>
        <a:srgbClr val="B58B80"/>
      </a:accent3>
      <a:accent4>
        <a:srgbClr val="C3986D"/>
      </a:accent4>
      <a:accent5>
        <a:srgbClr val="D0D000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279</TotalTime>
  <Words>569</Words>
  <Application>Microsoft Office PowerPoint</Application>
  <PresentationFormat>Экран (4:3)</PresentationFormat>
  <Paragraphs>40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24</cp:revision>
  <dcterms:created xsi:type="dcterms:W3CDTF">2025-05-15T04:27:58Z</dcterms:created>
  <dcterms:modified xsi:type="dcterms:W3CDTF">2025-05-20T00:30:14Z</dcterms:modified>
</cp:coreProperties>
</file>