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0" r:id="rId2"/>
    <p:sldId id="262" r:id="rId3"/>
    <p:sldId id="256" r:id="rId4"/>
    <p:sldId id="257" r:id="rId5"/>
    <p:sldId id="258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5568931-3476-4E26-A12C-622AEB41CFE1}" type="doc">
      <dgm:prSet loTypeId="urn:microsoft.com/office/officeart/2005/8/layout/lProcess3" loCatId="process" qsTypeId="urn:microsoft.com/office/officeart/2005/8/quickstyle/3d7" qsCatId="3D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9C990524-8454-452E-8774-89CB5770F129}">
      <dgm:prSet/>
      <dgm:spPr/>
      <dgm:t>
        <a:bodyPr/>
        <a:lstStyle/>
        <a:p>
          <a:pPr rtl="0"/>
          <a:r>
            <a:rPr lang="en-US" dirty="0" smtClean="0"/>
            <a:t>When </a:t>
          </a:r>
          <a:r>
            <a:rPr lang="en-US" u="sng" dirty="0" smtClean="0"/>
            <a:t>did</a:t>
          </a:r>
          <a:r>
            <a:rPr lang="en-US" dirty="0" smtClean="0"/>
            <a:t> you first </a:t>
          </a:r>
          <a:r>
            <a:rPr lang="en-US" u="sng" dirty="0" smtClean="0"/>
            <a:t>come </a:t>
          </a:r>
          <a:r>
            <a:rPr lang="en-US" dirty="0" smtClean="0"/>
            <a:t>to Russia?</a:t>
          </a:r>
          <a:endParaRPr lang="ru-RU" dirty="0"/>
        </a:p>
      </dgm:t>
    </dgm:pt>
    <dgm:pt modelId="{1D5E8494-4B36-4504-A608-16ADB49CC4C0}" type="parTrans" cxnId="{FCE0CAFE-A92B-4FE7-8169-FBD87268336B}">
      <dgm:prSet/>
      <dgm:spPr/>
      <dgm:t>
        <a:bodyPr/>
        <a:lstStyle/>
        <a:p>
          <a:endParaRPr lang="ru-RU"/>
        </a:p>
      </dgm:t>
    </dgm:pt>
    <dgm:pt modelId="{0DDC0A3D-319A-44C4-B30E-603EAD20EBC9}" type="sibTrans" cxnId="{FCE0CAFE-A92B-4FE7-8169-FBD87268336B}">
      <dgm:prSet/>
      <dgm:spPr/>
      <dgm:t>
        <a:bodyPr/>
        <a:lstStyle/>
        <a:p>
          <a:endParaRPr lang="ru-RU"/>
        </a:p>
      </dgm:t>
    </dgm:pt>
    <dgm:pt modelId="{A9588675-A257-4C02-8324-4AF6DBDBB95C}" type="pres">
      <dgm:prSet presAssocID="{85568931-3476-4E26-A12C-622AEB41CFE1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0542F5CB-64A4-47AB-91BB-E987DE339050}" type="pres">
      <dgm:prSet presAssocID="{9C990524-8454-452E-8774-89CB5770F129}" presName="horFlow" presStyleCnt="0"/>
      <dgm:spPr/>
    </dgm:pt>
    <dgm:pt modelId="{7152A843-8F90-46FD-B4E3-202971BED104}" type="pres">
      <dgm:prSet presAssocID="{9C990524-8454-452E-8774-89CB5770F129}" presName="bigChev" presStyleLbl="node1" presStyleIdx="0" presStyleCnt="1"/>
      <dgm:spPr/>
      <dgm:t>
        <a:bodyPr/>
        <a:lstStyle/>
        <a:p>
          <a:endParaRPr lang="ru-RU"/>
        </a:p>
      </dgm:t>
    </dgm:pt>
  </dgm:ptLst>
  <dgm:cxnLst>
    <dgm:cxn modelId="{964C7E1C-F038-493F-A305-0EF324055DDD}" type="presOf" srcId="{85568931-3476-4E26-A12C-622AEB41CFE1}" destId="{A9588675-A257-4C02-8324-4AF6DBDBB95C}" srcOrd="0" destOrd="0" presId="urn:microsoft.com/office/officeart/2005/8/layout/lProcess3"/>
    <dgm:cxn modelId="{CE73425E-DB6C-4741-A462-2DC3F75EBE63}" type="presOf" srcId="{9C990524-8454-452E-8774-89CB5770F129}" destId="{7152A843-8F90-46FD-B4E3-202971BED104}" srcOrd="0" destOrd="0" presId="urn:microsoft.com/office/officeart/2005/8/layout/lProcess3"/>
    <dgm:cxn modelId="{FCE0CAFE-A92B-4FE7-8169-FBD87268336B}" srcId="{85568931-3476-4E26-A12C-622AEB41CFE1}" destId="{9C990524-8454-452E-8774-89CB5770F129}" srcOrd="0" destOrd="0" parTransId="{1D5E8494-4B36-4504-A608-16ADB49CC4C0}" sibTransId="{0DDC0A3D-319A-44C4-B30E-603EAD20EBC9}"/>
    <dgm:cxn modelId="{F2A8AE5D-1005-491C-8BE1-3C3232B3B69C}" type="presParOf" srcId="{A9588675-A257-4C02-8324-4AF6DBDBB95C}" destId="{0542F5CB-64A4-47AB-91BB-E987DE339050}" srcOrd="0" destOrd="0" presId="urn:microsoft.com/office/officeart/2005/8/layout/lProcess3"/>
    <dgm:cxn modelId="{F20F30A1-514F-40CD-8782-494C8F561BD1}" type="presParOf" srcId="{0542F5CB-64A4-47AB-91BB-E987DE339050}" destId="{7152A843-8F90-46FD-B4E3-202971BED104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152A843-8F90-46FD-B4E3-202971BED104}">
      <dsp:nvSpPr>
        <dsp:cNvPr id="0" name=""/>
        <dsp:cNvSpPr/>
      </dsp:nvSpPr>
      <dsp:spPr>
        <a:xfrm>
          <a:off x="0" y="900683"/>
          <a:ext cx="7498080" cy="2999232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38100" rIns="0" bIns="38100" numCol="1" spcCol="1270" anchor="ctr" anchorCtr="0">
          <a:noAutofit/>
        </a:bodyPr>
        <a:lstStyle/>
        <a:p>
          <a:pPr lvl="0" algn="ctr" defTabSz="2667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000" kern="1200" dirty="0" smtClean="0"/>
            <a:t>When </a:t>
          </a:r>
          <a:r>
            <a:rPr lang="en-US" sz="6000" u="sng" kern="1200" dirty="0" smtClean="0"/>
            <a:t>did</a:t>
          </a:r>
          <a:r>
            <a:rPr lang="en-US" sz="6000" kern="1200" dirty="0" smtClean="0"/>
            <a:t> you first </a:t>
          </a:r>
          <a:r>
            <a:rPr lang="en-US" sz="6000" u="sng" kern="1200" dirty="0" smtClean="0"/>
            <a:t>come </a:t>
          </a:r>
          <a:r>
            <a:rPr lang="en-US" sz="6000" kern="1200" dirty="0" smtClean="0"/>
            <a:t>to Russia?</a:t>
          </a:r>
          <a:endParaRPr lang="ru-RU" sz="6000" kern="1200" dirty="0"/>
        </a:p>
      </dsp:txBody>
      <dsp:txXfrm>
        <a:off x="0" y="900683"/>
        <a:ext cx="7498080" cy="299923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1870289-8537-4888-9085-305477834D7D}" type="datetimeFigureOut">
              <a:rPr lang="ru-RU" smtClean="0"/>
              <a:pPr/>
              <a:t>11.11.2020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1D8CFB2-1D53-4615-9000-7C66AEF9AD2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1870289-8537-4888-9085-305477834D7D}" type="datetimeFigureOut">
              <a:rPr lang="ru-RU" smtClean="0"/>
              <a:pPr/>
              <a:t>11.11.2020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1D8CFB2-1D53-4615-9000-7C66AEF9AD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1870289-8537-4888-9085-305477834D7D}" type="datetimeFigureOut">
              <a:rPr lang="ru-RU" smtClean="0"/>
              <a:pPr/>
              <a:t>11.11.2020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1D8CFB2-1D53-4615-9000-7C66AEF9AD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1870289-8537-4888-9085-305477834D7D}" type="datetimeFigureOut">
              <a:rPr lang="ru-RU" smtClean="0"/>
              <a:pPr/>
              <a:t>11.11.2020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1D8CFB2-1D53-4615-9000-7C66AEF9AD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1870289-8537-4888-9085-305477834D7D}" type="datetimeFigureOut">
              <a:rPr lang="ru-RU" smtClean="0"/>
              <a:pPr/>
              <a:t>11.11.2020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1D8CFB2-1D53-4615-9000-7C66AEF9AD2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1870289-8537-4888-9085-305477834D7D}" type="datetimeFigureOut">
              <a:rPr lang="ru-RU" smtClean="0"/>
              <a:pPr/>
              <a:t>11.11.2020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1D8CFB2-1D53-4615-9000-7C66AEF9AD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1870289-8537-4888-9085-305477834D7D}" type="datetimeFigureOut">
              <a:rPr lang="ru-RU" smtClean="0"/>
              <a:pPr/>
              <a:t>11.11.2020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1D8CFB2-1D53-4615-9000-7C66AEF9AD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1870289-8537-4888-9085-305477834D7D}" type="datetimeFigureOut">
              <a:rPr lang="ru-RU" smtClean="0"/>
              <a:pPr/>
              <a:t>11.11.2020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1D8CFB2-1D53-4615-9000-7C66AEF9AD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1870289-8537-4888-9085-305477834D7D}" type="datetimeFigureOut">
              <a:rPr lang="ru-RU" smtClean="0"/>
              <a:pPr/>
              <a:t>11.11.2020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1D8CFB2-1D53-4615-9000-7C66AEF9AD2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1870289-8537-4888-9085-305477834D7D}" type="datetimeFigureOut">
              <a:rPr lang="ru-RU" smtClean="0"/>
              <a:pPr/>
              <a:t>11.11.2020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1D8CFB2-1D53-4615-9000-7C66AEF9AD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1870289-8537-4888-9085-305477834D7D}" type="datetimeFigureOut">
              <a:rPr lang="ru-RU" smtClean="0"/>
              <a:pPr/>
              <a:t>11.11.2020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1D8CFB2-1D53-4615-9000-7C66AEF9AD2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61870289-8537-4888-9085-305477834D7D}" type="datetimeFigureOut">
              <a:rPr lang="ru-RU" smtClean="0"/>
              <a:pPr/>
              <a:t>11.11.2020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21D8CFB2-1D53-4615-9000-7C66AEF9AD2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2571744"/>
            <a:ext cx="7498080" cy="1143000"/>
          </a:xfrm>
          <a:ln w="34925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11500" b="1" spc="50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doni MT" pitchFamily="18" charset="0"/>
              </a:rPr>
              <a:t>Past Simple</a:t>
            </a:r>
            <a:endParaRPr lang="ru-RU" sz="11500" b="1" spc="50" dirty="0">
              <a:ln w="11430"/>
              <a:solidFill>
                <a:schemeClr val="tx2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1844824"/>
            <a:ext cx="7498080" cy="3672408"/>
          </a:xfrm>
        </p:spPr>
        <p:txBody>
          <a:bodyPr/>
          <a:lstStyle/>
          <a:p>
            <a:r>
              <a:rPr lang="en-US" dirty="0" smtClean="0"/>
              <a:t>Yesterday/last year/ago/the </a:t>
            </a:r>
            <a:r>
              <a:rPr lang="en-US" smtClean="0"/>
              <a:t>day before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285852" y="0"/>
            <a:ext cx="7498080" cy="654350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solidFill>
                  <a:schemeClr val="accent3">
                    <a:lumMod val="75000"/>
                  </a:schemeClr>
                </a:solidFill>
              </a:rPr>
              <a:t>Past Simple</a:t>
            </a:r>
            <a:endParaRPr lang="ru-RU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rot="5400000">
            <a:off x="-2428900" y="3429000"/>
            <a:ext cx="685800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0" y="3571876"/>
            <a:ext cx="914400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Равнобедренный треугольник 6"/>
          <p:cNvSpPr/>
          <p:nvPr/>
        </p:nvSpPr>
        <p:spPr>
          <a:xfrm>
            <a:off x="214282" y="1357298"/>
            <a:ext cx="571504" cy="714380"/>
          </a:xfrm>
          <a:prstGeom prst="triangle">
            <a:avLst>
              <a:gd name="adj" fmla="val 5180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rgbClr val="FF0000"/>
                </a:solidFill>
              </a:rPr>
              <a:t>+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>
            <a:off x="285720" y="4429132"/>
            <a:ext cx="571504" cy="714380"/>
          </a:xfrm>
          <a:prstGeom prst="triangle">
            <a:avLst>
              <a:gd name="adj" fmla="val 5180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rgbClr val="FF0000"/>
                </a:solidFill>
              </a:rPr>
              <a:t>-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24599" name="Rectangle 23"/>
          <p:cNvSpPr>
            <a:spLocks noChangeArrowheads="1"/>
          </p:cNvSpPr>
          <p:nvPr/>
        </p:nvSpPr>
        <p:spPr bwMode="auto">
          <a:xfrm>
            <a:off x="1285852" y="1214422"/>
            <a:ext cx="919163" cy="1604962"/>
          </a:xfrm>
          <a:prstGeom prst="rect">
            <a:avLst/>
          </a:prstGeom>
          <a:ln w="28575">
            <a:solidFill>
              <a:schemeClr val="accent1"/>
            </a:solidFill>
            <a:miter lim="800000"/>
            <a:headEnd/>
            <a:tailEnd/>
          </a:ln>
        </p:spPr>
        <p:style>
          <a:lnRef idx="0">
            <a:scrgbClr r="0" g="0" b="0"/>
          </a:lnRef>
          <a:fillRef idx="1003">
            <a:schemeClr val="lt1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598" name="Rectangle 22"/>
          <p:cNvSpPr>
            <a:spLocks noChangeArrowheads="1"/>
          </p:cNvSpPr>
          <p:nvPr/>
        </p:nvSpPr>
        <p:spPr bwMode="auto">
          <a:xfrm>
            <a:off x="2428860" y="1214422"/>
            <a:ext cx="919163" cy="1604962"/>
          </a:xfrm>
          <a:prstGeom prst="rect">
            <a:avLst/>
          </a:prstGeom>
          <a:ln w="28575">
            <a:solidFill>
              <a:schemeClr val="accent1"/>
            </a:solidFill>
            <a:miter lim="800000"/>
            <a:headEnd/>
            <a:tailEnd/>
          </a:ln>
        </p:spPr>
        <p:style>
          <a:lnRef idx="0">
            <a:scrgbClr r="0" g="0" b="0"/>
          </a:lnRef>
          <a:fillRef idx="1003">
            <a:schemeClr val="lt1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 smtClean="0"/>
          </a:p>
          <a:p>
            <a:pPr algn="ctr"/>
            <a:r>
              <a:rPr lang="en-US" sz="3200" b="1" dirty="0" err="1" smtClean="0">
                <a:solidFill>
                  <a:srgbClr val="FF0000"/>
                </a:solidFill>
              </a:rPr>
              <a:t>Ved</a:t>
            </a:r>
            <a:endParaRPr lang="en-US" sz="3200" b="1" dirty="0" smtClean="0">
              <a:solidFill>
                <a:srgbClr val="FF0000"/>
              </a:solidFill>
            </a:endParaRPr>
          </a:p>
          <a:p>
            <a:pPr algn="ctr"/>
            <a:r>
              <a:rPr lang="en-US" sz="3200" b="1" dirty="0">
                <a:solidFill>
                  <a:srgbClr val="FF0000"/>
                </a:solidFill>
              </a:rPr>
              <a:t>V</a:t>
            </a:r>
            <a:r>
              <a:rPr lang="en-US" sz="3200" b="1" baseline="-25000" dirty="0">
                <a:solidFill>
                  <a:srgbClr val="FF0000"/>
                </a:solidFill>
              </a:rPr>
              <a:t>2</a:t>
            </a:r>
            <a:endParaRPr lang="ru-RU" sz="3200" dirty="0">
              <a:solidFill>
                <a:srgbClr val="FF0000"/>
              </a:solidFill>
            </a:endParaRPr>
          </a:p>
          <a:p>
            <a:pPr algn="ctr"/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24600" name="Rectangle 24"/>
          <p:cNvSpPr>
            <a:spLocks noChangeArrowheads="1"/>
          </p:cNvSpPr>
          <p:nvPr/>
        </p:nvSpPr>
        <p:spPr bwMode="auto">
          <a:xfrm>
            <a:off x="3786182" y="1214422"/>
            <a:ext cx="919163" cy="1604962"/>
          </a:xfrm>
          <a:prstGeom prst="rect">
            <a:avLst/>
          </a:prstGeom>
          <a:ln w="28575">
            <a:solidFill>
              <a:schemeClr val="accent1"/>
            </a:solidFill>
            <a:miter lim="800000"/>
            <a:headEnd/>
            <a:tailEnd/>
          </a:ln>
        </p:spPr>
        <p:style>
          <a:lnRef idx="0">
            <a:scrgbClr r="0" g="0" b="0"/>
          </a:lnRef>
          <a:fillRef idx="1003">
            <a:schemeClr val="lt1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1285852" y="4071942"/>
            <a:ext cx="919163" cy="1604962"/>
          </a:xfrm>
          <a:prstGeom prst="rect">
            <a:avLst/>
          </a:prstGeom>
          <a:ln w="28575">
            <a:solidFill>
              <a:schemeClr val="accent1"/>
            </a:solidFill>
            <a:miter lim="800000"/>
            <a:headEnd/>
            <a:tailEnd/>
          </a:ln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5143504" y="4071942"/>
            <a:ext cx="919162" cy="1604962"/>
          </a:xfrm>
          <a:prstGeom prst="rect">
            <a:avLst/>
          </a:prstGeom>
          <a:ln w="28575">
            <a:solidFill>
              <a:schemeClr val="accent1"/>
            </a:solidFill>
            <a:miter lim="800000"/>
            <a:headEnd/>
            <a:tailEnd/>
          </a:ln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 smtClean="0"/>
          </a:p>
          <a:p>
            <a:pPr algn="ctr"/>
            <a:r>
              <a:rPr lang="en-US" sz="4000" b="1" dirty="0">
                <a:solidFill>
                  <a:srgbClr val="FF0000"/>
                </a:solidFill>
              </a:rPr>
              <a:t>V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24581" name="Rectangle 5"/>
          <p:cNvSpPr>
            <a:spLocks noChangeArrowheads="1"/>
          </p:cNvSpPr>
          <p:nvPr/>
        </p:nvSpPr>
        <p:spPr bwMode="auto">
          <a:xfrm>
            <a:off x="2428860" y="4071942"/>
            <a:ext cx="919163" cy="1604962"/>
          </a:xfrm>
          <a:prstGeom prst="rect">
            <a:avLst/>
          </a:prstGeom>
          <a:ln w="28575">
            <a:solidFill>
              <a:schemeClr val="accent1"/>
            </a:solidFill>
            <a:prstDash val="dash"/>
            <a:miter lim="800000"/>
            <a:headEnd/>
            <a:tailEnd/>
          </a:ln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 smtClean="0"/>
          </a:p>
          <a:p>
            <a:pPr algn="ctr"/>
            <a:r>
              <a:rPr lang="en-US" sz="4000" b="1" dirty="0" smtClean="0">
                <a:solidFill>
                  <a:srgbClr val="FF0000"/>
                </a:solidFill>
              </a:rPr>
              <a:t>did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24582" name="Rectangle 6"/>
          <p:cNvSpPr>
            <a:spLocks noChangeArrowheads="1"/>
          </p:cNvSpPr>
          <p:nvPr/>
        </p:nvSpPr>
        <p:spPr bwMode="auto">
          <a:xfrm>
            <a:off x="6357950" y="4071942"/>
            <a:ext cx="919163" cy="1604962"/>
          </a:xfrm>
          <a:prstGeom prst="rect">
            <a:avLst/>
          </a:prstGeom>
          <a:ln w="28575">
            <a:solidFill>
              <a:schemeClr val="accent1"/>
            </a:solidFill>
            <a:miter lim="800000"/>
            <a:headEnd/>
            <a:tailEnd/>
          </a:ln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583" name="Oval 7"/>
          <p:cNvSpPr>
            <a:spLocks noChangeArrowheads="1"/>
          </p:cNvSpPr>
          <p:nvPr/>
        </p:nvSpPr>
        <p:spPr bwMode="auto">
          <a:xfrm>
            <a:off x="1500166" y="3643314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S</a:t>
            </a:r>
            <a:endParaRPr lang="ru-RU" dirty="0"/>
          </a:p>
        </p:txBody>
      </p:sp>
      <p:sp>
        <p:nvSpPr>
          <p:cNvPr id="24584" name="Oval 8"/>
          <p:cNvSpPr>
            <a:spLocks noChangeArrowheads="1"/>
          </p:cNvSpPr>
          <p:nvPr/>
        </p:nvSpPr>
        <p:spPr bwMode="auto">
          <a:xfrm>
            <a:off x="2643174" y="3643314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V</a:t>
            </a:r>
            <a:endParaRPr lang="ru-RU" dirty="0"/>
          </a:p>
        </p:txBody>
      </p:sp>
      <p:sp>
        <p:nvSpPr>
          <p:cNvPr id="24585" name="Oval 9"/>
          <p:cNvSpPr>
            <a:spLocks noChangeArrowheads="1"/>
          </p:cNvSpPr>
          <p:nvPr/>
        </p:nvSpPr>
        <p:spPr bwMode="auto">
          <a:xfrm>
            <a:off x="5357818" y="3643314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P</a:t>
            </a:r>
            <a:endParaRPr lang="ru-RU" dirty="0"/>
          </a:p>
        </p:txBody>
      </p:sp>
      <p:sp>
        <p:nvSpPr>
          <p:cNvPr id="24586" name="Oval 10"/>
          <p:cNvSpPr>
            <a:spLocks noChangeArrowheads="1"/>
          </p:cNvSpPr>
          <p:nvPr/>
        </p:nvSpPr>
        <p:spPr bwMode="auto">
          <a:xfrm>
            <a:off x="6572264" y="3643314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587" name="Oval 11"/>
          <p:cNvSpPr>
            <a:spLocks noChangeArrowheads="1"/>
          </p:cNvSpPr>
          <p:nvPr/>
        </p:nvSpPr>
        <p:spPr bwMode="auto">
          <a:xfrm>
            <a:off x="4071934" y="3571876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-</a:t>
            </a:r>
            <a:endParaRPr lang="ru-RU" dirty="0"/>
          </a:p>
        </p:txBody>
      </p:sp>
      <p:sp>
        <p:nvSpPr>
          <p:cNvPr id="24588" name="Line 12"/>
          <p:cNvSpPr>
            <a:spLocks noChangeShapeType="1"/>
          </p:cNvSpPr>
          <p:nvPr/>
        </p:nvSpPr>
        <p:spPr bwMode="auto">
          <a:xfrm>
            <a:off x="3357554" y="4143380"/>
            <a:ext cx="919162" cy="804862"/>
          </a:xfrm>
          <a:prstGeom prst="line">
            <a:avLst/>
          </a:prstGeom>
          <a:noFill/>
          <a:ln w="19050">
            <a:solidFill>
              <a:schemeClr val="accent1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589" name="Line 13"/>
          <p:cNvSpPr>
            <a:spLocks noChangeShapeType="1"/>
          </p:cNvSpPr>
          <p:nvPr/>
        </p:nvSpPr>
        <p:spPr bwMode="auto">
          <a:xfrm flipH="1">
            <a:off x="4286248" y="4143380"/>
            <a:ext cx="804863" cy="804862"/>
          </a:xfrm>
          <a:prstGeom prst="line">
            <a:avLst/>
          </a:prstGeom>
          <a:noFill/>
          <a:ln w="19050">
            <a:solidFill>
              <a:schemeClr val="accent1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604" name="Rectangle 28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4607" name="Rectangle 31"/>
          <p:cNvSpPr>
            <a:spLocks noChangeArrowheads="1"/>
          </p:cNvSpPr>
          <p:nvPr/>
        </p:nvSpPr>
        <p:spPr bwMode="auto">
          <a:xfrm>
            <a:off x="0" y="914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953125" algn="l"/>
              </a:tabLst>
            </a:pPr>
            <a:r>
              <a: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	</a:t>
            </a:r>
            <a:endParaRPr kumimoji="0" lang="ru-RU" sz="9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953125" algn="l"/>
              </a:tabLst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4608" name="Rectangle 32"/>
          <p:cNvSpPr>
            <a:spLocks noChangeArrowheads="1"/>
          </p:cNvSpPr>
          <p:nvPr/>
        </p:nvSpPr>
        <p:spPr bwMode="auto">
          <a:xfrm>
            <a:off x="0" y="914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1" name="Oval 7"/>
          <p:cNvSpPr>
            <a:spLocks noChangeArrowheads="1"/>
          </p:cNvSpPr>
          <p:nvPr/>
        </p:nvSpPr>
        <p:spPr bwMode="auto">
          <a:xfrm>
            <a:off x="1500166" y="785794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S</a:t>
            </a:r>
            <a:endParaRPr lang="ru-RU" dirty="0"/>
          </a:p>
        </p:txBody>
      </p:sp>
      <p:sp>
        <p:nvSpPr>
          <p:cNvPr id="42" name="Oval 7"/>
          <p:cNvSpPr>
            <a:spLocks noChangeArrowheads="1"/>
          </p:cNvSpPr>
          <p:nvPr/>
        </p:nvSpPr>
        <p:spPr bwMode="auto">
          <a:xfrm>
            <a:off x="2643174" y="785794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P</a:t>
            </a:r>
            <a:endParaRPr lang="ru-RU" dirty="0"/>
          </a:p>
        </p:txBody>
      </p:sp>
      <p:sp>
        <p:nvSpPr>
          <p:cNvPr id="43" name="Oval 7"/>
          <p:cNvSpPr>
            <a:spLocks noChangeArrowheads="1"/>
          </p:cNvSpPr>
          <p:nvPr/>
        </p:nvSpPr>
        <p:spPr bwMode="auto">
          <a:xfrm>
            <a:off x="4000496" y="785794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5" name="Овал 44"/>
          <p:cNvSpPr/>
          <p:nvPr/>
        </p:nvSpPr>
        <p:spPr>
          <a:xfrm>
            <a:off x="1214414" y="5786454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Овал 45"/>
          <p:cNvSpPr/>
          <p:nvPr/>
        </p:nvSpPr>
        <p:spPr>
          <a:xfrm>
            <a:off x="2000232" y="5786454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Овал 46"/>
          <p:cNvSpPr/>
          <p:nvPr/>
        </p:nvSpPr>
        <p:spPr>
          <a:xfrm>
            <a:off x="2428860" y="5786454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Овал 47"/>
          <p:cNvSpPr/>
          <p:nvPr/>
        </p:nvSpPr>
        <p:spPr>
          <a:xfrm>
            <a:off x="3143240" y="5786454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Овал 48"/>
          <p:cNvSpPr/>
          <p:nvPr/>
        </p:nvSpPr>
        <p:spPr>
          <a:xfrm>
            <a:off x="5000628" y="5786454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Овал 49"/>
          <p:cNvSpPr/>
          <p:nvPr/>
        </p:nvSpPr>
        <p:spPr>
          <a:xfrm>
            <a:off x="5857884" y="5786454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Овал 50"/>
          <p:cNvSpPr/>
          <p:nvPr/>
        </p:nvSpPr>
        <p:spPr>
          <a:xfrm>
            <a:off x="6357950" y="5786454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Овал 51"/>
          <p:cNvSpPr/>
          <p:nvPr/>
        </p:nvSpPr>
        <p:spPr>
          <a:xfrm>
            <a:off x="7072330" y="5786454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3" name="Прямая соединительная линия 52"/>
          <p:cNvCxnSpPr/>
          <p:nvPr/>
        </p:nvCxnSpPr>
        <p:spPr>
          <a:xfrm rot="5400000">
            <a:off x="1465241" y="5749941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/>
          <p:nvPr/>
        </p:nvCxnSpPr>
        <p:spPr>
          <a:xfrm rot="5400000">
            <a:off x="1965307" y="5749941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 rot="5400000">
            <a:off x="2679687" y="5749941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/>
          <p:nvPr/>
        </p:nvCxnSpPr>
        <p:spPr>
          <a:xfrm rot="5400000">
            <a:off x="3108315" y="5749941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/>
          <p:nvPr/>
        </p:nvCxnSpPr>
        <p:spPr>
          <a:xfrm rot="5400000">
            <a:off x="5251455" y="5749941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/>
          <p:cNvCxnSpPr/>
          <p:nvPr/>
        </p:nvCxnSpPr>
        <p:spPr>
          <a:xfrm rot="5400000">
            <a:off x="5822959" y="5749941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/>
          <p:nvPr/>
        </p:nvCxnSpPr>
        <p:spPr>
          <a:xfrm rot="5400000">
            <a:off x="6608777" y="5749941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единительная линия 59"/>
          <p:cNvCxnSpPr/>
          <p:nvPr/>
        </p:nvCxnSpPr>
        <p:spPr>
          <a:xfrm rot="5400000">
            <a:off x="7037405" y="5749941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Овал 60"/>
          <p:cNvSpPr/>
          <p:nvPr/>
        </p:nvSpPr>
        <p:spPr>
          <a:xfrm>
            <a:off x="1285852" y="2928934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Овал 61"/>
          <p:cNvSpPr/>
          <p:nvPr/>
        </p:nvSpPr>
        <p:spPr>
          <a:xfrm>
            <a:off x="1928794" y="2928934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Овал 62"/>
          <p:cNvSpPr/>
          <p:nvPr/>
        </p:nvSpPr>
        <p:spPr>
          <a:xfrm>
            <a:off x="2428860" y="2928934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Овал 63"/>
          <p:cNvSpPr/>
          <p:nvPr/>
        </p:nvSpPr>
        <p:spPr>
          <a:xfrm>
            <a:off x="3071802" y="2928934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Овал 64"/>
          <p:cNvSpPr/>
          <p:nvPr/>
        </p:nvSpPr>
        <p:spPr>
          <a:xfrm>
            <a:off x="3714744" y="2928934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Овал 65"/>
          <p:cNvSpPr/>
          <p:nvPr/>
        </p:nvSpPr>
        <p:spPr>
          <a:xfrm>
            <a:off x="4500562" y="2928934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7" name="Прямая соединительная линия 66"/>
          <p:cNvCxnSpPr/>
          <p:nvPr/>
        </p:nvCxnSpPr>
        <p:spPr>
          <a:xfrm rot="5400000">
            <a:off x="1536679" y="2892421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единительная линия 67"/>
          <p:cNvCxnSpPr/>
          <p:nvPr/>
        </p:nvCxnSpPr>
        <p:spPr>
          <a:xfrm rot="5400000">
            <a:off x="1893869" y="2892421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единительная линия 68"/>
          <p:cNvCxnSpPr/>
          <p:nvPr/>
        </p:nvCxnSpPr>
        <p:spPr>
          <a:xfrm rot="5400000">
            <a:off x="2679687" y="2892421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единительная линия 69"/>
          <p:cNvCxnSpPr/>
          <p:nvPr/>
        </p:nvCxnSpPr>
        <p:spPr>
          <a:xfrm rot="5400000">
            <a:off x="3036877" y="2892421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единительная линия 70"/>
          <p:cNvCxnSpPr/>
          <p:nvPr/>
        </p:nvCxnSpPr>
        <p:spPr>
          <a:xfrm rot="5400000">
            <a:off x="3965571" y="2892421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Прямая соединительная линия 71"/>
          <p:cNvCxnSpPr/>
          <p:nvPr/>
        </p:nvCxnSpPr>
        <p:spPr>
          <a:xfrm rot="5400000">
            <a:off x="4465637" y="2892421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Прямоугольник 72"/>
          <p:cNvSpPr/>
          <p:nvPr/>
        </p:nvSpPr>
        <p:spPr>
          <a:xfrm>
            <a:off x="3929058" y="4000504"/>
            <a:ext cx="714380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not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74" name="Овал 73"/>
          <p:cNvSpPr/>
          <p:nvPr/>
        </p:nvSpPr>
        <p:spPr>
          <a:xfrm>
            <a:off x="3857620" y="4572008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5" name="Овал 74"/>
          <p:cNvSpPr/>
          <p:nvPr/>
        </p:nvSpPr>
        <p:spPr>
          <a:xfrm>
            <a:off x="4357686" y="4572008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6" name="Прямая соединительная линия 75"/>
          <p:cNvCxnSpPr/>
          <p:nvPr/>
        </p:nvCxnSpPr>
        <p:spPr>
          <a:xfrm rot="5400000">
            <a:off x="4108447" y="4535495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единительная линия 76"/>
          <p:cNvCxnSpPr/>
          <p:nvPr/>
        </p:nvCxnSpPr>
        <p:spPr>
          <a:xfrm rot="5400000">
            <a:off x="4322761" y="4535495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1142976" y="3000372"/>
            <a:ext cx="6858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  </a:t>
            </a:r>
            <a:r>
              <a:rPr lang="en-US" sz="2400" dirty="0" smtClean="0"/>
              <a:t>Ann     </a:t>
            </a:r>
            <a:r>
              <a:rPr lang="en-US" sz="2400" b="1" dirty="0" smtClean="0">
                <a:solidFill>
                  <a:srgbClr val="FF0000"/>
                </a:solidFill>
              </a:rPr>
              <a:t>danced  </a:t>
            </a:r>
            <a:r>
              <a:rPr lang="en-US" sz="2400" dirty="0" smtClean="0"/>
              <a:t>   at the party yesterday.</a:t>
            </a:r>
            <a:endParaRPr lang="ru-RU" sz="2400" dirty="0"/>
          </a:p>
        </p:txBody>
      </p:sp>
      <p:sp>
        <p:nvSpPr>
          <p:cNvPr id="80" name="TextBox 79"/>
          <p:cNvSpPr txBox="1"/>
          <p:nvPr/>
        </p:nvSpPr>
        <p:spPr>
          <a:xfrm>
            <a:off x="1142976" y="5929330"/>
            <a:ext cx="77867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 Tom          </a:t>
            </a:r>
            <a:r>
              <a:rPr lang="en-US" sz="2400" b="1" dirty="0" smtClean="0">
                <a:solidFill>
                  <a:srgbClr val="FF0000"/>
                </a:solidFill>
              </a:rPr>
              <a:t>did           not        dance</a:t>
            </a:r>
            <a:r>
              <a:rPr lang="en-US" sz="2400" dirty="0" smtClean="0"/>
              <a:t>     at the  party.</a:t>
            </a:r>
            <a:endParaRPr lang="ru-RU" sz="2400" dirty="0" smtClean="0"/>
          </a:p>
          <a:p>
            <a:r>
              <a:rPr lang="ru-RU" sz="2400" dirty="0" smtClean="0"/>
              <a:t>                        (</a:t>
            </a:r>
            <a:r>
              <a:rPr lang="en-US" sz="2400" b="1" dirty="0" smtClean="0">
                <a:solidFill>
                  <a:srgbClr val="FF0000"/>
                </a:solidFill>
              </a:rPr>
              <a:t>did not</a:t>
            </a:r>
            <a:r>
              <a:rPr lang="en-US" sz="2400" dirty="0" smtClean="0"/>
              <a:t>= </a:t>
            </a:r>
            <a:r>
              <a:rPr lang="en-US" sz="2400" b="1" dirty="0" smtClean="0">
                <a:solidFill>
                  <a:srgbClr val="FF0000"/>
                </a:solidFill>
              </a:rPr>
              <a:t>didn’t</a:t>
            </a:r>
            <a:r>
              <a:rPr lang="ru-RU" sz="2400" dirty="0" smtClean="0"/>
              <a:t>)</a:t>
            </a:r>
            <a:endParaRPr lang="ru-RU" sz="2400" dirty="0"/>
          </a:p>
        </p:txBody>
      </p:sp>
      <p:cxnSp>
        <p:nvCxnSpPr>
          <p:cNvPr id="81" name="Прямая соединительная линия 80"/>
          <p:cNvCxnSpPr/>
          <p:nvPr/>
        </p:nvCxnSpPr>
        <p:spPr>
          <a:xfrm>
            <a:off x="1357290" y="3357562"/>
            <a:ext cx="57150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Прямая соединительная линия 82"/>
          <p:cNvCxnSpPr/>
          <p:nvPr/>
        </p:nvCxnSpPr>
        <p:spPr>
          <a:xfrm>
            <a:off x="2357422" y="3357562"/>
            <a:ext cx="107157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Прямая соединительная линия 85"/>
          <p:cNvCxnSpPr/>
          <p:nvPr/>
        </p:nvCxnSpPr>
        <p:spPr>
          <a:xfrm>
            <a:off x="2357422" y="3429000"/>
            <a:ext cx="107157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Прямая соединительная линия 87"/>
          <p:cNvCxnSpPr/>
          <p:nvPr/>
        </p:nvCxnSpPr>
        <p:spPr>
          <a:xfrm>
            <a:off x="3786182" y="3357562"/>
            <a:ext cx="2714644" cy="1588"/>
          </a:xfrm>
          <a:prstGeom prst="line">
            <a:avLst/>
          </a:prstGeom>
          <a:ln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Прямая соединительная линия 89"/>
          <p:cNvCxnSpPr/>
          <p:nvPr/>
        </p:nvCxnSpPr>
        <p:spPr>
          <a:xfrm>
            <a:off x="1357290" y="6286520"/>
            <a:ext cx="42862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Прямая соединительная линия 91"/>
          <p:cNvCxnSpPr/>
          <p:nvPr/>
        </p:nvCxnSpPr>
        <p:spPr>
          <a:xfrm>
            <a:off x="2643174" y="6286520"/>
            <a:ext cx="342902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Прямая соединительная линия 93"/>
          <p:cNvCxnSpPr/>
          <p:nvPr/>
        </p:nvCxnSpPr>
        <p:spPr>
          <a:xfrm>
            <a:off x="2643174" y="6357958"/>
            <a:ext cx="342902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Прямая соединительная линия 95"/>
          <p:cNvCxnSpPr/>
          <p:nvPr/>
        </p:nvCxnSpPr>
        <p:spPr>
          <a:xfrm>
            <a:off x="6572264" y="6286520"/>
            <a:ext cx="1428760" cy="1588"/>
          </a:xfrm>
          <a:prstGeom prst="line">
            <a:avLst/>
          </a:prstGeom>
          <a:ln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Прямоугольник 77"/>
          <p:cNvSpPr/>
          <p:nvPr/>
        </p:nvSpPr>
        <p:spPr>
          <a:xfrm>
            <a:off x="3000364" y="3071810"/>
            <a:ext cx="428628" cy="42862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45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45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46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46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0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3" dur="5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4" dur="5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5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6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9" dur="5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0" dur="5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1" dur="500" fill="hold"/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2" dur="500" fill="hold"/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5" dur="500" fill="hold"/>
                                        <p:tgtEl>
                                          <p:spTgt spid="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6" dur="500" fill="hold"/>
                                        <p:tgtEl>
                                          <p:spTgt spid="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9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0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7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8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24599" grpId="0" animBg="1"/>
      <p:bldP spid="24598" grpId="0" animBg="1"/>
      <p:bldP spid="24600" grpId="0" animBg="1"/>
      <p:bldP spid="24579" grpId="0" animBg="1"/>
      <p:bldP spid="24580" grpId="0" animBg="1"/>
      <p:bldP spid="24581" grpId="0" animBg="1"/>
      <p:bldP spid="24582" grpId="0" animBg="1"/>
      <p:bldP spid="24583" grpId="0" animBg="1"/>
      <p:bldP spid="24584" grpId="0" animBg="1"/>
      <p:bldP spid="24585" grpId="0" animBg="1"/>
      <p:bldP spid="24586" grpId="0" animBg="1"/>
      <p:bldP spid="24587" grpId="0" animBg="1"/>
      <p:bldP spid="24588" grpId="0" animBg="1"/>
      <p:bldP spid="24589" grpId="0" animBg="1"/>
      <p:bldP spid="41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61" grpId="0" animBg="1"/>
      <p:bldP spid="62" grpId="0" animBg="1"/>
      <p:bldP spid="73" grpId="0" animBg="1"/>
      <p:bldP spid="74" grpId="0" animBg="1"/>
      <p:bldP spid="75" grpId="0" animBg="1"/>
      <p:bldP spid="7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0"/>
            <a:ext cx="7498080" cy="725788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solidFill>
                  <a:schemeClr val="accent3">
                    <a:lumMod val="75000"/>
                  </a:schemeClr>
                </a:solidFill>
              </a:rPr>
              <a:t>Past Simple</a:t>
            </a:r>
            <a:endParaRPr lang="ru-RU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 rot="5400000">
            <a:off x="-2428900" y="3429000"/>
            <a:ext cx="685800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" name="Прямая соединительная линия 3"/>
          <p:cNvCxnSpPr/>
          <p:nvPr/>
        </p:nvCxnSpPr>
        <p:spPr>
          <a:xfrm>
            <a:off x="0" y="3571876"/>
            <a:ext cx="914400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142844" y="428604"/>
            <a:ext cx="738664" cy="221457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vert270" wrap="square" rtlCol="0">
            <a:spAutoFit/>
          </a:bodyPr>
          <a:lstStyle/>
          <a:p>
            <a:r>
              <a:rPr 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     Yes/no</a:t>
            </a:r>
          </a:p>
          <a:p>
            <a:r>
              <a:rPr lang="ru-RU" b="1" dirty="0" smtClean="0"/>
              <a:t>Общий вопрос</a:t>
            </a:r>
            <a:endParaRPr lang="ru-RU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14282" y="3857628"/>
            <a:ext cx="738664" cy="25003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vert270" wrap="square" rtlCol="0">
            <a:spAutoFit/>
          </a:bodyPr>
          <a:lstStyle/>
          <a:p>
            <a:r>
              <a:rPr lang="ru-RU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                </a:t>
            </a:r>
            <a:r>
              <a:rPr lang="en-US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Wh</a:t>
            </a:r>
            <a:r>
              <a:rPr lang="en-US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-?</a:t>
            </a:r>
          </a:p>
          <a:p>
            <a:r>
              <a:rPr lang="ru-RU" b="1" dirty="0" smtClean="0"/>
              <a:t>Специальный вопрос</a:t>
            </a:r>
            <a:endParaRPr lang="ru-RU" b="1" dirty="0"/>
          </a:p>
        </p:txBody>
      </p:sp>
      <p:sp>
        <p:nvSpPr>
          <p:cNvPr id="7" name="Равнобедренный треугольник 6"/>
          <p:cNvSpPr/>
          <p:nvPr/>
        </p:nvSpPr>
        <p:spPr>
          <a:xfrm>
            <a:off x="6643702" y="142852"/>
            <a:ext cx="428628" cy="428604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chemeClr val="tx1"/>
                </a:solidFill>
              </a:rPr>
              <a:t>?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14414" y="4143380"/>
            <a:ext cx="919163" cy="1604962"/>
          </a:xfrm>
          <a:prstGeom prst="rect">
            <a:avLst/>
          </a:prstGeom>
          <a:ln w="28575">
            <a:solidFill>
              <a:schemeClr val="accent1"/>
            </a:solidFill>
            <a:miter lim="800000"/>
            <a:headEnd/>
            <a:tailEnd/>
          </a:ln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2357422" y="4143380"/>
            <a:ext cx="919163" cy="1604962"/>
          </a:xfrm>
          <a:prstGeom prst="rect">
            <a:avLst/>
          </a:prstGeom>
          <a:ln w="28575">
            <a:solidFill>
              <a:schemeClr val="accent1"/>
            </a:solidFill>
            <a:prstDash val="dash"/>
            <a:miter lim="800000"/>
            <a:headEnd/>
            <a:tailEnd/>
          </a:ln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 smtClean="0"/>
          </a:p>
          <a:p>
            <a:pPr algn="ctr"/>
            <a:r>
              <a:rPr lang="en-US" sz="3600" b="1" dirty="0" smtClean="0">
                <a:solidFill>
                  <a:srgbClr val="FF0000"/>
                </a:solidFill>
              </a:rPr>
              <a:t>did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3571868" y="4143380"/>
            <a:ext cx="919162" cy="1604962"/>
          </a:xfrm>
          <a:prstGeom prst="rect">
            <a:avLst/>
          </a:prstGeom>
          <a:ln w="28575">
            <a:solidFill>
              <a:schemeClr val="accent1"/>
            </a:solidFill>
            <a:miter lim="800000"/>
            <a:headEnd/>
            <a:tailEnd/>
          </a:ln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4786314" y="4143380"/>
            <a:ext cx="919162" cy="1604962"/>
          </a:xfrm>
          <a:prstGeom prst="rect">
            <a:avLst/>
          </a:prstGeom>
          <a:ln w="28575">
            <a:solidFill>
              <a:schemeClr val="accent1"/>
            </a:solidFill>
            <a:miter lim="800000"/>
            <a:headEnd/>
            <a:tailEnd/>
          </a:ln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 smtClean="0"/>
          </a:p>
          <a:p>
            <a:pPr algn="ctr"/>
            <a:r>
              <a:rPr lang="en-US" sz="3200" b="1" dirty="0" smtClean="0">
                <a:solidFill>
                  <a:srgbClr val="FF0000"/>
                </a:solidFill>
              </a:rPr>
              <a:t>V</a:t>
            </a:r>
          </a:p>
          <a:p>
            <a:pPr algn="ctr"/>
            <a:endParaRPr lang="ru-RU" sz="3200" dirty="0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6072198" y="4143380"/>
            <a:ext cx="919163" cy="1604962"/>
          </a:xfrm>
          <a:prstGeom prst="rect">
            <a:avLst/>
          </a:prstGeom>
          <a:ln w="28575">
            <a:solidFill>
              <a:schemeClr val="accent1"/>
            </a:solidFill>
            <a:miter lim="800000"/>
            <a:headEnd/>
            <a:tailEnd/>
          </a:ln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Oval 8"/>
          <p:cNvSpPr>
            <a:spLocks noChangeArrowheads="1"/>
          </p:cNvSpPr>
          <p:nvPr/>
        </p:nvSpPr>
        <p:spPr bwMode="auto">
          <a:xfrm>
            <a:off x="1428728" y="3714752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?</a:t>
            </a:r>
            <a:endParaRPr lang="ru-RU" dirty="0"/>
          </a:p>
        </p:txBody>
      </p:sp>
      <p:sp>
        <p:nvSpPr>
          <p:cNvPr id="1033" name="Oval 9"/>
          <p:cNvSpPr>
            <a:spLocks noChangeArrowheads="1"/>
          </p:cNvSpPr>
          <p:nvPr/>
        </p:nvSpPr>
        <p:spPr bwMode="auto">
          <a:xfrm>
            <a:off x="2571736" y="3714752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V</a:t>
            </a:r>
            <a:endParaRPr lang="ru-RU" dirty="0"/>
          </a:p>
        </p:txBody>
      </p:sp>
      <p:sp>
        <p:nvSpPr>
          <p:cNvPr id="1034" name="Oval 10"/>
          <p:cNvSpPr>
            <a:spLocks noChangeArrowheads="1"/>
          </p:cNvSpPr>
          <p:nvPr/>
        </p:nvSpPr>
        <p:spPr bwMode="auto">
          <a:xfrm>
            <a:off x="3786182" y="3714752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S</a:t>
            </a:r>
            <a:endParaRPr lang="ru-RU" dirty="0"/>
          </a:p>
        </p:txBody>
      </p:sp>
      <p:sp>
        <p:nvSpPr>
          <p:cNvPr id="1035" name="Oval 11"/>
          <p:cNvSpPr>
            <a:spLocks noChangeArrowheads="1"/>
          </p:cNvSpPr>
          <p:nvPr/>
        </p:nvSpPr>
        <p:spPr bwMode="auto">
          <a:xfrm>
            <a:off x="5000628" y="3714752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P</a:t>
            </a:r>
            <a:endParaRPr lang="ru-RU" dirty="0"/>
          </a:p>
        </p:txBody>
      </p:sp>
      <p:sp>
        <p:nvSpPr>
          <p:cNvPr id="1036" name="Oval 12"/>
          <p:cNvSpPr>
            <a:spLocks noChangeArrowheads="1"/>
          </p:cNvSpPr>
          <p:nvPr/>
        </p:nvSpPr>
        <p:spPr bwMode="auto">
          <a:xfrm>
            <a:off x="6286512" y="3714752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" name="Rectangle 4"/>
          <p:cNvSpPr>
            <a:spLocks noChangeArrowheads="1"/>
          </p:cNvSpPr>
          <p:nvPr/>
        </p:nvSpPr>
        <p:spPr bwMode="auto">
          <a:xfrm>
            <a:off x="2357422" y="1142984"/>
            <a:ext cx="919163" cy="1604962"/>
          </a:xfrm>
          <a:prstGeom prst="rect">
            <a:avLst/>
          </a:prstGeom>
          <a:ln w="28575">
            <a:solidFill>
              <a:schemeClr val="accent1"/>
            </a:solidFill>
            <a:prstDash val="dash"/>
            <a:miter lim="800000"/>
            <a:headEnd/>
            <a:tailEnd/>
          </a:ln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ru-RU" dirty="0" smtClean="0"/>
          </a:p>
          <a:p>
            <a:pPr algn="ctr"/>
            <a:r>
              <a:rPr lang="en-US" sz="3200" b="1" dirty="0" smtClean="0">
                <a:solidFill>
                  <a:srgbClr val="FF0000"/>
                </a:solidFill>
              </a:rPr>
              <a:t>Did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24" name="Oval 9"/>
          <p:cNvSpPr>
            <a:spLocks noChangeArrowheads="1"/>
          </p:cNvSpPr>
          <p:nvPr/>
        </p:nvSpPr>
        <p:spPr bwMode="auto">
          <a:xfrm>
            <a:off x="2571736" y="714356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V</a:t>
            </a:r>
            <a:endParaRPr lang="ru-RU" dirty="0"/>
          </a:p>
        </p:txBody>
      </p:sp>
      <p:sp>
        <p:nvSpPr>
          <p:cNvPr id="25" name="Rectangle 5"/>
          <p:cNvSpPr>
            <a:spLocks noChangeArrowheads="1"/>
          </p:cNvSpPr>
          <p:nvPr/>
        </p:nvSpPr>
        <p:spPr bwMode="auto">
          <a:xfrm>
            <a:off x="3500430" y="1142984"/>
            <a:ext cx="919162" cy="1604962"/>
          </a:xfrm>
          <a:prstGeom prst="rect">
            <a:avLst/>
          </a:prstGeom>
          <a:ln w="28575">
            <a:solidFill>
              <a:schemeClr val="accent1"/>
            </a:solidFill>
            <a:miter lim="800000"/>
            <a:headEnd/>
            <a:tailEnd/>
          </a:ln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" name="Oval 10"/>
          <p:cNvSpPr>
            <a:spLocks noChangeArrowheads="1"/>
          </p:cNvSpPr>
          <p:nvPr/>
        </p:nvSpPr>
        <p:spPr bwMode="auto">
          <a:xfrm>
            <a:off x="3714744" y="714356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S</a:t>
            </a:r>
            <a:endParaRPr lang="ru-RU" dirty="0"/>
          </a:p>
        </p:txBody>
      </p:sp>
      <p:sp>
        <p:nvSpPr>
          <p:cNvPr id="27" name="Rectangle 6"/>
          <p:cNvSpPr>
            <a:spLocks noChangeArrowheads="1"/>
          </p:cNvSpPr>
          <p:nvPr/>
        </p:nvSpPr>
        <p:spPr bwMode="auto">
          <a:xfrm>
            <a:off x="4643438" y="1142984"/>
            <a:ext cx="919162" cy="1604962"/>
          </a:xfrm>
          <a:prstGeom prst="rect">
            <a:avLst/>
          </a:prstGeom>
          <a:ln w="28575">
            <a:solidFill>
              <a:schemeClr val="accent1"/>
            </a:solidFill>
            <a:miter lim="800000"/>
            <a:headEnd/>
            <a:tailEnd/>
          </a:ln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 smtClean="0"/>
          </a:p>
          <a:p>
            <a:pPr algn="ctr"/>
            <a:r>
              <a:rPr lang="en-US" sz="3200" b="1" dirty="0" smtClean="0">
                <a:solidFill>
                  <a:srgbClr val="FF0000"/>
                </a:solidFill>
              </a:rPr>
              <a:t>V</a:t>
            </a:r>
          </a:p>
          <a:p>
            <a:pPr algn="ctr"/>
            <a:endParaRPr lang="ru-RU" sz="3200" dirty="0"/>
          </a:p>
        </p:txBody>
      </p:sp>
      <p:sp>
        <p:nvSpPr>
          <p:cNvPr id="28" name="Rectangle 6"/>
          <p:cNvSpPr>
            <a:spLocks noChangeArrowheads="1"/>
          </p:cNvSpPr>
          <p:nvPr/>
        </p:nvSpPr>
        <p:spPr bwMode="auto">
          <a:xfrm>
            <a:off x="5929322" y="1142984"/>
            <a:ext cx="919162" cy="1604962"/>
          </a:xfrm>
          <a:prstGeom prst="rect">
            <a:avLst/>
          </a:prstGeom>
          <a:ln w="28575">
            <a:solidFill>
              <a:schemeClr val="accent1"/>
            </a:solidFill>
            <a:miter lim="800000"/>
            <a:headEnd/>
            <a:tailEnd/>
          </a:ln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9" name="Oval 11"/>
          <p:cNvSpPr>
            <a:spLocks noChangeArrowheads="1"/>
          </p:cNvSpPr>
          <p:nvPr/>
        </p:nvSpPr>
        <p:spPr bwMode="auto">
          <a:xfrm>
            <a:off x="4857752" y="714356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P</a:t>
            </a:r>
            <a:endParaRPr lang="ru-RU" dirty="0"/>
          </a:p>
        </p:txBody>
      </p:sp>
      <p:sp>
        <p:nvSpPr>
          <p:cNvPr id="30" name="Oval 11"/>
          <p:cNvSpPr>
            <a:spLocks noChangeArrowheads="1"/>
          </p:cNvSpPr>
          <p:nvPr/>
        </p:nvSpPr>
        <p:spPr bwMode="auto">
          <a:xfrm>
            <a:off x="6143636" y="714356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" name="Овал 30"/>
          <p:cNvSpPr/>
          <p:nvPr/>
        </p:nvSpPr>
        <p:spPr>
          <a:xfrm>
            <a:off x="2285984" y="2857496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Овал 31"/>
          <p:cNvSpPr/>
          <p:nvPr/>
        </p:nvSpPr>
        <p:spPr>
          <a:xfrm>
            <a:off x="3000364" y="2857496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Овал 32"/>
          <p:cNvSpPr/>
          <p:nvPr/>
        </p:nvSpPr>
        <p:spPr>
          <a:xfrm>
            <a:off x="3500430" y="2857496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Овал 33"/>
          <p:cNvSpPr/>
          <p:nvPr/>
        </p:nvSpPr>
        <p:spPr>
          <a:xfrm>
            <a:off x="4143372" y="2857496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Овал 34"/>
          <p:cNvSpPr/>
          <p:nvPr/>
        </p:nvSpPr>
        <p:spPr>
          <a:xfrm>
            <a:off x="4643438" y="2857496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Овал 35"/>
          <p:cNvSpPr/>
          <p:nvPr/>
        </p:nvSpPr>
        <p:spPr>
          <a:xfrm>
            <a:off x="5286380" y="2857496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Овал 36"/>
          <p:cNvSpPr/>
          <p:nvPr/>
        </p:nvSpPr>
        <p:spPr>
          <a:xfrm>
            <a:off x="5929322" y="2857496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Овал 37"/>
          <p:cNvSpPr/>
          <p:nvPr/>
        </p:nvSpPr>
        <p:spPr>
          <a:xfrm>
            <a:off x="6643702" y="2857496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Овал 38"/>
          <p:cNvSpPr/>
          <p:nvPr/>
        </p:nvSpPr>
        <p:spPr>
          <a:xfrm>
            <a:off x="1142976" y="5857892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Овал 39"/>
          <p:cNvSpPr/>
          <p:nvPr/>
        </p:nvSpPr>
        <p:spPr>
          <a:xfrm>
            <a:off x="1857356" y="5857892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Овал 40"/>
          <p:cNvSpPr/>
          <p:nvPr/>
        </p:nvSpPr>
        <p:spPr>
          <a:xfrm>
            <a:off x="2285984" y="5857892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Овал 41"/>
          <p:cNvSpPr/>
          <p:nvPr/>
        </p:nvSpPr>
        <p:spPr>
          <a:xfrm>
            <a:off x="3071802" y="5857892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Овал 42"/>
          <p:cNvSpPr/>
          <p:nvPr/>
        </p:nvSpPr>
        <p:spPr>
          <a:xfrm>
            <a:off x="3500430" y="5857892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Овал 43"/>
          <p:cNvSpPr/>
          <p:nvPr/>
        </p:nvSpPr>
        <p:spPr>
          <a:xfrm>
            <a:off x="4286248" y="5857892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Овал 44"/>
          <p:cNvSpPr/>
          <p:nvPr/>
        </p:nvSpPr>
        <p:spPr>
          <a:xfrm>
            <a:off x="4714876" y="5857892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Овал 45"/>
          <p:cNvSpPr/>
          <p:nvPr/>
        </p:nvSpPr>
        <p:spPr>
          <a:xfrm>
            <a:off x="5500694" y="5857892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Овал 46"/>
          <p:cNvSpPr/>
          <p:nvPr/>
        </p:nvSpPr>
        <p:spPr>
          <a:xfrm>
            <a:off x="6000760" y="5857892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Овал 47"/>
          <p:cNvSpPr/>
          <p:nvPr/>
        </p:nvSpPr>
        <p:spPr>
          <a:xfrm>
            <a:off x="6786578" y="5857892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9" name="Прямая соединительная линия 48"/>
          <p:cNvCxnSpPr/>
          <p:nvPr/>
        </p:nvCxnSpPr>
        <p:spPr>
          <a:xfrm rot="5400000">
            <a:off x="1393803" y="5821379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 rot="5400000">
            <a:off x="1822431" y="5821379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 rot="5400000">
            <a:off x="2536811" y="5821379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 rot="5400000">
            <a:off x="3036877" y="5821379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/>
          <p:nvPr/>
        </p:nvCxnSpPr>
        <p:spPr>
          <a:xfrm rot="5400000">
            <a:off x="3751257" y="5821379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/>
          <p:nvPr/>
        </p:nvCxnSpPr>
        <p:spPr>
          <a:xfrm rot="5400000">
            <a:off x="4251323" y="5821379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 rot="5400000">
            <a:off x="4965703" y="5821379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/>
          <p:nvPr/>
        </p:nvCxnSpPr>
        <p:spPr>
          <a:xfrm rot="5400000">
            <a:off x="5465769" y="5821379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/>
          <p:nvPr/>
        </p:nvCxnSpPr>
        <p:spPr>
          <a:xfrm rot="5400000">
            <a:off x="6251587" y="5821379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/>
          <p:cNvCxnSpPr/>
          <p:nvPr/>
        </p:nvCxnSpPr>
        <p:spPr>
          <a:xfrm rot="5400000">
            <a:off x="6751653" y="5821379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/>
          <p:nvPr/>
        </p:nvCxnSpPr>
        <p:spPr>
          <a:xfrm rot="5400000">
            <a:off x="2536811" y="2820983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единительная линия 59"/>
          <p:cNvCxnSpPr/>
          <p:nvPr/>
        </p:nvCxnSpPr>
        <p:spPr>
          <a:xfrm rot="5400000">
            <a:off x="2965439" y="2820983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единительная линия 60"/>
          <p:cNvCxnSpPr/>
          <p:nvPr/>
        </p:nvCxnSpPr>
        <p:spPr>
          <a:xfrm rot="5400000">
            <a:off x="3751257" y="2820983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единительная линия 61"/>
          <p:cNvCxnSpPr/>
          <p:nvPr/>
        </p:nvCxnSpPr>
        <p:spPr>
          <a:xfrm rot="5400000">
            <a:off x="4108447" y="2820983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единительная линия 62"/>
          <p:cNvCxnSpPr/>
          <p:nvPr/>
        </p:nvCxnSpPr>
        <p:spPr>
          <a:xfrm rot="5400000">
            <a:off x="4894265" y="2820983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единительная линия 63"/>
          <p:cNvCxnSpPr/>
          <p:nvPr/>
        </p:nvCxnSpPr>
        <p:spPr>
          <a:xfrm rot="5400000">
            <a:off x="5251455" y="2820983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единительная линия 64"/>
          <p:cNvCxnSpPr/>
          <p:nvPr/>
        </p:nvCxnSpPr>
        <p:spPr>
          <a:xfrm rot="5400000">
            <a:off x="6180149" y="2820983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единительная линия 65"/>
          <p:cNvCxnSpPr/>
          <p:nvPr/>
        </p:nvCxnSpPr>
        <p:spPr>
          <a:xfrm rot="5400000">
            <a:off x="6608777" y="2820983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7072330" y="785794"/>
            <a:ext cx="64294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800" dirty="0" smtClean="0"/>
              <a:t>?</a:t>
            </a:r>
            <a:endParaRPr lang="ru-RU" sz="13800" dirty="0"/>
          </a:p>
        </p:txBody>
      </p:sp>
      <p:sp>
        <p:nvSpPr>
          <p:cNvPr id="68" name="TextBox 67"/>
          <p:cNvSpPr txBox="1"/>
          <p:nvPr/>
        </p:nvSpPr>
        <p:spPr>
          <a:xfrm>
            <a:off x="7215206" y="3786190"/>
            <a:ext cx="71438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800" dirty="0" smtClean="0"/>
              <a:t>?</a:t>
            </a:r>
            <a:endParaRPr lang="ru-RU" sz="13800" dirty="0"/>
          </a:p>
        </p:txBody>
      </p:sp>
      <p:sp>
        <p:nvSpPr>
          <p:cNvPr id="69" name="TextBox 68"/>
          <p:cNvSpPr txBox="1"/>
          <p:nvPr/>
        </p:nvSpPr>
        <p:spPr>
          <a:xfrm>
            <a:off x="1714480" y="3000372"/>
            <a:ext cx="69294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           </a:t>
            </a:r>
            <a:r>
              <a:rPr lang="en-US" sz="2400" b="1" dirty="0" smtClean="0">
                <a:solidFill>
                  <a:srgbClr val="FF0000"/>
                </a:solidFill>
              </a:rPr>
              <a:t>Did         </a:t>
            </a:r>
            <a:r>
              <a:rPr lang="en-US" sz="2400" dirty="0" smtClean="0"/>
              <a:t>Tom     </a:t>
            </a:r>
            <a:r>
              <a:rPr lang="en-US" sz="2400" b="1" dirty="0" smtClean="0">
                <a:solidFill>
                  <a:srgbClr val="FF0000"/>
                </a:solidFill>
              </a:rPr>
              <a:t>dance </a:t>
            </a:r>
            <a:r>
              <a:rPr lang="en-US" sz="2400" dirty="0" smtClean="0"/>
              <a:t>    yesterday?</a:t>
            </a:r>
            <a:endParaRPr lang="ru-RU" sz="2400" dirty="0"/>
          </a:p>
        </p:txBody>
      </p:sp>
      <p:sp>
        <p:nvSpPr>
          <p:cNvPr id="70" name="TextBox 69"/>
          <p:cNvSpPr txBox="1"/>
          <p:nvPr/>
        </p:nvSpPr>
        <p:spPr>
          <a:xfrm>
            <a:off x="1142976" y="6143644"/>
            <a:ext cx="7143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Where     </a:t>
            </a:r>
            <a:r>
              <a:rPr lang="en-US" sz="2400" b="1" dirty="0" smtClean="0">
                <a:solidFill>
                  <a:srgbClr val="FF0000"/>
                </a:solidFill>
              </a:rPr>
              <a:t>did </a:t>
            </a:r>
            <a:r>
              <a:rPr lang="en-US" sz="2400" dirty="0" smtClean="0"/>
              <a:t>          Tom      </a:t>
            </a:r>
            <a:r>
              <a:rPr lang="en-US" sz="2400" b="1" dirty="0" smtClean="0">
                <a:solidFill>
                  <a:srgbClr val="FF0000"/>
                </a:solidFill>
              </a:rPr>
              <a:t>dance  </a:t>
            </a:r>
            <a:r>
              <a:rPr lang="en-US" sz="2400" dirty="0" smtClean="0"/>
              <a:t> yesterday?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6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3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4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7" dur="5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8" dur="5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9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0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3" dur="5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4" dur="5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>
                      <p:stCondLst>
                        <p:cond delay="indefinite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027" grpId="0" animBg="1"/>
      <p:bldP spid="1028" grpId="0" animBg="1"/>
      <p:bldP spid="1029" grpId="0" animBg="1"/>
      <p:bldP spid="1030" grpId="0" animBg="1"/>
      <p:bldP spid="1031" grpId="0" animBg="1"/>
      <p:bldP spid="1032" grpId="0" animBg="1"/>
      <p:bldP spid="1033" grpId="0" animBg="1"/>
      <p:bldP spid="1034" grpId="0" animBg="1"/>
      <p:bldP spid="1035" grpId="0" animBg="1"/>
      <p:bldP spid="1036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67" grpId="0"/>
      <p:bldP spid="68" grpId="0"/>
      <p:bldP spid="69" grpId="0"/>
      <p:bldP spid="7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0"/>
            <a:ext cx="7498080" cy="797226"/>
          </a:xfrm>
        </p:spPr>
        <p:txBody>
          <a:bodyPr/>
          <a:lstStyle/>
          <a:p>
            <a:pPr algn="ctr"/>
            <a:r>
              <a:rPr lang="en-US" b="1" dirty="0" smtClean="0">
                <a:solidFill>
                  <a:schemeClr val="accent3">
                    <a:lumMod val="75000"/>
                  </a:schemeClr>
                </a:solidFill>
              </a:rPr>
              <a:t>Past Simple</a:t>
            </a:r>
            <a:endParaRPr lang="ru-RU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 rot="5400000">
            <a:off x="-2428900" y="3429000"/>
            <a:ext cx="685800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" name="Прямая соединительная линия 3"/>
          <p:cNvCxnSpPr/>
          <p:nvPr/>
        </p:nvCxnSpPr>
        <p:spPr>
          <a:xfrm>
            <a:off x="0" y="3500438"/>
            <a:ext cx="914400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" name="Равнобедренный треугольник 4"/>
          <p:cNvSpPr/>
          <p:nvPr/>
        </p:nvSpPr>
        <p:spPr>
          <a:xfrm>
            <a:off x="214282" y="1357298"/>
            <a:ext cx="571504" cy="714380"/>
          </a:xfrm>
          <a:prstGeom prst="triangle">
            <a:avLst>
              <a:gd name="adj" fmla="val 5180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rgbClr val="FF0000"/>
                </a:solidFill>
              </a:rPr>
              <a:t>+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6" name="Rectangle 23"/>
          <p:cNvSpPr>
            <a:spLocks noChangeArrowheads="1"/>
          </p:cNvSpPr>
          <p:nvPr/>
        </p:nvSpPr>
        <p:spPr bwMode="auto">
          <a:xfrm>
            <a:off x="1285852" y="1071546"/>
            <a:ext cx="919163" cy="1604962"/>
          </a:xfrm>
          <a:prstGeom prst="rect">
            <a:avLst/>
          </a:prstGeom>
          <a:ln w="28575">
            <a:solidFill>
              <a:schemeClr val="accent1"/>
            </a:solidFill>
            <a:miter lim="800000"/>
            <a:headEnd/>
            <a:tailEnd/>
          </a:ln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Rectangle 22"/>
          <p:cNvSpPr>
            <a:spLocks noChangeArrowheads="1"/>
          </p:cNvSpPr>
          <p:nvPr/>
        </p:nvSpPr>
        <p:spPr bwMode="auto">
          <a:xfrm>
            <a:off x="2428860" y="1071546"/>
            <a:ext cx="919163" cy="1604962"/>
          </a:xfrm>
          <a:prstGeom prst="rect">
            <a:avLst/>
          </a:prstGeom>
          <a:ln w="28575">
            <a:solidFill>
              <a:schemeClr val="accent1"/>
            </a:solidFill>
            <a:miter lim="800000"/>
            <a:headEnd/>
            <a:tailEnd/>
          </a:ln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 smtClean="0"/>
          </a:p>
          <a:p>
            <a:pPr algn="ctr"/>
            <a:r>
              <a:rPr lang="en-US" sz="3200" b="1" dirty="0" err="1" smtClean="0">
                <a:solidFill>
                  <a:srgbClr val="FF0000"/>
                </a:solidFill>
              </a:rPr>
              <a:t>Ved</a:t>
            </a:r>
            <a:endParaRPr lang="en-US" sz="3200" b="1" dirty="0" smtClean="0">
              <a:solidFill>
                <a:srgbClr val="FF0000"/>
              </a:solidFill>
            </a:endParaRPr>
          </a:p>
          <a:p>
            <a:pPr algn="ctr"/>
            <a:r>
              <a:rPr lang="en-US" sz="3200" b="1" dirty="0">
                <a:solidFill>
                  <a:srgbClr val="FF0000"/>
                </a:solidFill>
              </a:rPr>
              <a:t>V</a:t>
            </a:r>
            <a:r>
              <a:rPr lang="en-US" sz="3200" b="1" baseline="-25000" dirty="0">
                <a:solidFill>
                  <a:srgbClr val="FF0000"/>
                </a:solidFill>
              </a:rPr>
              <a:t>2</a:t>
            </a:r>
            <a:endParaRPr lang="ru-RU" sz="3200" dirty="0">
              <a:solidFill>
                <a:srgbClr val="FF0000"/>
              </a:solidFill>
            </a:endParaRPr>
          </a:p>
          <a:p>
            <a:pPr algn="ctr"/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8" name="Rectangle 24"/>
          <p:cNvSpPr>
            <a:spLocks noChangeArrowheads="1"/>
          </p:cNvSpPr>
          <p:nvPr/>
        </p:nvSpPr>
        <p:spPr bwMode="auto">
          <a:xfrm>
            <a:off x="3786182" y="1071546"/>
            <a:ext cx="919163" cy="1604962"/>
          </a:xfrm>
          <a:prstGeom prst="rect">
            <a:avLst/>
          </a:prstGeom>
          <a:ln w="28575">
            <a:solidFill>
              <a:schemeClr val="accent1"/>
            </a:solidFill>
            <a:miter lim="800000"/>
            <a:headEnd/>
            <a:tailEnd/>
          </a:ln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Oval 7"/>
          <p:cNvSpPr>
            <a:spLocks noChangeArrowheads="1"/>
          </p:cNvSpPr>
          <p:nvPr/>
        </p:nvSpPr>
        <p:spPr bwMode="auto">
          <a:xfrm>
            <a:off x="1500166" y="642918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S</a:t>
            </a:r>
            <a:endParaRPr lang="ru-RU" dirty="0"/>
          </a:p>
        </p:txBody>
      </p:sp>
      <p:sp>
        <p:nvSpPr>
          <p:cNvPr id="10" name="Oval 7"/>
          <p:cNvSpPr>
            <a:spLocks noChangeArrowheads="1"/>
          </p:cNvSpPr>
          <p:nvPr/>
        </p:nvSpPr>
        <p:spPr bwMode="auto">
          <a:xfrm>
            <a:off x="2643174" y="642918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P</a:t>
            </a:r>
            <a:endParaRPr lang="ru-RU" dirty="0"/>
          </a:p>
        </p:txBody>
      </p:sp>
      <p:sp>
        <p:nvSpPr>
          <p:cNvPr id="11" name="Oval 7"/>
          <p:cNvSpPr>
            <a:spLocks noChangeArrowheads="1"/>
          </p:cNvSpPr>
          <p:nvPr/>
        </p:nvSpPr>
        <p:spPr bwMode="auto">
          <a:xfrm>
            <a:off x="4000496" y="642918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1285852" y="2786058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1928794" y="2786058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2428860" y="2786058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3071802" y="2786058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3714744" y="2786058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4500562" y="2786058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 rot="5400000">
            <a:off x="1536679" y="2749545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rot="5400000">
            <a:off x="1893869" y="2749545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rot="5400000">
            <a:off x="2679687" y="2749545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rot="5400000">
            <a:off x="3036877" y="2749545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rot="5400000">
            <a:off x="3965571" y="2749545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rot="5400000">
            <a:off x="4465637" y="2749545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1357290" y="3214686"/>
            <a:ext cx="57150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2357422" y="3214686"/>
            <a:ext cx="107157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2357422" y="3286124"/>
            <a:ext cx="107157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3786182" y="3214686"/>
            <a:ext cx="2714644" cy="1588"/>
          </a:xfrm>
          <a:prstGeom prst="line">
            <a:avLst/>
          </a:prstGeom>
          <a:ln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1071538" y="2857496"/>
            <a:ext cx="74295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   Ann      </a:t>
            </a:r>
            <a:r>
              <a:rPr lang="en-US" sz="2400" b="1" dirty="0" smtClean="0">
                <a:solidFill>
                  <a:srgbClr val="FF0000"/>
                </a:solidFill>
              </a:rPr>
              <a:t>danced </a:t>
            </a:r>
            <a:r>
              <a:rPr lang="en-US" sz="2400" dirty="0" smtClean="0"/>
              <a:t>    at the party yesterday.</a:t>
            </a:r>
            <a:endParaRPr lang="ru-RU" sz="2400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3071802" y="2928934"/>
            <a:ext cx="428628" cy="50006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Rectangle 23"/>
          <p:cNvSpPr>
            <a:spLocks noChangeArrowheads="1"/>
          </p:cNvSpPr>
          <p:nvPr/>
        </p:nvSpPr>
        <p:spPr bwMode="auto">
          <a:xfrm>
            <a:off x="1357290" y="4071942"/>
            <a:ext cx="919163" cy="1604962"/>
          </a:xfrm>
          <a:prstGeom prst="rect">
            <a:avLst/>
          </a:prstGeom>
          <a:ln w="28575">
            <a:solidFill>
              <a:schemeClr val="accent1"/>
            </a:solidFill>
            <a:miter lim="800000"/>
            <a:headEnd/>
            <a:tailEnd/>
          </a:ln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" name="Rectangle 22"/>
          <p:cNvSpPr>
            <a:spLocks noChangeArrowheads="1"/>
          </p:cNvSpPr>
          <p:nvPr/>
        </p:nvSpPr>
        <p:spPr bwMode="auto">
          <a:xfrm>
            <a:off x="2500298" y="4071942"/>
            <a:ext cx="919163" cy="1604962"/>
          </a:xfrm>
          <a:prstGeom prst="rect">
            <a:avLst/>
          </a:prstGeom>
          <a:ln w="28575">
            <a:solidFill>
              <a:schemeClr val="accent1"/>
            </a:solidFill>
            <a:miter lim="800000"/>
            <a:headEnd/>
            <a:tailEnd/>
          </a:ln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 smtClean="0"/>
          </a:p>
          <a:p>
            <a:pPr algn="ctr"/>
            <a:r>
              <a:rPr lang="en-US" sz="3200" b="1" dirty="0" err="1" smtClean="0">
                <a:solidFill>
                  <a:srgbClr val="FF0000"/>
                </a:solidFill>
              </a:rPr>
              <a:t>Ved</a:t>
            </a:r>
            <a:endParaRPr lang="en-US" sz="3200" b="1" dirty="0" smtClean="0">
              <a:solidFill>
                <a:srgbClr val="FF0000"/>
              </a:solidFill>
            </a:endParaRPr>
          </a:p>
          <a:p>
            <a:pPr algn="ctr"/>
            <a:r>
              <a:rPr lang="en-US" sz="3200" b="1" dirty="0">
                <a:solidFill>
                  <a:srgbClr val="FF0000"/>
                </a:solidFill>
              </a:rPr>
              <a:t>V</a:t>
            </a:r>
            <a:r>
              <a:rPr lang="en-US" sz="3200" b="1" baseline="-25000" dirty="0">
                <a:solidFill>
                  <a:srgbClr val="FF0000"/>
                </a:solidFill>
              </a:rPr>
              <a:t>2</a:t>
            </a:r>
            <a:endParaRPr lang="ru-RU" sz="3200" dirty="0">
              <a:solidFill>
                <a:srgbClr val="FF0000"/>
              </a:solidFill>
            </a:endParaRPr>
          </a:p>
          <a:p>
            <a:pPr algn="ctr"/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32" name="Rectangle 24"/>
          <p:cNvSpPr>
            <a:spLocks noChangeArrowheads="1"/>
          </p:cNvSpPr>
          <p:nvPr/>
        </p:nvSpPr>
        <p:spPr bwMode="auto">
          <a:xfrm>
            <a:off x="3857620" y="4071942"/>
            <a:ext cx="919163" cy="1604962"/>
          </a:xfrm>
          <a:prstGeom prst="rect">
            <a:avLst/>
          </a:prstGeom>
          <a:ln w="28575">
            <a:solidFill>
              <a:schemeClr val="accent1"/>
            </a:solidFill>
            <a:miter lim="800000"/>
            <a:headEnd/>
            <a:tailEnd/>
          </a:ln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" name="Oval 7"/>
          <p:cNvSpPr>
            <a:spLocks noChangeArrowheads="1"/>
          </p:cNvSpPr>
          <p:nvPr/>
        </p:nvSpPr>
        <p:spPr bwMode="auto">
          <a:xfrm>
            <a:off x="1571604" y="3643314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?</a:t>
            </a:r>
            <a:endParaRPr lang="ru-RU" dirty="0"/>
          </a:p>
        </p:txBody>
      </p:sp>
      <p:sp>
        <p:nvSpPr>
          <p:cNvPr id="34" name="Oval 7"/>
          <p:cNvSpPr>
            <a:spLocks noChangeArrowheads="1"/>
          </p:cNvSpPr>
          <p:nvPr/>
        </p:nvSpPr>
        <p:spPr bwMode="auto">
          <a:xfrm>
            <a:off x="2714612" y="3643314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P</a:t>
            </a:r>
            <a:endParaRPr lang="ru-RU" dirty="0"/>
          </a:p>
        </p:txBody>
      </p:sp>
      <p:sp>
        <p:nvSpPr>
          <p:cNvPr id="35" name="Oval 7"/>
          <p:cNvSpPr>
            <a:spLocks noChangeArrowheads="1"/>
          </p:cNvSpPr>
          <p:nvPr/>
        </p:nvSpPr>
        <p:spPr bwMode="auto">
          <a:xfrm>
            <a:off x="4071934" y="3643314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6" name="Овал 35"/>
          <p:cNvSpPr/>
          <p:nvPr/>
        </p:nvSpPr>
        <p:spPr>
          <a:xfrm>
            <a:off x="1357290" y="5786454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Овал 36"/>
          <p:cNvSpPr/>
          <p:nvPr/>
        </p:nvSpPr>
        <p:spPr>
          <a:xfrm>
            <a:off x="2000232" y="5786454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Овал 37"/>
          <p:cNvSpPr/>
          <p:nvPr/>
        </p:nvSpPr>
        <p:spPr>
          <a:xfrm>
            <a:off x="2500298" y="5786454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Овал 38"/>
          <p:cNvSpPr/>
          <p:nvPr/>
        </p:nvSpPr>
        <p:spPr>
          <a:xfrm>
            <a:off x="3143240" y="5786454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Овал 39"/>
          <p:cNvSpPr/>
          <p:nvPr/>
        </p:nvSpPr>
        <p:spPr>
          <a:xfrm>
            <a:off x="3786182" y="5786454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Овал 40"/>
          <p:cNvSpPr/>
          <p:nvPr/>
        </p:nvSpPr>
        <p:spPr>
          <a:xfrm>
            <a:off x="4572000" y="5786454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2" name="Прямая соединительная линия 41"/>
          <p:cNvCxnSpPr/>
          <p:nvPr/>
        </p:nvCxnSpPr>
        <p:spPr>
          <a:xfrm rot="5400000">
            <a:off x="1608117" y="5749941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 rot="5400000">
            <a:off x="1965307" y="5749941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 rot="5400000">
            <a:off x="2751125" y="5749941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 rot="5400000">
            <a:off x="3108315" y="5749941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 rot="5400000">
            <a:off x="4037009" y="5749941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 rot="5400000">
            <a:off x="4537075" y="5749941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1214414" y="6000768"/>
            <a:ext cx="72866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 </a:t>
            </a:r>
            <a:r>
              <a:rPr lang="en-US" sz="2400" dirty="0" smtClean="0"/>
              <a:t>Who     </a:t>
            </a:r>
            <a:r>
              <a:rPr lang="en-US" sz="2400" b="1" dirty="0" smtClean="0">
                <a:solidFill>
                  <a:srgbClr val="FF0000"/>
                </a:solidFill>
              </a:rPr>
              <a:t>danced </a:t>
            </a:r>
            <a:r>
              <a:rPr lang="en-US" sz="2400" dirty="0" smtClean="0"/>
              <a:t>  at the party yesterday?</a:t>
            </a:r>
            <a:endParaRPr lang="ru-RU" sz="2400" dirty="0"/>
          </a:p>
        </p:txBody>
      </p:sp>
      <p:sp>
        <p:nvSpPr>
          <p:cNvPr id="49" name="TextBox 48"/>
          <p:cNvSpPr txBox="1"/>
          <p:nvPr/>
        </p:nvSpPr>
        <p:spPr>
          <a:xfrm>
            <a:off x="5072066" y="3786190"/>
            <a:ext cx="85725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800" dirty="0" smtClean="0"/>
              <a:t>?</a:t>
            </a:r>
            <a:endParaRPr lang="ru-RU" sz="13800" dirty="0"/>
          </a:p>
        </p:txBody>
      </p:sp>
      <p:sp>
        <p:nvSpPr>
          <p:cNvPr id="50" name="TextBox 49"/>
          <p:cNvSpPr txBox="1"/>
          <p:nvPr/>
        </p:nvSpPr>
        <p:spPr>
          <a:xfrm>
            <a:off x="214282" y="3929066"/>
            <a:ext cx="461665" cy="271464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ru-RU" b="1" dirty="0" smtClean="0"/>
              <a:t>Вопрос к подлежащему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8" grpId="0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8" grpId="0"/>
      <p:bldP spid="49" grpId="0"/>
      <p:bldP spid="5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Пример:</a:t>
            </a:r>
            <a:endParaRPr lang="ru-RU" b="1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1435608" y="1447800"/>
          <a:ext cx="749808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182</TotalTime>
  <Words>123</Words>
  <Application>Microsoft Office PowerPoint</Application>
  <PresentationFormat>Экран (4:3)</PresentationFormat>
  <Paragraphs>67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Солнцестояние</vt:lpstr>
      <vt:lpstr>Past Simple</vt:lpstr>
      <vt:lpstr>Yesterday/last year/ago/the day before</vt:lpstr>
      <vt:lpstr>Past Simple</vt:lpstr>
      <vt:lpstr>Past Simple</vt:lpstr>
      <vt:lpstr>Past Simple</vt:lpstr>
      <vt:lpstr>Пример:</vt:lpstr>
    </vt:vector>
  </TitlesOfParts>
  <Company>Your Company Name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Past Simple</dc:title>
  <dc:creator>Your User Name</dc:creator>
  <cp:lastModifiedBy>Мария</cp:lastModifiedBy>
  <cp:revision>14</cp:revision>
  <dcterms:created xsi:type="dcterms:W3CDTF">2009-02-25T17:07:21Z</dcterms:created>
  <dcterms:modified xsi:type="dcterms:W3CDTF">2020-11-11T11:17:44Z</dcterms:modified>
</cp:coreProperties>
</file>