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435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1-19.userapi.com/impg/mYx3ACKXbx33p0nRevUSDJNs8nhrUTMfwstkJg/Q1xaD5bgVOc.jpg?size=800x800&amp;quality=96&amp;proxy=1&amp;sign=db6fc5cada8df28451fd891f3c9b3f57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8" b="28576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sarevny.woman.ru/img/start_pic.png?v=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8" y="2622883"/>
            <a:ext cx="9144001" cy="4235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Выноска-облако 2"/>
          <p:cNvSpPr/>
          <p:nvPr/>
        </p:nvSpPr>
        <p:spPr>
          <a:xfrm>
            <a:off x="2051720" y="260648"/>
            <a:ext cx="5544616" cy="3429000"/>
          </a:xfrm>
          <a:prstGeom prst="cloudCallout">
            <a:avLst>
              <a:gd name="adj1" fmla="val -20211"/>
              <a:gd name="adj2" fmla="val 69544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483768" y="1052736"/>
            <a:ext cx="44644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3300"/>
                </a:solidFill>
                <a:latin typeface="Constantia" panose="02030602050306030303" pitchFamily="18" charset="0"/>
              </a:rPr>
              <a:t>Здравствуйте, ребята!</a:t>
            </a:r>
          </a:p>
          <a:p>
            <a:pPr algn="ctr"/>
            <a:r>
              <a:rPr lang="ru-RU" sz="2800" b="1" dirty="0" smtClean="0">
                <a:solidFill>
                  <a:srgbClr val="FF3300"/>
                </a:solidFill>
                <a:latin typeface="Constantia" panose="02030602050306030303" pitchFamily="18" charset="0"/>
              </a:rPr>
              <a:t>Нас отправил Кощей </a:t>
            </a:r>
            <a:r>
              <a:rPr lang="ru-RU" sz="2800" b="1" dirty="0" err="1" smtClean="0">
                <a:solidFill>
                  <a:srgbClr val="FF3300"/>
                </a:solidFill>
                <a:latin typeface="Constantia" panose="02030602050306030303" pitchFamily="18" charset="0"/>
              </a:rPr>
              <a:t>Кощеевич</a:t>
            </a:r>
            <a:r>
              <a:rPr lang="ru-RU" sz="2800" b="1" dirty="0" smtClean="0">
                <a:solidFill>
                  <a:srgbClr val="FF3300"/>
                </a:solidFill>
                <a:latin typeface="Constantia" panose="02030602050306030303" pitchFamily="18" charset="0"/>
              </a:rPr>
              <a:t> проверить ваши знания!</a:t>
            </a:r>
            <a:endParaRPr lang="ru-RU" sz="2800" b="1" dirty="0">
              <a:solidFill>
                <a:srgbClr val="FF3300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596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kanzoboz.ru/data/images/521182_74845_th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kanzoboz.ru/data/images/521182_74845_th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31391"/>
            <a:ext cx="9008078" cy="429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6679" y="164777"/>
            <a:ext cx="89386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ВЫ МОЛОДЦЫ!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Отлично справились со всеми заданиями. Мы выслали для вас кое – что интересное.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Вам все передаст ваш учитель!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До встречи!</a:t>
            </a:r>
            <a:endParaRPr lang="ru-RU" sz="3200" b="1" dirty="0">
              <a:solidFill>
                <a:srgbClr val="C00000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755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1-19.userapi.com/impg/mYx3ACKXbx33p0nRevUSDJNs8nhrUTMfwstkJg/Q1xaD5bgVOc.jpg?size=800x800&amp;quality=96&amp;proxy=1&amp;sign=db6fc5cada8df28451fd891f3c9b3f57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8" b="28576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atars.mds.yandex.net/get-zen_doc/2749135/pub_5eb08a527fd7746232c0c8eb_5eb092ff583b5267023f86d6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981199"/>
            <a:ext cx="4876800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16030" y="620688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Constantia" panose="02030602050306030303" pitchFamily="18" charset="0"/>
              </a:rPr>
              <a:t>Закончите стихотворение!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700808"/>
            <a:ext cx="640871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Constantia" panose="02030602050306030303" pitchFamily="18" charset="0"/>
              </a:rPr>
              <a:t>Знаем твердо, что </a:t>
            </a:r>
            <a:r>
              <a:rPr lang="ru-RU" sz="3600" u="sng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жи</a:t>
            </a:r>
            <a:r>
              <a:rPr lang="ru-RU" sz="3600" u="sng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-ши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Constantia" panose="02030602050306030303" pitchFamily="18" charset="0"/>
              </a:rPr>
              <a:t> пишем только с гласной…,</a:t>
            </a:r>
          </a:p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Constantia" panose="02030602050306030303" pitchFamily="18" charset="0"/>
              </a:rPr>
              <a:t>А в словах, где </a:t>
            </a:r>
            <a:r>
              <a:rPr lang="ru-RU" sz="3600" u="sng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ча</a:t>
            </a:r>
            <a:r>
              <a:rPr lang="ru-RU" sz="3600" u="sng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и ща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Constantia" panose="02030602050306030303" pitchFamily="18" charset="0"/>
              </a:rPr>
              <a:t>мы напишем только ….</a:t>
            </a:r>
          </a:p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Constantia" panose="02030602050306030303" pitchFamily="18" charset="0"/>
              </a:rPr>
              <a:t>Где же встретим </a:t>
            </a:r>
            <a:r>
              <a:rPr lang="ru-RU" sz="3600" u="sng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чу и </a:t>
            </a:r>
            <a:r>
              <a:rPr lang="ru-RU" sz="3600" u="sng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щу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Constantia" panose="02030602050306030303" pitchFamily="18" charset="0"/>
              </a:rPr>
              <a:t>, то напишем букву…!</a:t>
            </a:r>
          </a:p>
          <a:p>
            <a:endParaRPr lang="ru-RU" sz="3200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130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1-19.userapi.com/impg/mYx3ACKXbx33p0nRevUSDJNs8nhrUTMfwstkJg/Q1xaD5bgVOc.jpg?size=800x800&amp;quality=96&amp;proxy=1&amp;sign=db6fc5cada8df28451fd891f3c9b3f57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8" b="28576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cdn.sm-news.ru/wp-content/uploads/2020/06/20/tsr_sonya_540x484x2_2_540x0_16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2163688"/>
            <a:ext cx="51435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8014" y="476672"/>
            <a:ext cx="84344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onstantia" panose="02030602050306030303" pitchFamily="18" charset="0"/>
              </a:rPr>
              <a:t>Прочитайте слова и ответьте какие в них звуки чаще всего встречаются.</a:t>
            </a:r>
            <a:endParaRPr lang="ru-RU" sz="3600" b="1" dirty="0">
              <a:solidFill>
                <a:srgbClr val="7030A0"/>
              </a:solidFill>
              <a:latin typeface="Constantia" panose="0203060205030603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65857" y="2551837"/>
            <a:ext cx="66064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ЛЫЖИ, МЫШИ И УЖИ,</a:t>
            </a:r>
          </a:p>
          <a:p>
            <a:pPr algn="ctr"/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ШИНЫ, ЕЖИКИ, СТРИЖИ</a:t>
            </a:r>
          </a:p>
          <a:p>
            <a:pPr algn="ctr"/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РОЩА, ЧАЩА И СВЕЧА,</a:t>
            </a:r>
          </a:p>
          <a:p>
            <a:pPr algn="ctr"/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ПИЩА, ТУЧА, САРАНЧА</a:t>
            </a:r>
          </a:p>
          <a:p>
            <a:pPr algn="ctr"/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ЧУЛОК И ЧУДО И ЧУГУН,</a:t>
            </a:r>
          </a:p>
          <a:p>
            <a:pPr algn="ctr"/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Constantia" panose="02030602050306030303" pitchFamily="18" charset="0"/>
              </a:rPr>
              <a:t>ЧУДАК И ЩУКА И ВОРЧУН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97086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1-19.userapi.com/impg/mYx3ACKXbx33p0nRevUSDJNs8nhrUTMfwstkJg/Q1xaD5bgVOc.jpg?size=800x800&amp;quality=96&amp;proxy=1&amp;sign=db6fc5cada8df28451fd891f3c9b3f57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8" b="28576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avatars.mds.yandex.net/get-zen_doc/2404797/pub_5eb08a527fd7746232c0c8eb_5eb094665daea10b5d955fda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305271"/>
            <a:ext cx="6552728" cy="6552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Выноска-облако 2"/>
          <p:cNvSpPr/>
          <p:nvPr/>
        </p:nvSpPr>
        <p:spPr>
          <a:xfrm>
            <a:off x="4355976" y="305271"/>
            <a:ext cx="4392488" cy="3123729"/>
          </a:xfrm>
          <a:prstGeom prst="cloudCallout">
            <a:avLst>
              <a:gd name="adj1" fmla="val -65115"/>
              <a:gd name="adj2" fmla="val 254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535996" y="1094587"/>
            <a:ext cx="40324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Constantia" panose="02030602050306030303" pitchFamily="18" charset="0"/>
              </a:rPr>
              <a:t>А какие шипящие согласные звуки вы знаете?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274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1-19.userapi.com/impg/mYx3ACKXbx33p0nRevUSDJNs8nhrUTMfwstkJg/Q1xaD5bgVOc.jpg?size=800x800&amp;quality=96&amp;proxy=1&amp;sign=db6fc5cada8df28451fd891f3c9b3f57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8" b="28576"/>
          <a:stretch/>
        </p:blipFill>
        <p:spPr bwMode="auto">
          <a:xfrm>
            <a:off x="-17254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55775" y="404664"/>
            <a:ext cx="4032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onstantia" panose="02030602050306030303" pitchFamily="18" charset="0"/>
              </a:rPr>
              <a:t>Минутка чистописания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Constantia" panose="02030602050306030303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4134" y="1700808"/>
            <a:ext cx="4035425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54" y="2237383"/>
            <a:ext cx="1079500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336" y="3106539"/>
            <a:ext cx="1298575" cy="117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824" y="3753653"/>
            <a:ext cx="1262063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996" y="4622809"/>
            <a:ext cx="2603500" cy="117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6031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1" r="15491"/>
          <a:stretch/>
        </p:blipFill>
        <p:spPr bwMode="auto">
          <a:xfrm>
            <a:off x="4277" y="0"/>
            <a:ext cx="913972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5484595" y="332656"/>
            <a:ext cx="3551901" cy="2592288"/>
          </a:xfrm>
          <a:prstGeom prst="cloudCallout">
            <a:avLst>
              <a:gd name="adj1" fmla="val -51920"/>
              <a:gd name="adj2" fmla="val 72483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000405" y="720859"/>
            <a:ext cx="25202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А вот мое послание, спишите без внимания!</a:t>
            </a:r>
            <a:endParaRPr lang="ru-RU" sz="2800" b="1" dirty="0">
              <a:solidFill>
                <a:schemeClr val="bg1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589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sun1-19.userapi.com/impg/mYx3ACKXbx33p0nRevUSDJNs8nhrUTMfwstkJg/Q1xaD5bgVOc.jpg?size=800x800&amp;quality=96&amp;proxy=1&amp;sign=db6fc5cada8df28451fd891f3c9b3f57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8" b="28576"/>
          <a:stretch/>
        </p:blipFill>
        <p:spPr bwMode="auto">
          <a:xfrm>
            <a:off x="-17254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cdn.sm-news.ru/wp-content/uploads/2020/06/14/tsr_vasilisa_540x484x2_2_540x0_16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1484784"/>
            <a:ext cx="51435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43808" y="1484784"/>
            <a:ext cx="574238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  <a:latin typeface="Constantia" panose="02030602050306030303" pitchFamily="18" charset="0"/>
              </a:rPr>
              <a:t>Ах, как долго мы писали,</a:t>
            </a:r>
          </a:p>
          <a:p>
            <a:pPr algn="ctr"/>
            <a:r>
              <a:rPr lang="ru-RU" sz="2800" b="1" dirty="0">
                <a:solidFill>
                  <a:srgbClr val="00B050"/>
                </a:solidFill>
                <a:latin typeface="Constantia" panose="02030602050306030303" pitchFamily="18" charset="0"/>
              </a:rPr>
              <a:t>Глазки у ребят устали.</a:t>
            </a:r>
          </a:p>
          <a:p>
            <a:pPr algn="ctr"/>
            <a:r>
              <a:rPr lang="ru-RU" sz="2800" b="1" dirty="0">
                <a:solidFill>
                  <a:srgbClr val="00B050"/>
                </a:solidFill>
                <a:latin typeface="Constantia" panose="02030602050306030303" pitchFamily="18" charset="0"/>
              </a:rPr>
              <a:t> Посмотрите все в окно,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Constantia" panose="02030602050306030303" pitchFamily="18" charset="0"/>
              </a:rPr>
              <a:t>Ах</a:t>
            </a:r>
            <a:r>
              <a:rPr lang="ru-RU" sz="2800" b="1" dirty="0">
                <a:solidFill>
                  <a:srgbClr val="00B050"/>
                </a:solidFill>
                <a:latin typeface="Constantia" panose="02030602050306030303" pitchFamily="18" charset="0"/>
              </a:rPr>
              <a:t>, как солнце высоко.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Constantia" panose="02030602050306030303" pitchFamily="18" charset="0"/>
              </a:rPr>
              <a:t>Мы </a:t>
            </a:r>
            <a:r>
              <a:rPr lang="ru-RU" sz="2800" b="1" dirty="0">
                <a:solidFill>
                  <a:srgbClr val="00B050"/>
                </a:solidFill>
                <a:latin typeface="Constantia" panose="02030602050306030303" pitchFamily="18" charset="0"/>
              </a:rPr>
              <a:t>глаза сейчас закроем,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Constantia" panose="02030602050306030303" pitchFamily="18" charset="0"/>
              </a:rPr>
              <a:t>В </a:t>
            </a:r>
            <a:r>
              <a:rPr lang="ru-RU" sz="2800" b="1" dirty="0">
                <a:solidFill>
                  <a:srgbClr val="00B050"/>
                </a:solidFill>
                <a:latin typeface="Constantia" panose="02030602050306030303" pitchFamily="18" charset="0"/>
              </a:rPr>
              <a:t>классе радугу построим,</a:t>
            </a:r>
          </a:p>
          <a:p>
            <a:pPr algn="ctr"/>
            <a:r>
              <a:rPr lang="ru-RU" sz="2800" b="1" dirty="0">
                <a:solidFill>
                  <a:srgbClr val="00B050"/>
                </a:solidFill>
                <a:latin typeface="Constantia" panose="02030602050306030303" pitchFamily="18" charset="0"/>
              </a:rPr>
              <a:t>Вверх по радуге пойдем,</a:t>
            </a:r>
          </a:p>
          <a:p>
            <a:pPr algn="ctr"/>
            <a:r>
              <a:rPr lang="ru-RU" sz="2800" b="1" dirty="0">
                <a:solidFill>
                  <a:srgbClr val="00B050"/>
                </a:solidFill>
                <a:latin typeface="Constantia" panose="02030602050306030303" pitchFamily="18" charset="0"/>
              </a:rPr>
              <a:t> Вправо, влево повернем,</a:t>
            </a:r>
          </a:p>
          <a:p>
            <a:pPr algn="ctr"/>
            <a:r>
              <a:rPr lang="ru-RU" sz="2800" b="1" dirty="0">
                <a:solidFill>
                  <a:srgbClr val="00B050"/>
                </a:solidFill>
                <a:latin typeface="Constantia" panose="02030602050306030303" pitchFamily="18" charset="0"/>
              </a:rPr>
              <a:t>А потом скатимся вниз,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Constantia" panose="02030602050306030303" pitchFamily="18" charset="0"/>
              </a:rPr>
              <a:t>Жмурься </a:t>
            </a:r>
            <a:r>
              <a:rPr lang="ru-RU" sz="2800" b="1" dirty="0">
                <a:solidFill>
                  <a:srgbClr val="00B050"/>
                </a:solidFill>
                <a:latin typeface="Constantia" panose="02030602050306030303" pitchFamily="18" charset="0"/>
              </a:rPr>
              <a:t>сильно, но держись</a:t>
            </a:r>
            <a:r>
              <a:rPr lang="ru-RU" dirty="0"/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55775" y="697051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latin typeface="Constantia" panose="02030602050306030303" pitchFamily="18" charset="0"/>
              </a:rPr>
              <a:t>Физминутка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934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1-19.userapi.com/impg/mYx3ACKXbx33p0nRevUSDJNs8nhrUTMfwstkJg/Q1xaD5bgVOc.jpg?size=800x800&amp;quality=96&amp;proxy=1&amp;sign=db6fc5cada8df28451fd891f3c9b3f57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8" b="28576"/>
          <a:stretch/>
        </p:blipFill>
        <p:spPr bwMode="auto">
          <a:xfrm>
            <a:off x="-17254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4266" y="476672"/>
            <a:ext cx="86409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3300"/>
                </a:solidFill>
                <a:latin typeface="Constantia" panose="02030602050306030303" pitchFamily="18" charset="0"/>
              </a:rPr>
              <a:t>А теперь загадки!</a:t>
            </a:r>
          </a:p>
          <a:p>
            <a:pPr algn="ctr"/>
            <a:r>
              <a:rPr lang="ru-RU" sz="3200" b="1" dirty="0" smtClean="0">
                <a:solidFill>
                  <a:srgbClr val="FF3300"/>
                </a:solidFill>
                <a:latin typeface="Constantia" panose="02030602050306030303" pitchFamily="18" charset="0"/>
              </a:rPr>
              <a:t>Отгадки запишите в тетрадь, один человек работает у доски</a:t>
            </a:r>
            <a:endParaRPr lang="ru-RU" sz="3200" b="1" dirty="0">
              <a:solidFill>
                <a:srgbClr val="FF3300"/>
              </a:solidFill>
              <a:latin typeface="Constantia" panose="02030602050306030303" pitchFamily="18" charset="0"/>
            </a:endParaRPr>
          </a:p>
        </p:txBody>
      </p:sp>
      <p:pic>
        <p:nvPicPr>
          <p:cNvPr id="8194" name="Picture 2" descr="https://cdn.sm-news.ru/wp-content/uploads/2020/06/14/tsr_varvara_540x484x2_1_540x0_16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1679993"/>
            <a:ext cx="51435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43808" y="2276873"/>
            <a:ext cx="5382344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Constantia" panose="02030602050306030303" pitchFamily="18" charset="0"/>
              </a:rPr>
              <a:t>Не поедет без бензина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onstantia" panose="02030602050306030303" pitchFamily="18" charset="0"/>
              </a:rPr>
              <a:t>Наша быстрая </a:t>
            </a:r>
            <a:r>
              <a:rPr lang="ru-RU" sz="24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…………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onstantia" panose="02030602050306030303" pitchFamily="18" charset="0"/>
              </a:rPr>
              <a:t>Захотели малыши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onstantia" panose="02030602050306030303" pitchFamily="18" charset="0"/>
              </a:rPr>
              <a:t>Поточить</a:t>
            </a:r>
            <a:r>
              <a:rPr lang="ru-RU" sz="24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………</a:t>
            </a:r>
          </a:p>
          <a:p>
            <a:pPr algn="ctr"/>
            <a:endParaRPr lang="ru-RU" sz="2400" b="1" dirty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onstantia" panose="02030602050306030303" pitchFamily="18" charset="0"/>
              </a:rPr>
              <a:t>Принесла нам дождь плакучий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onstantia" panose="02030602050306030303" pitchFamily="18" charset="0"/>
              </a:rPr>
              <a:t>Эта грозовая </a:t>
            </a:r>
            <a:r>
              <a:rPr lang="ru-RU" sz="24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……….</a:t>
            </a:r>
          </a:p>
          <a:p>
            <a:pPr algn="ctr"/>
            <a:endParaRPr lang="ru-RU" sz="2400" b="1" dirty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onstantia" panose="02030602050306030303" pitchFamily="18" charset="0"/>
              </a:rPr>
              <a:t>Я только нитки отыщу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onstantia" panose="02030602050306030303" pitchFamily="18" charset="0"/>
              </a:rPr>
              <a:t>И змея в небо ………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2551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sun1-19.userapi.com/impg/mYx3ACKXbx33p0nRevUSDJNs8nhrUTMfwstkJg/Q1xaD5bgVOc.jpg?size=800x800&amp;quality=96&amp;proxy=1&amp;sign=db6fc5cada8df28451fd891f3c9b3f57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8" b="28576"/>
          <a:stretch/>
        </p:blipFill>
        <p:spPr bwMode="auto">
          <a:xfrm>
            <a:off x="-17254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2033" y="470265"/>
            <a:ext cx="89386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-</a:t>
            </a:r>
            <a:r>
              <a:rPr lang="ru-RU" sz="3600" b="1" dirty="0">
                <a:solidFill>
                  <a:srgbClr val="7030A0"/>
                </a:solidFill>
                <a:latin typeface="Constantia" panose="02030602050306030303" pitchFamily="18" charset="0"/>
              </a:rPr>
              <a:t>Над чем мы с вами сегодня работали на уроке</a:t>
            </a:r>
            <a:r>
              <a:rPr lang="ru-RU" sz="3600" b="1" dirty="0" smtClean="0">
                <a:solidFill>
                  <a:srgbClr val="7030A0"/>
                </a:solidFill>
                <a:latin typeface="Constantia" panose="02030602050306030303" pitchFamily="18" charset="0"/>
              </a:rPr>
              <a:t>?</a:t>
            </a:r>
          </a:p>
          <a:p>
            <a:endParaRPr lang="ru-RU" sz="3600" b="1" dirty="0">
              <a:solidFill>
                <a:srgbClr val="7030A0"/>
              </a:solidFill>
              <a:latin typeface="Constantia" panose="02030602050306030303" pitchFamily="18" charset="0"/>
            </a:endParaRPr>
          </a:p>
          <a:p>
            <a:r>
              <a:rPr lang="ru-RU" sz="3600" b="1" dirty="0">
                <a:solidFill>
                  <a:srgbClr val="7030A0"/>
                </a:solidFill>
                <a:latin typeface="Constantia" panose="02030602050306030303" pitchFamily="18" charset="0"/>
              </a:rPr>
              <a:t>-Какие правила </a:t>
            </a:r>
            <a:r>
              <a:rPr lang="ru-RU" sz="3600" b="1" dirty="0" smtClean="0">
                <a:solidFill>
                  <a:srgbClr val="7030A0"/>
                </a:solidFill>
                <a:latin typeface="Constantia" panose="02030602050306030303" pitchFamily="18" charset="0"/>
              </a:rPr>
              <a:t>вы </a:t>
            </a:r>
            <a:r>
              <a:rPr lang="ru-RU" sz="3600" b="1" dirty="0">
                <a:solidFill>
                  <a:srgbClr val="7030A0"/>
                </a:solidFill>
                <a:latin typeface="Constantia" panose="02030602050306030303" pitchFamily="18" charset="0"/>
              </a:rPr>
              <a:t>должны знать, чтобы правильно написать гласную букву после шипящих ж, ш, ч, щ?</a:t>
            </a:r>
          </a:p>
        </p:txBody>
      </p:sp>
      <p:pic>
        <p:nvPicPr>
          <p:cNvPr id="9218" name="Picture 2" descr="https://filapp1.imgsmail.ru/pic?url=https%3A%2F%2Fc.radikal.ru%2Fc23%2F1809%2F53%2F946a47024566.png&amp;sig=4d2c887ebd38dfd8e4d6b175d5b5207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313" y="3645024"/>
            <a:ext cx="1944901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9918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227</Words>
  <Application>Microsoft Office PowerPoint</Application>
  <PresentationFormat>Экран (4:3)</PresentationFormat>
  <Paragraphs>47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Jul</dc:creator>
  <cp:lastModifiedBy>Мария</cp:lastModifiedBy>
  <cp:revision>10</cp:revision>
  <dcterms:created xsi:type="dcterms:W3CDTF">2020-12-10T15:31:11Z</dcterms:created>
  <dcterms:modified xsi:type="dcterms:W3CDTF">2020-12-10T17:41:29Z</dcterms:modified>
</cp:coreProperties>
</file>