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31796F4-D3A5-444A-88A6-0F0BD117DA17}">
  <a:tblStyle styleId="{B31796F4-D3A5-444A-88A6-0F0BD117DA1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d24b62c3b6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3d24b62c3b6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d24b62c3b6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3d24b62c3b6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d24b62c3b6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3d24b62c3b6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d24b62c3b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d24b62c3b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d29945d0f0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d29945d0f0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d24b62c3b6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d24b62c3b6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d24b62c3b6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d24b62c3b6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d24b62c3b6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d24b62c3b6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d24b62c3b6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d24b62c3b6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d24b62c3b6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d24b62c3b6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d24b62c3b6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d24b62c3b6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3.png"/><Relationship Id="rId5" Type="http://schemas.openxmlformats.org/officeDocument/2006/relationships/image" Target="../media/image2.png"/><Relationship Id="rId6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close-up-friends-traveling-with-luggage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4572000" y="2477100"/>
            <a:ext cx="4432200" cy="26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TRAVEL SMART: </a:t>
            </a:r>
            <a:endParaRPr b="1" sz="3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52400" marR="152400" rtl="0" algn="ctr">
              <a:lnSpc>
                <a:spcPct val="16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RUSSIA &amp; ABROAD</a:t>
            </a:r>
            <a:endParaRPr b="1" sz="3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52400" marR="152400" rtl="0" algn="ctr">
              <a:lnSpc>
                <a:spcPct val="16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0F1115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52400" marR="152400" rtl="0" algn="r">
              <a:lnSpc>
                <a:spcPct val="16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Grade 7 </a:t>
            </a:r>
            <a:endParaRPr sz="2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 txBox="1"/>
          <p:nvPr>
            <p:ph idx="1" type="body"/>
          </p:nvPr>
        </p:nvSpPr>
        <p:spPr>
          <a:xfrm>
            <a:off x="311700" y="434375"/>
            <a:ext cx="8520600" cy="413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LET'S THINK DEEPER!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💰 ALL INCLUSIVE: easier but... 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Do you really see the country?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🇷🇺 RUSSIA is cheaper.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Does a holiday have to be expensive to be good? 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🕌 MOSQUE / ⛪ CHURCH: dress code.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52400" marR="152400" rtl="0" algn="l">
              <a:lnSpc>
                <a:spcPct val="16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Why is it important to respect local rules?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6" name="Google Shape;12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59450" y="2328000"/>
            <a:ext cx="2471775" cy="242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5213" y="259263"/>
            <a:ext cx="3000375" cy="1933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FFE599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45454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400">
                <a:latin typeface="Times New Roman"/>
                <a:ea typeface="Times New Roman"/>
                <a:cs typeface="Times New Roman"/>
                <a:sym typeface="Times New Roman"/>
              </a:rPr>
              <a:t>Ticket to Travel</a:t>
            </a:r>
            <a:endParaRPr b="1"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3" name="Google Shape;133;p23"/>
          <p:cNvSpPr txBox="1"/>
          <p:nvPr>
            <p:ph idx="1" type="body"/>
          </p:nvPr>
        </p:nvSpPr>
        <p:spPr>
          <a:xfrm>
            <a:off x="311700" y="1152475"/>
            <a:ext cx="4322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 your ticket, write: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✈️ What are you taking with you?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(One useful thing you learned today)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❓ What question do you still have?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(Something you want to know more about)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⭐ What was the best moment?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52400" marR="152400" rtl="0" algn="l">
              <a:lnSpc>
                <a:spcPct val="16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(Your favorite part of the lesson)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34" name="Google Shape;13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20420">
            <a:off x="5662750" y="1448281"/>
            <a:ext cx="2278450" cy="323255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3"/>
          <p:cNvSpPr txBox="1"/>
          <p:nvPr/>
        </p:nvSpPr>
        <p:spPr>
          <a:xfrm>
            <a:off x="5650000" y="1902100"/>
            <a:ext cx="550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✈️</a:t>
            </a:r>
            <a:endParaRPr/>
          </a:p>
        </p:txBody>
      </p:sp>
      <p:sp>
        <p:nvSpPr>
          <p:cNvPr id="136" name="Google Shape;136;p23"/>
          <p:cNvSpPr txBox="1"/>
          <p:nvPr/>
        </p:nvSpPr>
        <p:spPr>
          <a:xfrm>
            <a:off x="5753525" y="2515950"/>
            <a:ext cx="550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❓</a:t>
            </a:r>
            <a:endParaRPr/>
          </a:p>
        </p:txBody>
      </p:sp>
      <p:sp>
        <p:nvSpPr>
          <p:cNvPr id="137" name="Google Shape;137;p23"/>
          <p:cNvSpPr txBox="1"/>
          <p:nvPr/>
        </p:nvSpPr>
        <p:spPr>
          <a:xfrm>
            <a:off x="5815650" y="3082375"/>
            <a:ext cx="550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⭐</a:t>
            </a:r>
            <a:endParaRPr/>
          </a:p>
        </p:txBody>
      </p:sp>
      <p:sp>
        <p:nvSpPr>
          <p:cNvPr id="138" name="Google Shape;138;p23"/>
          <p:cNvSpPr txBox="1"/>
          <p:nvPr/>
        </p:nvSpPr>
        <p:spPr>
          <a:xfrm rot="-533486">
            <a:off x="5997504" y="1676328"/>
            <a:ext cx="1772095" cy="46185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____________</a:t>
            </a:r>
            <a:endParaRPr/>
          </a:p>
        </p:txBody>
      </p:sp>
      <p:sp>
        <p:nvSpPr>
          <p:cNvPr id="139" name="Google Shape;139;p23"/>
          <p:cNvSpPr txBox="1"/>
          <p:nvPr/>
        </p:nvSpPr>
        <p:spPr>
          <a:xfrm rot="-533486">
            <a:off x="6090954" y="2340828"/>
            <a:ext cx="1772095" cy="46185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____________</a:t>
            </a:r>
            <a:endParaRPr/>
          </a:p>
        </p:txBody>
      </p:sp>
      <p:sp>
        <p:nvSpPr>
          <p:cNvPr id="140" name="Google Shape;140;p23"/>
          <p:cNvSpPr txBox="1"/>
          <p:nvPr/>
        </p:nvSpPr>
        <p:spPr>
          <a:xfrm rot="-533486">
            <a:off x="6173779" y="2930953"/>
            <a:ext cx="1772095" cy="46185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____________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45454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400">
                <a:latin typeface="Times New Roman"/>
                <a:ea typeface="Times New Roman"/>
                <a:cs typeface="Times New Roman"/>
                <a:sym typeface="Times New Roman"/>
              </a:rPr>
              <a:t>Hometask</a:t>
            </a:r>
            <a:endParaRPr b="1"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6" name="Google Shape;146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Write a review (5-7 sentences) from one of the Petrov teenagers.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i="1"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You went on the tour that YOUR GROUP recommended.</a:t>
            </a:r>
            <a:endParaRPr i="1"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i="1"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Describe ONE bright impression from your trip.</a:t>
            </a:r>
            <a:endParaRPr i="1"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Start like this: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"Having an amazing time in...! Today we..."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52400" marR="152400" rtl="0" algn="l">
              <a:lnSpc>
                <a:spcPct val="16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8350" y="2038100"/>
            <a:ext cx="4508800" cy="2914275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45454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b="1" lang="ru" sz="2400">
                <a:latin typeface="Times New Roman"/>
                <a:ea typeface="Times New Roman"/>
                <a:cs typeface="Times New Roman"/>
                <a:sym typeface="Times New Roman"/>
              </a:rPr>
              <a:t>Warm-u</a:t>
            </a:r>
            <a:r>
              <a:rPr b="1" lang="ru" sz="2400">
                <a:latin typeface="Times New Roman"/>
                <a:ea typeface="Times New Roman"/>
                <a:cs typeface="Times New Roman"/>
                <a:sym typeface="Times New Roman"/>
              </a:rPr>
              <a:t>p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How are you today?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What's the weather like? Is it good for travelling?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Do you like travelling?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Where did you go last summer? 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152400" rtl="0" algn="l">
              <a:lnSpc>
                <a:spcPct val="16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Where would you LIKE to go?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320" y="2152100"/>
            <a:ext cx="4447675" cy="2925099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5"/>
          <p:cNvSpPr txBox="1"/>
          <p:nvPr/>
        </p:nvSpPr>
        <p:spPr>
          <a:xfrm>
            <a:off x="311700" y="4401125"/>
            <a:ext cx="2294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Altai, Russia</a:t>
            </a:r>
            <a:endParaRPr sz="24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5850" y="72450"/>
            <a:ext cx="4054775" cy="266515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5"/>
          <p:cNvSpPr txBox="1"/>
          <p:nvPr/>
        </p:nvSpPr>
        <p:spPr>
          <a:xfrm>
            <a:off x="1113575" y="188625"/>
            <a:ext cx="1086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Turkey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1" name="Google Shape;71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43026" y="152400"/>
            <a:ext cx="3848574" cy="2386787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>
            <a:off x="5218725" y="1785075"/>
            <a:ext cx="2294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Moscow, Russia</a:t>
            </a:r>
            <a:endParaRPr sz="24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71625" y="2339178"/>
            <a:ext cx="4054775" cy="2691896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4936950" y="2635075"/>
            <a:ext cx="1086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Egypt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45454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b="1" lang="ru" sz="2400">
                <a:latin typeface="Times New Roman"/>
                <a:ea typeface="Times New Roman"/>
                <a:cs typeface="Times New Roman"/>
                <a:sym typeface="Times New Roman"/>
              </a:rPr>
              <a:t>Problem Situation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0" name="Google Shape;80;p16"/>
          <p:cNvSpPr txBox="1"/>
          <p:nvPr>
            <p:ph idx="1" type="body"/>
          </p:nvPr>
        </p:nvSpPr>
        <p:spPr>
          <a:xfrm>
            <a:off x="311700" y="1152475"/>
            <a:ext cx="5556600" cy="99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2400" marR="152400" rtl="0" algn="l">
              <a:lnSpc>
                <a:spcPct val="16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is important to think about BEFORE the trip?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1" name="Google Shape;81;p16"/>
          <p:cNvSpPr txBox="1"/>
          <p:nvPr/>
        </p:nvSpPr>
        <p:spPr>
          <a:xfrm>
            <a:off x="2868350" y="257175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Money / Budget</a:t>
            </a:r>
            <a:endParaRPr/>
          </a:p>
        </p:txBody>
      </p:sp>
      <p:sp>
        <p:nvSpPr>
          <p:cNvPr id="82" name="Google Shape;82;p16"/>
          <p:cNvSpPr txBox="1"/>
          <p:nvPr/>
        </p:nvSpPr>
        <p:spPr>
          <a:xfrm>
            <a:off x="971025" y="4330975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Weather</a:t>
            </a:r>
            <a:endParaRPr/>
          </a:p>
        </p:txBody>
      </p:sp>
      <p:sp>
        <p:nvSpPr>
          <p:cNvPr id="83" name="Google Shape;83;p16"/>
          <p:cNvSpPr txBox="1"/>
          <p:nvPr/>
        </p:nvSpPr>
        <p:spPr>
          <a:xfrm>
            <a:off x="2540850" y="3630175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Food</a:t>
            </a:r>
            <a:endParaRPr/>
          </a:p>
        </p:txBody>
      </p:sp>
      <p:sp>
        <p:nvSpPr>
          <p:cNvPr id="84" name="Google Shape;84;p16"/>
          <p:cNvSpPr txBox="1"/>
          <p:nvPr/>
        </p:nvSpPr>
        <p:spPr>
          <a:xfrm>
            <a:off x="169575" y="3331813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Activities / Sights</a:t>
            </a:r>
            <a:endParaRPr/>
          </a:p>
        </p:txBody>
      </p:sp>
      <p:sp>
        <p:nvSpPr>
          <p:cNvPr id="85" name="Google Shape;85;p16"/>
          <p:cNvSpPr txBox="1"/>
          <p:nvPr/>
        </p:nvSpPr>
        <p:spPr>
          <a:xfrm>
            <a:off x="454175" y="2443488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52400" rtl="0" algn="ctr">
              <a:lnSpc>
                <a:spcPct val="16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Rules / Culture</a:t>
            </a:r>
            <a:endParaRPr/>
          </a:p>
        </p:txBody>
      </p:sp>
      <p:pic>
        <p:nvPicPr>
          <p:cNvPr id="86" name="Google Shape;8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61504" y="1223654"/>
            <a:ext cx="2652925" cy="365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9245" y="0"/>
            <a:ext cx="633475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7"/>
          <p:cNvSpPr txBox="1"/>
          <p:nvPr>
            <p:ph idx="1" type="body"/>
          </p:nvPr>
        </p:nvSpPr>
        <p:spPr>
          <a:xfrm>
            <a:off x="311700" y="325125"/>
            <a:ext cx="8520600" cy="424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TODAY YOU ARE TRAVEL AGENTS!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Your clients: THE PETROV FAMILY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152400" rtl="0" algn="l">
              <a:lnSpc>
                <a:spcPct val="16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Help them choose the best holiday!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93" name="Google Shape;9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1550" y="2144977"/>
            <a:ext cx="2356575" cy="2710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45454"/>
              </a:lnSpc>
              <a:spcBef>
                <a:spcPts val="24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400">
                <a:latin typeface="Times New Roman"/>
                <a:ea typeface="Times New Roman"/>
                <a:cs typeface="Times New Roman"/>
                <a:sym typeface="Times New Roman"/>
              </a:rPr>
              <a:t>Family Profile</a:t>
            </a:r>
            <a:endParaRPr b="1"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9" name="Google Shape;99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PETROV FAMILY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👨‍👩‍👧‍👦 4 people: 2 parents, 2 teenagers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❤️ LOVE: history and trying new food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💰 BUDGET: limited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☀️ WANT: to relax, not just walk all day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152400" rtl="0" algn="l">
              <a:lnSpc>
                <a:spcPct val="16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📅 HAVE: 5-7 days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0" name="Google Shape;10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64705" y="1077575"/>
            <a:ext cx="2803750" cy="3817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/>
          <p:nvPr>
            <p:ph idx="1" type="body"/>
          </p:nvPr>
        </p:nvSpPr>
        <p:spPr>
          <a:xfrm>
            <a:off x="311700" y="3610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DISCUSS IN YOUR GROUP (1 minute):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type of holiday is better for the Petrovs?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🏖️ BEACH     🏛️ SIGHTSEEING     🏔️ ADVENTURE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52400" marR="152400" rtl="0" algn="ctr">
              <a:lnSpc>
                <a:spcPct val="16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Why?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6" name="Google Shape;10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792675"/>
            <a:ext cx="4192275" cy="235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35588" y="2792675"/>
            <a:ext cx="3391912" cy="2350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FFE599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45454"/>
              </a:lnSpc>
              <a:spcBef>
                <a:spcPts val="2400"/>
              </a:spcBef>
              <a:spcAft>
                <a:spcPts val="1200"/>
              </a:spcAft>
              <a:buNone/>
            </a:pPr>
            <a:r>
              <a:rPr b="1" lang="ru" sz="2400">
                <a:latin typeface="Times New Roman"/>
                <a:ea typeface="Times New Roman"/>
                <a:cs typeface="Times New Roman"/>
                <a:sym typeface="Times New Roman"/>
              </a:rPr>
              <a:t>Table Template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113" name="Google Shape;113;p20"/>
          <p:cNvGraphicFramePr/>
          <p:nvPr/>
        </p:nvGraphicFramePr>
        <p:xfrm>
          <a:off x="432050" y="17734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{B31796F4-D3A5-444A-88A6-0F0BD117DA17}</a:tableStyleId>
              </a:tblPr>
              <a:tblGrid>
                <a:gridCol w="2114925"/>
                <a:gridCol w="3108225"/>
                <a:gridCol w="3108225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CRITERIA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TOUR A (RUSSIA)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TOUR B (TURKEY)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💰 PRICE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🍔 FOOD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🏞️ ACTIVITIES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152400" rtl="0" algn="l">
                        <a:lnSpc>
                          <a:spcPct val="16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 sz="18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⚠️ RISKS</a:t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FFE599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400">
                <a:latin typeface="Times New Roman"/>
                <a:ea typeface="Times New Roman"/>
                <a:cs typeface="Times New Roman"/>
                <a:sym typeface="Times New Roman"/>
              </a:rPr>
              <a:t>PRESENT YOUR RECOMMENDATION</a:t>
            </a:r>
            <a:endParaRPr b="1"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9" name="Google Shape;119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 these phrases: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We recommend Tour ... because ...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It is better for their budget because ...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The family will enjoy ...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However, they must remember that ...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52400" marR="152400" rtl="0" algn="l">
              <a:lnSpc>
                <a:spcPct val="16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So, our final decision is ...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0" name="Google Shape;12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49925" y="1426254"/>
            <a:ext cx="3282700" cy="326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