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7" r:id="rId2"/>
    <p:sldId id="259" r:id="rId3"/>
    <p:sldId id="262" r:id="rId4"/>
    <p:sldId id="263" r:id="rId5"/>
    <p:sldId id="264" r:id="rId6"/>
    <p:sldId id="265" r:id="rId7"/>
    <p:sldId id="267" r:id="rId8"/>
    <p:sldId id="294" r:id="rId9"/>
    <p:sldId id="268" r:id="rId10"/>
    <p:sldId id="270" r:id="rId11"/>
    <p:sldId id="282" r:id="rId12"/>
    <p:sldId id="283" r:id="rId13"/>
    <p:sldId id="295" r:id="rId14"/>
    <p:sldId id="287" r:id="rId15"/>
    <p:sldId id="293" r:id="rId16"/>
    <p:sldId id="292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9C8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5" d="100"/>
          <a:sy n="115" d="100"/>
        </p:scale>
        <p:origin x="-1338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BC94BBB-4E54-46C6-BE56-B5917BAFE8FB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4C299EDE-A4CF-440B-B34B-D3F6D9B56D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5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253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E4F5406-06B8-4B7D-AD45-5A95AF94054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867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DB430AF-9C2F-42F1-8E80-1527C9154D2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308E3B-EEBA-4DCF-9E66-7AC8D363A6F6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297BD9-F4F1-45E2-9DC6-B2247DFE01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A2D211-F31B-425A-981F-939D57ABB6FB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E9BA0-B426-40A1-8FCF-37F92AE926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B44A2-3B8B-407A-8916-A18616C96C47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6F62BC-46A7-486F-A0B3-02E777E240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3CE582-D303-4A4A-8041-75B009DD75D7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269BE1-2607-4C3B-8BFD-9E95F8863F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B5E70-93B3-4D5F-A0E7-B0A46B916676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5D57EC-3A0F-4A1C-ADC3-ACCA3C498BA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F72A7-99B7-4991-BD48-6C1CD8B8AD8E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884A7E-964C-46F9-8B91-91FE1A10DA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37398-69F0-44E4-B804-00DE928768A6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DC88D-D0BF-4C20-B8E2-30F2FED7C5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16B65F-DBC2-4EF7-BD62-F6B11452FF0D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C0C53E-9EC3-46CA-ADAE-09DC4BABE6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DDCB38-DCD1-4DB3-8060-3B9F39E6B169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5AEA2A-936E-452F-A3A3-D46F236CBAD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53F4F2-A91E-48F8-8AC9-0F148F23A212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13CE-87A3-4FEF-931A-7CC6E0D2DE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529591-D2A9-43F0-B61C-CA6DD895F36D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24B1B2-8671-4786-8898-9B164F9006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/>
            </a:extLst>
          </a:blip>
          <a:srcRect/>
          <a:tile tx="0" ty="0" sx="10000" sy="12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5A075AA-7292-47DA-8D22-8478253C5369}" type="datetimeFigureOut">
              <a:rPr lang="ru-RU"/>
              <a:pPr>
                <a:defRPr/>
              </a:pPr>
              <a:t>24.11.2020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924D842-70D9-43B9-BDE8-497B7EDFA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23528" y="188640"/>
            <a:ext cx="8496944" cy="6408712"/>
          </a:xfrm>
          <a:prstGeom prst="roundRect">
            <a:avLst/>
          </a:prstGeom>
          <a:solidFill>
            <a:srgbClr val="FEFEE8"/>
          </a:solidFill>
          <a:ln w="101600" cmpd="tri">
            <a:solidFill>
              <a:srgbClr val="D59801"/>
            </a:solidFill>
            <a:bevel/>
          </a:ln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&#1041;&#1077;&#1088;&#1077;&#1075;&#1080;&#1090;&#1077;%20&#1089;&#1074;&#1086;&#1080;&#1093;%20&#1076;&#1077;&#1090;&#1077;&#1081;%20(1).mp4" TargetMode="External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oleObject" Target="../embeddings/_____Microsoft_Office_Excel_97-20031.xls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D:\Natalia\ЖОНКИНА ПИСАНИНА\жестокое обращение\Новая папка\шаблон 2 титульник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55113" cy="684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43138" y="4724400"/>
            <a:ext cx="6400800" cy="1752600"/>
          </a:xfrm>
        </p:spPr>
        <p:txBody>
          <a:bodyPr/>
          <a:lstStyle/>
          <a:p>
            <a:pPr algn="r" eaLnBrk="1" hangingPunct="1"/>
            <a:r>
              <a:rPr lang="ru-RU" sz="2800" smtClean="0">
                <a:solidFill>
                  <a:srgbClr val="002060"/>
                </a:solidFill>
              </a:rPr>
              <a:t>Автор материала:</a:t>
            </a:r>
          </a:p>
          <a:p>
            <a:pPr algn="r" eaLnBrk="1" hangingPunct="1"/>
            <a:r>
              <a:rPr lang="ru-RU" sz="2800" smtClean="0">
                <a:solidFill>
                  <a:srgbClr val="002060"/>
                </a:solidFill>
              </a:rPr>
              <a:t>Борисова Наталья Васильевна,</a:t>
            </a:r>
          </a:p>
          <a:p>
            <a:pPr algn="r" eaLnBrk="1" hangingPunct="1"/>
            <a:r>
              <a:rPr lang="ru-RU" sz="2800" smtClean="0">
                <a:solidFill>
                  <a:srgbClr val="002060"/>
                </a:solidFill>
              </a:rPr>
              <a:t>учитель начальных классов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36851"/>
            <a:ext cx="8381791" cy="52322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МОБУ </a:t>
            </a:r>
            <a:r>
              <a:rPr lang="ru-RU" sz="28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СОШ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№1 имени И.Д. Бувальцева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+mn-lt"/>
              <a:cs typeface="+mn-cs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3212975"/>
            <a:ext cx="7128792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rgbClr val="19C8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Родительское собрание :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cap="all" dirty="0">
                <a:ln w="9000" cmpd="sng">
                  <a:solidFill>
                    <a:srgbClr val="19C8FF"/>
                  </a:solidFill>
                  <a:prstDash val="solid"/>
                </a:ln>
                <a:solidFill>
                  <a:schemeClr val="bg2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«дети – не  для насилия»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49849" y="404664"/>
            <a:ext cx="6844310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Жестокое обращение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1023938" y="1589088"/>
            <a:ext cx="56356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преподает ребенку урок насилия;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1023938" y="2205038"/>
            <a:ext cx="6553200" cy="954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нарушает уверенность в ребенке ,  что он любим;</a:t>
            </a: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077913" y="3308350"/>
            <a:ext cx="46069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рождает в ребенке тревогу;</a:t>
            </a: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023938" y="3857625"/>
            <a:ext cx="628650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вызывают гнев и желание отомстить;</a:t>
            </a: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023938" y="4581525"/>
            <a:ext cx="709612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  <a:latin typeface="Constantia" pitchFamily="18" charset="0"/>
              </a:rPr>
              <a:t>разрушает восприимчивость к собственному состраданию и сострадание к другим</a:t>
            </a: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03159">
            <a:off x="417513" y="2774950"/>
            <a:ext cx="712788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03159">
            <a:off x="461963" y="1044575"/>
            <a:ext cx="712788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03159">
            <a:off x="381000" y="1862138"/>
            <a:ext cx="712787" cy="712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03159">
            <a:off x="417513" y="3565525"/>
            <a:ext cx="712788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4303159">
            <a:off x="385763" y="4675188"/>
            <a:ext cx="712787" cy="712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D:\Natalia\ЖОНКИНА ПИСАНИНА\жестокое обращение\zestokie-deti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525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 descr="D:\Natalia\ЖОНКИНА ПИСАНИНА\жестокое обращение\--3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177800"/>
            <a:ext cx="7056438" cy="6497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488437" y="908720"/>
            <a:ext cx="8208912" cy="4247317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Жестокость и</a:t>
            </a: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5400" b="1" i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насилие в любой форме неприемлемо. Люди должны уважительно относиться друг к другу.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0"/>
            <a:ext cx="7572428" cy="1261884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</a:t>
            </a:r>
            <a:r>
              <a:rPr lang="ru-RU" sz="2400" b="1" dirty="0">
                <a:solidFill>
                  <a:srgbClr val="FF0000"/>
                </a:solidFill>
                <a:latin typeface="+mn-lt"/>
                <a:cs typeface="+mn-cs"/>
              </a:rPr>
              <a:t>ПАМЯТКА ДЛЯ РОДИТЕЛЕЙ ПО ЗАЩИТЕ ПРАВ И ДОСТОИНСТВА  РЕБЕНКА В СЕМЬЕ</a:t>
            </a:r>
            <a:endParaRPr lang="ru-RU" sz="2400" dirty="0">
              <a:solidFill>
                <a:srgbClr val="FF0000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dirty="0">
                <a:latin typeface="+mn-lt"/>
                <a:cs typeface="+mn-cs"/>
              </a:rPr>
              <a:t> 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1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500063" y="714375"/>
            <a:ext cx="8001000" cy="5572125"/>
          </a:xfrm>
          <a:prstGeom prst="rect">
            <a:avLst/>
          </a:prstGeom>
          <a:noFill/>
          <a:ln w="0" algn="in">
            <a:noFill/>
            <a:miter lim="800000"/>
            <a:headEnd/>
            <a:tailEnd/>
          </a:ln>
        </p:spPr>
        <p:txBody>
          <a:bodyPr lIns="36195" tIns="36195" rIns="36195" bIns="36195"/>
          <a:lstStyle/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1.    Принимать ребенка, таким как он есть и любить его.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2.   Обнимать ребенка не менее четырех, а лучше по восемь раз в день.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3.   Выражать недовольство отдельными действиями ребенка, но не ребенком в целом.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4.   Верить в то лучшее, что есть в ребенке, и всегда поддерживать его. Чаще хвалить.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5.   Родительские требования не должны вступать в явное противоречие с важнейшими потребностями ребенка.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6.   Наказание не должно вредить здоровью — ни физическому, ни психическому. 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7.   Наказывая ребенка, лучше лишить его хорошего, чем сделать ему плохо.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8.   Если сомневаетесь, наказывать или не наказывать — не наказывайте.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9.   За один раз — может быть одно наказание. Наказан — прощен.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10.  Ребенок не должен бояться наказания.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11.  Если ребенок своим поведением вызывает у Вас отрицательные переживания — сообщайте ему об этом.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12.  Не требуйте от ребенка невозможного или трудновыполнимого.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13.  Положительное отношение к себе — основа психологического выживания, и ребенок постоянно ищет и даже борется за него.</a:t>
            </a:r>
          </a:p>
          <a:p>
            <a:r>
              <a:rPr lang="ru-RU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14.  Если ребенку трудно и он готов принять Вашу помощь, обязательно помогите ему.</a:t>
            </a:r>
          </a:p>
          <a:p>
            <a:pPr algn="ctr"/>
            <a:r>
              <a:rPr lang="ru-RU" b="1" i="1">
                <a:solidFill>
                  <a:srgbClr val="003300"/>
                </a:solidFill>
                <a:latin typeface="Times New Roman" pitchFamily="18" charset="0"/>
                <a:cs typeface="Times New Roman" pitchFamily="18" charset="0"/>
              </a:rPr>
              <a:t>Любите своего ребенка!</a:t>
            </a:r>
          </a:p>
          <a:p>
            <a:endParaRPr lang="ru-RU">
              <a:solidFill>
                <a:srgbClr val="0033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1"/>
          <p:cNvSpPr>
            <a:spLocks noChangeArrowheads="1"/>
          </p:cNvSpPr>
          <p:nvPr/>
        </p:nvSpPr>
        <p:spPr bwMode="auto">
          <a:xfrm>
            <a:off x="484188" y="188913"/>
            <a:ext cx="8353425" cy="590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>
                <a:solidFill>
                  <a:schemeClr val="accent2"/>
                </a:solidFill>
                <a:latin typeface="Constantia" pitchFamily="18" charset="0"/>
              </a:rPr>
              <a:t>Уважаемые родители, помните слова </a:t>
            </a:r>
          </a:p>
          <a:p>
            <a:pPr algn="ctr">
              <a:spcBef>
                <a:spcPct val="50000"/>
              </a:spcBef>
            </a:pPr>
            <a:r>
              <a:rPr lang="ru-RU" sz="4000">
                <a:solidFill>
                  <a:srgbClr val="002060"/>
                </a:solidFill>
                <a:latin typeface="Constantia" pitchFamily="18" charset="0"/>
              </a:rPr>
              <a:t>В.А. Сухомлинского:</a:t>
            </a:r>
          </a:p>
          <a:p>
            <a:pPr algn="ctr">
              <a:spcBef>
                <a:spcPct val="50000"/>
              </a:spcBef>
            </a:pPr>
            <a:r>
              <a:rPr lang="ru-RU" sz="2800" b="1" u="sng">
                <a:solidFill>
                  <a:srgbClr val="002060"/>
                </a:solidFill>
                <a:latin typeface="Constantia" pitchFamily="18" charset="0"/>
              </a:rPr>
              <a:t>«Трудный ребёнок – это дитя пороков родителей, зла семейной жизни. Это цветок, расцветающий в атмосфере бессердечия, неправды, обмана, праздности, презрения к людям, пренебрежения своим общественным делом. Это дитя нравственной неподготовленности родителей к рождению и воспитанию своих детей»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Рисунок 3" descr="D:\Natalia\ЖОНКИНА ПИСАНИНА\жестокое обращение\27636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836613"/>
            <a:ext cx="8353425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403648" y="5157192"/>
            <a:ext cx="6641305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  <a:hlinkClick r:id="rId3" action="ppaction://hlinkfile"/>
              </a:rPr>
              <a:t>Берегите своих детей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+mn-lt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Рисунок 1" descr="D:\Natalia\ЖОНКИНА ПИСАНИНА\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5875" y="0"/>
            <a:ext cx="92360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83568" y="260648"/>
            <a:ext cx="8136904" cy="2308324"/>
          </a:xfrm>
          <a:prstGeom prst="rect">
            <a:avLst/>
          </a:prstGeom>
          <a:noFill/>
        </p:spPr>
        <p:txBody>
          <a:bodyPr>
            <a:prstTxWarp prst="textDeflate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  <a:cs typeface="+mn-cs"/>
              </a:rPr>
              <a:t>Спасибо за внимание!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188" y="609600"/>
            <a:ext cx="7993062" cy="4321175"/>
          </a:xfrm>
        </p:spPr>
        <p:txBody>
          <a:bodyPr rtlCol="0">
            <a:normAutofit fontScale="90000"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Никогда не поднимайте руку на ребенка.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Делая это, вы оставляете беззащитным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 свое   солнечное сплетение.</a:t>
            </a:r>
            <a:br>
              <a:rPr lang="ru-RU" b="1" i="1" dirty="0">
                <a:solidFill>
                  <a:srgbClr val="002060"/>
                </a:solidFill>
                <a:latin typeface="Constantia" pitchFamily="18" charset="0"/>
              </a:rPr>
            </a:br>
            <a:r>
              <a:rPr lang="ru-RU" b="1" i="1" dirty="0">
                <a:solidFill>
                  <a:srgbClr val="002060"/>
                </a:solidFill>
                <a:latin typeface="Constantia" pitchFamily="18" charset="0"/>
              </a:rPr>
              <a:t>Оззи </a:t>
            </a:r>
            <a:r>
              <a:rPr lang="ru-RU" b="1" i="1" dirty="0" err="1">
                <a:solidFill>
                  <a:srgbClr val="002060"/>
                </a:solidFill>
                <a:latin typeface="Constantia" pitchFamily="18" charset="0"/>
              </a:rPr>
              <a:t>Озборн</a:t>
            </a:r>
            <a:r>
              <a:rPr lang="ru-RU" dirty="0">
                <a:latin typeface="Constantia" pitchFamily="18" charset="0"/>
              </a:rPr>
              <a:t/>
            </a:r>
            <a:br>
              <a:rPr lang="ru-RU" dirty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3531840"/>
            <a:ext cx="3816424" cy="279759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0" y="260350"/>
            <a:ext cx="8675688" cy="507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Дети одинаковы, точнее, равны.</a:t>
            </a:r>
            <a:endParaRPr lang="ru-RU" sz="360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Они равны и одинаковы - перед добрым и худым.</a:t>
            </a:r>
            <a:endParaRPr lang="ru-RU" sz="360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Дети поначалу походят на промокашки:</a:t>
            </a:r>
            <a:endParaRPr lang="ru-RU" sz="360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впитывают в себя все, что грамотно или безобразно</a:t>
            </a:r>
            <a:endParaRPr lang="ru-RU" sz="3600">
              <a:solidFill>
                <a:schemeClr val="accent2"/>
              </a:solidFill>
              <a:latin typeface="Constantia" pitchFamily="18" charset="0"/>
            </a:endParaRPr>
          </a:p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написано родителями.</a:t>
            </a:r>
          </a:p>
          <a:p>
            <a:pPr algn="r"/>
            <a:r>
              <a:rPr lang="ru-RU" sz="3600" b="1" i="1">
                <a:solidFill>
                  <a:schemeClr val="accent2"/>
                </a:solidFill>
                <a:latin typeface="Constantia" pitchFamily="18" charset="0"/>
              </a:rPr>
              <a:t> Альберт  Лиханов</a:t>
            </a:r>
            <a:endParaRPr lang="ru-RU" sz="3600">
              <a:solidFill>
                <a:schemeClr val="accent2"/>
              </a:solidFill>
              <a:latin typeface="Constantia" pitchFamily="18" charset="0"/>
            </a:endParaRPr>
          </a:p>
        </p:txBody>
      </p:sp>
      <p:pic>
        <p:nvPicPr>
          <p:cNvPr id="3" name="Рисунок 2" descr="D:\Natalia\ЖОНКИНА ПИСАНИНА\жестокое обращение\78667 (7).jpg"/>
          <p:cNvPicPr/>
          <p:nvPr/>
        </p:nvPicPr>
        <p:blipFill>
          <a:blip r:embed="rId2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07504" y="4194211"/>
            <a:ext cx="3312368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 Box 4"/>
          <p:cNvSpPr txBox="1">
            <a:spLocks noChangeArrowheads="1"/>
          </p:cNvSpPr>
          <p:nvPr/>
        </p:nvSpPr>
        <p:spPr bwMode="auto">
          <a:xfrm>
            <a:off x="469900" y="836613"/>
            <a:ext cx="8208963" cy="440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>
                <a:solidFill>
                  <a:schemeClr val="accent2"/>
                </a:solidFill>
                <a:latin typeface="Constantia" pitchFamily="18" charset="0"/>
              </a:rPr>
              <a:t>Жестокое обращение с детьми</a:t>
            </a:r>
            <a:r>
              <a:rPr lang="ru-RU" sz="4000" b="1" i="1">
                <a:solidFill>
                  <a:schemeClr val="accent2"/>
                </a:solidFill>
                <a:latin typeface="Constantia" pitchFamily="18" charset="0"/>
              </a:rPr>
              <a:t> </a:t>
            </a:r>
            <a:r>
              <a:rPr lang="ru-RU" sz="4000" b="1">
                <a:solidFill>
                  <a:srgbClr val="002060"/>
                </a:solidFill>
                <a:latin typeface="Constantia" pitchFamily="18" charset="0"/>
              </a:rPr>
              <a:t>– действия (или бездействие) родителей, воспитателей и других лиц, наносящее ущерб физическому или психическому здоровью ребёнка.</a:t>
            </a:r>
          </a:p>
        </p:txBody>
      </p:sp>
      <p:pic>
        <p:nvPicPr>
          <p:cNvPr id="1741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423615">
            <a:off x="355600" y="-34925"/>
            <a:ext cx="1209675" cy="120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 descr="D:\Natalia\ЖОНКИНА ПИСАНИНА\жестокое обращение\6a93d002a2292dd1585f1bcdbab7369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78731" y="4509120"/>
            <a:ext cx="2848072" cy="203433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Прямоугольник 1"/>
          <p:cNvSpPr>
            <a:spLocks noChangeArrowheads="1"/>
          </p:cNvSpPr>
          <p:nvPr/>
        </p:nvSpPr>
        <p:spPr bwMode="auto">
          <a:xfrm>
            <a:off x="936625" y="1125538"/>
            <a:ext cx="7561263" cy="378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 b="1" i="1" u="sng">
                <a:solidFill>
                  <a:schemeClr val="accent2"/>
                </a:solidFill>
                <a:latin typeface="Constantia" pitchFamily="18" charset="0"/>
              </a:rPr>
              <a:t>НАСИЛИЕ</a:t>
            </a:r>
            <a:r>
              <a:rPr lang="ru-RU" sz="4000">
                <a:solidFill>
                  <a:srgbClr val="002060"/>
                </a:solidFill>
                <a:latin typeface="Constantia" pitchFamily="18" charset="0"/>
              </a:rPr>
              <a:t> – </a:t>
            </a:r>
            <a:r>
              <a:rPr lang="ru-RU" sz="4000" b="1">
                <a:solidFill>
                  <a:srgbClr val="002060"/>
                </a:solidFill>
                <a:latin typeface="Constantia" pitchFamily="18" charset="0"/>
              </a:rPr>
              <a:t>любая форма взаимоотношений, направленная на установление или удержание контроля силой над другим человеком</a:t>
            </a:r>
          </a:p>
        </p:txBody>
      </p:sp>
      <p:pic>
        <p:nvPicPr>
          <p:cNvPr id="1843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0"/>
            <a:ext cx="13589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Прямоугольник 2"/>
          <p:cNvSpPr>
            <a:spLocks noChangeArrowheads="1"/>
          </p:cNvSpPr>
          <p:nvPr/>
        </p:nvSpPr>
        <p:spPr bwMode="auto">
          <a:xfrm>
            <a:off x="468313" y="620713"/>
            <a:ext cx="8135937" cy="501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latin typeface="Constantia" pitchFamily="18" charset="0"/>
              </a:rPr>
              <a:t> </a:t>
            </a:r>
            <a:r>
              <a:rPr lang="ru-RU" sz="4000" b="1" i="1" u="sng">
                <a:solidFill>
                  <a:schemeClr val="accent2"/>
                </a:solidFill>
                <a:latin typeface="Constantia" pitchFamily="18" charset="0"/>
              </a:rPr>
              <a:t>СЕМЕЙНОЕ НАСИЛИЕ </a:t>
            </a:r>
            <a:r>
              <a:rPr lang="ru-RU" sz="4000" b="1">
                <a:solidFill>
                  <a:srgbClr val="002060"/>
                </a:solidFill>
                <a:latin typeface="Constantia" pitchFamily="18" charset="0"/>
              </a:rPr>
              <a:t>- систематические агрессивные и враждебные действия в отношении членов семьи, в результате чего объекту насилия могут быть причинены вред, травма, унижение или иногда смерть. </a:t>
            </a:r>
          </a:p>
        </p:txBody>
      </p:sp>
      <p:pic>
        <p:nvPicPr>
          <p:cNvPr id="19458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-82550"/>
            <a:ext cx="1358900" cy="1354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505" name="Диаграмма 1"/>
          <p:cNvGraphicFramePr>
            <a:graphicFrameLocks/>
          </p:cNvGraphicFramePr>
          <p:nvPr/>
        </p:nvGraphicFramePr>
        <p:xfrm>
          <a:off x="920750" y="217488"/>
          <a:ext cx="7446963" cy="5718175"/>
        </p:xfrm>
        <a:graphic>
          <a:graphicData uri="http://schemas.openxmlformats.org/presentationml/2006/ole">
            <p:oleObj spid="_x0000_s21505" r:id="rId4" imgW="7449958" imgH="5718544" progId="Excel.Sheet.8">
              <p:embed/>
            </p:oleObj>
          </a:graphicData>
        </a:graphic>
      </p:graphicFrame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4702175"/>
            <a:ext cx="2987675" cy="2132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97971" y="4726901"/>
            <a:ext cx="2817845" cy="210752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74764" y="142242"/>
            <a:ext cx="4640629" cy="671166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+mn-lt"/>
                <a:cs typeface="+mn-cs"/>
              </a:rPr>
              <a:t> По статистике </a:t>
            </a: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auto">
          <a:xfrm>
            <a:off x="500063" y="857250"/>
            <a:ext cx="8064500" cy="569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002060"/>
                </a:solidFill>
              </a:rPr>
              <a:t>В России: кончают жизнь самоубийством примерно 2тыс.</a:t>
            </a:r>
            <a:r>
              <a:rPr lang="en-US" sz="2800">
                <a:solidFill>
                  <a:srgbClr val="002060"/>
                </a:solidFill>
              </a:rPr>
              <a:t> </a:t>
            </a:r>
            <a:r>
              <a:rPr lang="ru-RU" sz="2800">
                <a:solidFill>
                  <a:srgbClr val="002060"/>
                </a:solidFill>
              </a:rPr>
              <a:t>детей и подростков</a:t>
            </a:r>
            <a:r>
              <a:rPr lang="en-US" sz="2800">
                <a:solidFill>
                  <a:srgbClr val="002060"/>
                </a:solidFill>
              </a:rPr>
              <a:t> </a:t>
            </a:r>
            <a:r>
              <a:rPr lang="ru-RU" sz="2800">
                <a:solidFill>
                  <a:srgbClr val="002060"/>
                </a:solidFill>
              </a:rPr>
              <a:t>от 5 до 15 лет;</a:t>
            </a:r>
          </a:p>
          <a:p>
            <a:r>
              <a:rPr lang="ru-RU" sz="2800">
                <a:solidFill>
                  <a:srgbClr val="002060"/>
                </a:solidFill>
              </a:rPr>
              <a:t>В Краснодарском крае: 300 детей и подростков</a:t>
            </a:r>
          </a:p>
          <a:p>
            <a:r>
              <a:rPr lang="ru-RU" sz="2800">
                <a:solidFill>
                  <a:srgbClr val="002060"/>
                </a:solidFill>
              </a:rPr>
              <a:t>В Краснодаре: </a:t>
            </a:r>
            <a:r>
              <a:rPr lang="en-US" sz="2800">
                <a:solidFill>
                  <a:srgbClr val="002060"/>
                </a:solidFill>
              </a:rPr>
              <a:t> </a:t>
            </a:r>
            <a:r>
              <a:rPr lang="ru-RU" sz="2800">
                <a:solidFill>
                  <a:srgbClr val="002060"/>
                </a:solidFill>
              </a:rPr>
              <a:t>150 детей и подростков</a:t>
            </a:r>
          </a:p>
          <a:p>
            <a:r>
              <a:rPr lang="ru-RU" sz="2800">
                <a:solidFill>
                  <a:srgbClr val="002060"/>
                </a:solidFill>
              </a:rPr>
              <a:t>50 тыс. – уходят из семьи</a:t>
            </a:r>
          </a:p>
          <a:p>
            <a:r>
              <a:rPr lang="ru-RU" sz="2800">
                <a:solidFill>
                  <a:srgbClr val="002060"/>
                </a:solidFill>
              </a:rPr>
              <a:t>6 тыс. — из детских домов и интернатов;</a:t>
            </a:r>
          </a:p>
          <a:p>
            <a:r>
              <a:rPr lang="ru-RU" sz="2800">
                <a:solidFill>
                  <a:srgbClr val="002060"/>
                </a:solidFill>
              </a:rPr>
              <a:t>25—26 тыс. несовершеннолетних ежегодно становятся жертвами преступных посягательств;</a:t>
            </a:r>
          </a:p>
          <a:p>
            <a:r>
              <a:rPr lang="ru-RU" sz="2800">
                <a:solidFill>
                  <a:srgbClr val="002060"/>
                </a:solidFill>
              </a:rPr>
              <a:t>8-9 тыс. получают телесные повреждения;</a:t>
            </a:r>
          </a:p>
          <a:p>
            <a:r>
              <a:rPr lang="ru-RU" sz="2800">
                <a:solidFill>
                  <a:srgbClr val="002060"/>
                </a:solidFill>
              </a:rPr>
              <a:t>около 2 тыс. погибают</a:t>
            </a:r>
          </a:p>
          <a:p>
            <a:endParaRPr lang="ru-RU" sz="280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Natalia\ЖОНКИНА ПИСАНИНА\жестокое обращение\2-09ju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00504" y="489449"/>
            <a:ext cx="3679526" cy="243549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9220" name="Picture 4" descr="D:\Natalia\ЖОНКИНА ПИСАНИНА\жестокое обращение\lazz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20073" y="489449"/>
            <a:ext cx="3192872" cy="2629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9221" name="Picture 5" descr="D:\Natalia\ЖОНКИНА ПИСАНИНА\жестокое обращение\tmpQtHHJX.jpe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220073" y="3880393"/>
            <a:ext cx="3400482" cy="255036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  <p:pic>
        <p:nvPicPr>
          <p:cNvPr id="6" name="Рисунок 5" descr="D:\Natalia\ЖОНКИНА ПИСАНИНА\жестокое обращение\ugol_200_auto.jpg"/>
          <p:cNvPicPr/>
          <p:nvPr/>
        </p:nvPicPr>
        <p:blipFill rotWithShape="1">
          <a:blip r:embed="rId5" cstate="email">
            <a:extLst>
              <a:ext uri="{28A0092B-C50C-407E-A947-70E740481C1C}"/>
            </a:extLst>
          </a:blip>
          <a:srcRect b="-3448"/>
          <a:stretch/>
        </p:blipFill>
        <p:spPr bwMode="auto">
          <a:xfrm>
            <a:off x="3383581" y="2564390"/>
            <a:ext cx="2452679" cy="280882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/>
          </a:extLst>
        </p:spPr>
      </p:pic>
      <p:pic>
        <p:nvPicPr>
          <p:cNvPr id="9219" name="Picture 3" descr="D:\Natalia\ЖОНКИНА ПИСАНИНА\жестокое обращение\child078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323528" y="3725076"/>
            <a:ext cx="3734668" cy="2752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мой шаблон1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мой шаблон1</Template>
  <TotalTime>456</TotalTime>
  <Words>561</Words>
  <Application>Microsoft Office PowerPoint</Application>
  <PresentationFormat>Экран (4:3)</PresentationFormat>
  <Paragraphs>56</Paragraphs>
  <Slides>16</Slides>
  <Notes>2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мой шаблон1</vt:lpstr>
      <vt:lpstr>Лист Microsoft Office Excel 97-2003</vt:lpstr>
      <vt:lpstr>Слайд 1</vt:lpstr>
      <vt:lpstr>Никогда не поднимайте руку на ребенка. Делая это, вы оставляете беззащитным  свое   солнечное сплетение. Оззи Озборн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-</dc:creator>
  <cp:lastModifiedBy>ЗамУВР</cp:lastModifiedBy>
  <cp:revision>48</cp:revision>
  <dcterms:created xsi:type="dcterms:W3CDTF">2013-11-09T18:42:55Z</dcterms:created>
  <dcterms:modified xsi:type="dcterms:W3CDTF">2020-11-24T12:17:06Z</dcterms:modified>
</cp:coreProperties>
</file>