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82" r:id="rId2"/>
    <p:sldId id="291" r:id="rId3"/>
    <p:sldId id="292" r:id="rId4"/>
    <p:sldId id="258" r:id="rId5"/>
    <p:sldId id="287" r:id="rId6"/>
    <p:sldId id="266" r:id="rId7"/>
    <p:sldId id="289" r:id="rId8"/>
    <p:sldId id="290" r:id="rId9"/>
    <p:sldId id="270" r:id="rId10"/>
    <p:sldId id="275" r:id="rId11"/>
    <p:sldId id="293" r:id="rId12"/>
    <p:sldId id="280" r:id="rId13"/>
    <p:sldId id="283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FF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2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67F133-F5A9-4A7D-8332-330EEF4C94C7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74A22C-7403-4F68-AA28-BBDADD32980F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30D459D3-EF38-4D51-9ED2-2ECDCBBCBF13}" type="parTrans" cxnId="{D3BEC5AE-DA00-4A89-8D06-8C40FA88F04F}">
      <dgm:prSet/>
      <dgm:spPr/>
      <dgm:t>
        <a:bodyPr/>
        <a:lstStyle/>
        <a:p>
          <a:endParaRPr lang="ru-RU"/>
        </a:p>
      </dgm:t>
    </dgm:pt>
    <dgm:pt modelId="{5CFAE22D-16BE-46EA-8C42-75B78BCDCBF3}" type="sibTrans" cxnId="{D3BEC5AE-DA00-4A89-8D06-8C40FA88F04F}">
      <dgm:prSet/>
      <dgm:spPr/>
      <dgm:t>
        <a:bodyPr/>
        <a:lstStyle/>
        <a:p>
          <a:endParaRPr lang="ru-RU"/>
        </a:p>
      </dgm:t>
    </dgm:pt>
    <dgm:pt modelId="{0043A67C-805B-40A4-9153-42C114BD85B0}" type="pres">
      <dgm:prSet presAssocID="{8767F133-F5A9-4A7D-8332-330EEF4C94C7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5CA67C-73DE-4483-BFA4-325877DD621B}" type="pres">
      <dgm:prSet presAssocID="{5D74A22C-7403-4F68-AA28-BBDADD32980F}" presName="centerShape" presStyleLbl="node0" presStyleIdx="0" presStyleCnt="1" custScaleX="139130"/>
      <dgm:spPr/>
      <dgm:t>
        <a:bodyPr/>
        <a:lstStyle/>
        <a:p>
          <a:endParaRPr lang="ru-RU"/>
        </a:p>
      </dgm:t>
    </dgm:pt>
  </dgm:ptLst>
  <dgm:cxnLst>
    <dgm:cxn modelId="{940A47F5-2409-4AE3-AE11-4266EB20DE13}" type="presOf" srcId="{8767F133-F5A9-4A7D-8332-330EEF4C94C7}" destId="{0043A67C-805B-40A4-9153-42C114BD85B0}" srcOrd="0" destOrd="0" presId="urn:microsoft.com/office/officeart/2005/8/layout/radial6"/>
    <dgm:cxn modelId="{811D98AA-AB9D-4F07-8F33-63AA7BD2D152}" type="presOf" srcId="{5D74A22C-7403-4F68-AA28-BBDADD32980F}" destId="{635CA67C-73DE-4483-BFA4-325877DD621B}" srcOrd="0" destOrd="0" presId="urn:microsoft.com/office/officeart/2005/8/layout/radial6"/>
    <dgm:cxn modelId="{D3BEC5AE-DA00-4A89-8D06-8C40FA88F04F}" srcId="{8767F133-F5A9-4A7D-8332-330EEF4C94C7}" destId="{5D74A22C-7403-4F68-AA28-BBDADD32980F}" srcOrd="0" destOrd="0" parTransId="{30D459D3-EF38-4D51-9ED2-2ECDCBBCBF13}" sibTransId="{5CFAE22D-16BE-46EA-8C42-75B78BCDCBF3}"/>
    <dgm:cxn modelId="{709DB197-B40C-4D19-BDCE-7B6EF7519ABD}" type="presParOf" srcId="{0043A67C-805B-40A4-9153-42C114BD85B0}" destId="{635CA67C-73DE-4483-BFA4-325877DD621B}" srcOrd="0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5CA67C-73DE-4483-BFA4-325877DD621B}">
      <dsp:nvSpPr>
        <dsp:cNvPr id="0" name=""/>
        <dsp:cNvSpPr/>
      </dsp:nvSpPr>
      <dsp:spPr>
        <a:xfrm>
          <a:off x="12" y="1984"/>
          <a:ext cx="8305774" cy="596979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1216364" y="876240"/>
        <a:ext cx="5873070" cy="42212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67105-2D07-458C-80A1-F699F278A196}" type="datetimeFigureOut">
              <a:rPr lang="en-US" smtClean="0"/>
              <a:pPr>
                <a:defRPr/>
              </a:pPr>
              <a:t>10/28/2025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75E43-1D3A-4528-8D1B-2E837FBD9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887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67105-2D07-458C-80A1-F699F278A196}" type="datetimeFigureOut">
              <a:rPr lang="en-US" smtClean="0"/>
              <a:pPr>
                <a:defRPr/>
              </a:pPr>
              <a:t>10/28/2025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75E43-1D3A-4528-8D1B-2E837FBD9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542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67105-2D07-458C-80A1-F699F278A196}" type="datetimeFigureOut">
              <a:rPr lang="en-US" smtClean="0"/>
              <a:pPr>
                <a:defRPr/>
              </a:pPr>
              <a:t>10/28/2025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75E43-1D3A-4528-8D1B-2E837FBD9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811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67105-2D07-458C-80A1-F699F278A196}" type="datetimeFigureOut">
              <a:rPr lang="en-US" smtClean="0"/>
              <a:pPr>
                <a:defRPr/>
              </a:pPr>
              <a:t>10/28/2025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75E43-1D3A-4528-8D1B-2E837FBD9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099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67105-2D07-458C-80A1-F699F278A196}" type="datetimeFigureOut">
              <a:rPr lang="en-US" smtClean="0"/>
              <a:pPr>
                <a:defRPr/>
              </a:pPr>
              <a:t>10/28/2025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75E43-1D3A-4528-8D1B-2E837FBD9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652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67105-2D07-458C-80A1-F699F278A196}" type="datetimeFigureOut">
              <a:rPr lang="en-US" smtClean="0"/>
              <a:pPr>
                <a:defRPr/>
              </a:pPr>
              <a:t>10/28/2025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75E43-1D3A-4528-8D1B-2E837FBD9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385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67105-2D07-458C-80A1-F699F278A196}" type="datetimeFigureOut">
              <a:rPr lang="en-US" smtClean="0"/>
              <a:pPr>
                <a:defRPr/>
              </a:pPr>
              <a:t>10/28/2025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75E43-1D3A-4528-8D1B-2E837FBD9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990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67105-2D07-458C-80A1-F699F278A196}" type="datetimeFigureOut">
              <a:rPr lang="en-US" smtClean="0"/>
              <a:pPr>
                <a:defRPr/>
              </a:pPr>
              <a:t>10/28/2025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75E43-1D3A-4528-8D1B-2E837FBD9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514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67105-2D07-458C-80A1-F699F278A196}" type="datetimeFigureOut">
              <a:rPr lang="en-US" smtClean="0"/>
              <a:pPr>
                <a:defRPr/>
              </a:pPr>
              <a:t>10/28/2025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75E43-1D3A-4528-8D1B-2E837FBD9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2322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67105-2D07-458C-80A1-F699F278A196}" type="datetimeFigureOut">
              <a:rPr lang="en-US" smtClean="0"/>
              <a:pPr>
                <a:defRPr/>
              </a:pPr>
              <a:t>10/28/2025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75E43-1D3A-4528-8D1B-2E837FBD9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8350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967105-2D07-458C-80A1-F699F278A196}" type="datetimeFigureOut">
              <a:rPr lang="en-US" smtClean="0"/>
              <a:pPr>
                <a:defRPr/>
              </a:pPr>
              <a:t>10/28/2025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75E43-1D3A-4528-8D1B-2E837FBD9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407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967105-2D07-458C-80A1-F699F278A196}" type="datetimeFigureOut">
              <a:rPr lang="en-US" smtClean="0"/>
              <a:pPr>
                <a:defRPr/>
              </a:pPr>
              <a:t>10/28/2025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75E43-1D3A-4528-8D1B-2E837FBD924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54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1.gif"/><Relationship Id="rId7" Type="http://schemas.openxmlformats.org/officeDocument/2006/relationships/diagramColors" Target="../diagrams/colors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2" descr="C:\Users\Елена\Desktop\2_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838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4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4572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524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048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4800" y="152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2057400"/>
            <a:ext cx="3921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676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81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6" name="Подзаголовок 2"/>
          <p:cNvSpPr txBox="1">
            <a:spLocks/>
          </p:cNvSpPr>
          <p:nvPr/>
        </p:nvSpPr>
        <p:spPr bwMode="auto">
          <a:xfrm>
            <a:off x="3429000" y="6096000"/>
            <a:ext cx="5715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endParaRPr lang="ru-RU" sz="2000" i="1" dirty="0">
              <a:latin typeface="Bookman Old Style" pitchFamily="18" charset="0"/>
              <a:ea typeface="Batang"/>
              <a:cs typeface="Batang"/>
            </a:endParaRPr>
          </a:p>
        </p:txBody>
      </p:sp>
      <p:sp>
        <p:nvSpPr>
          <p:cNvPr id="13327" name="Подзаголовок 2"/>
          <p:cNvSpPr txBox="1">
            <a:spLocks/>
          </p:cNvSpPr>
          <p:nvPr/>
        </p:nvSpPr>
        <p:spPr bwMode="auto">
          <a:xfrm>
            <a:off x="990600" y="0"/>
            <a:ext cx="6934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ru-RU" sz="2000" i="1" dirty="0">
              <a:solidFill>
                <a:schemeClr val="bg1"/>
              </a:solidFill>
              <a:latin typeface="Bookman Old Style" pitchFamily="18" charset="0"/>
              <a:ea typeface="Batang"/>
              <a:cs typeface="Batang"/>
            </a:endParaRPr>
          </a:p>
        </p:txBody>
      </p:sp>
      <p:pic>
        <p:nvPicPr>
          <p:cNvPr id="13328" name="Picture 2" descr="C:\Users\Елена\Desktop\c7b1818b208e5c06568a4f7b52ee60cd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4800600"/>
            <a:ext cx="68500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4495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2098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571500" y="1181100"/>
            <a:ext cx="62865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>
                <a:solidFill>
                  <a:srgbClr val="FFFF00"/>
                </a:solidFill>
              </a:rPr>
              <a:t>The weather is fine,</a:t>
            </a:r>
          </a:p>
          <a:p>
            <a:r>
              <a:rPr lang="en-US" sz="4800" dirty="0">
                <a:solidFill>
                  <a:srgbClr val="FFFF00"/>
                </a:solidFill>
              </a:rPr>
              <a:t>The sky is blue.</a:t>
            </a:r>
          </a:p>
          <a:p>
            <a:r>
              <a:rPr lang="en-US" sz="4800" dirty="0">
                <a:solidFill>
                  <a:srgbClr val="FFFF00"/>
                </a:solidFill>
              </a:rPr>
              <a:t>Good morning, children!</a:t>
            </a:r>
          </a:p>
          <a:p>
            <a:r>
              <a:rPr lang="en-US" sz="4800" dirty="0">
                <a:solidFill>
                  <a:srgbClr val="FFFF00"/>
                </a:solidFill>
              </a:rPr>
              <a:t>I’m glad to see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dirty="0" smtClean="0">
                <a:latin typeface="Batang"/>
                <a:ea typeface="Batang"/>
                <a:cs typeface="Batang"/>
              </a:rPr>
              <a:t>Ста Клаус (</a:t>
            </a:r>
            <a:r>
              <a:rPr lang="ru-RU" sz="4000" dirty="0" err="1" smtClean="0">
                <a:latin typeface="Batang"/>
                <a:ea typeface="Batang"/>
                <a:cs typeface="Batang"/>
              </a:rPr>
              <a:t>Santa</a:t>
            </a:r>
            <a:r>
              <a:rPr lang="ru-RU" sz="4000" dirty="0" smtClean="0">
                <a:latin typeface="Batang"/>
                <a:ea typeface="Batang"/>
                <a:cs typeface="Batang"/>
              </a:rPr>
              <a:t> </a:t>
            </a:r>
            <a:r>
              <a:rPr lang="ru-RU" sz="4000" dirty="0" err="1" smtClean="0">
                <a:latin typeface="Batang"/>
                <a:ea typeface="Batang"/>
                <a:cs typeface="Batang"/>
              </a:rPr>
              <a:t>Claus</a:t>
            </a:r>
            <a:r>
              <a:rPr lang="ru-RU" sz="4000" dirty="0" smtClean="0">
                <a:latin typeface="Batang"/>
                <a:ea typeface="Batang"/>
                <a:cs typeface="Batang"/>
              </a:rPr>
              <a:t>)</a:t>
            </a:r>
          </a:p>
        </p:txBody>
      </p:sp>
      <p:pic>
        <p:nvPicPr>
          <p:cNvPr id="3074" name="Picture 2" descr="C:\Users\Елена\Desktop\topoboi_com-3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0"/>
            <a:ext cx="8305800" cy="6645275"/>
          </a:xfrm>
        </p:spPr>
      </p:pic>
      <p:pic>
        <p:nvPicPr>
          <p:cNvPr id="28675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95400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0"/>
            <a:ext cx="1295400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5370513"/>
            <a:ext cx="1295400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370513"/>
            <a:ext cx="1295400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398255" y="328245"/>
            <a:ext cx="64713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Act the dialogue, please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SB </a:t>
            </a:r>
            <a:r>
              <a:rPr lang="ru-RU" dirty="0"/>
              <a:t>(учебник)</a:t>
            </a:r>
            <a:r>
              <a:rPr lang="ru-RU" dirty="0" err="1"/>
              <a:t>стр</a:t>
            </a:r>
            <a:r>
              <a:rPr lang="ru-RU" dirty="0"/>
              <a:t> 7</a:t>
            </a:r>
            <a:r>
              <a:rPr lang="en-US" dirty="0"/>
              <a:t>6</a:t>
            </a:r>
            <a:r>
              <a:rPr lang="ru-RU" dirty="0" err="1"/>
              <a:t>упр</a:t>
            </a:r>
            <a:r>
              <a:rPr lang="ru-RU" dirty="0"/>
              <a:t> </a:t>
            </a:r>
            <a:r>
              <a:rPr lang="en-US" dirty="0"/>
              <a:t>1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33560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Users\Елена\Desktop\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6350"/>
            <a:ext cx="9144000" cy="6864350"/>
          </a:xfrm>
        </p:spPr>
      </p:pic>
      <p:pic>
        <p:nvPicPr>
          <p:cNvPr id="33797" name="Picture 3" descr="C:\Users\Елена\Desktop\80456255_3427527_image1_1061208162509150x15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09600" y="1"/>
            <a:ext cx="7239000" cy="67403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Написание </a:t>
            </a:r>
            <a:r>
              <a:rPr lang="ru-RU" dirty="0" err="1" smtClean="0"/>
              <a:t>синквейна</a:t>
            </a:r>
            <a:r>
              <a:rPr lang="ru-RU" dirty="0" smtClean="0"/>
              <a:t> ,каждая группа представляет свой </a:t>
            </a:r>
            <a:r>
              <a:rPr lang="ru-RU" dirty="0" err="1" smtClean="0"/>
              <a:t>синквейн</a:t>
            </a:r>
            <a:r>
              <a:rPr lang="ru-RU" dirty="0" smtClean="0"/>
              <a:t>.</a:t>
            </a:r>
            <a:endParaRPr lang="en-US" dirty="0" smtClean="0"/>
          </a:p>
          <a:p>
            <a:endParaRPr lang="en-US" dirty="0"/>
          </a:p>
          <a:p>
            <a:endParaRPr lang="ru-RU" dirty="0" smtClean="0"/>
          </a:p>
          <a:p>
            <a:r>
              <a:rPr lang="ru-RU" dirty="0" smtClean="0"/>
              <a:t>1 строка – </a:t>
            </a:r>
            <a:r>
              <a:rPr lang="ru-RU" dirty="0" smtClean="0">
                <a:solidFill>
                  <a:srgbClr val="FF0000"/>
                </a:solidFill>
              </a:rPr>
              <a:t>одно существительное</a:t>
            </a:r>
            <a:r>
              <a:rPr lang="ru-RU" dirty="0" smtClean="0"/>
              <a:t>, выражающее главную тему </a:t>
            </a:r>
            <a:r>
              <a:rPr lang="ru-RU" dirty="0" err="1" smtClean="0"/>
              <a:t>cинквейна</a:t>
            </a:r>
            <a:r>
              <a:rPr lang="ru-RU" dirty="0" smtClean="0"/>
              <a:t>.</a:t>
            </a:r>
            <a:endParaRPr lang="en-US" dirty="0" smtClean="0"/>
          </a:p>
          <a:p>
            <a:endParaRPr lang="ru-RU" dirty="0" smtClean="0"/>
          </a:p>
          <a:p>
            <a:r>
              <a:rPr lang="ru-RU" dirty="0" smtClean="0"/>
              <a:t>2 строка – </a:t>
            </a:r>
            <a:r>
              <a:rPr lang="ru-RU" dirty="0" smtClean="0">
                <a:solidFill>
                  <a:srgbClr val="00B050"/>
                </a:solidFill>
              </a:rPr>
              <a:t>два прилагательных</a:t>
            </a:r>
            <a:r>
              <a:rPr lang="ru-RU" dirty="0" smtClean="0"/>
              <a:t>, выражающих главную мысль.</a:t>
            </a:r>
            <a:endParaRPr lang="en-US" dirty="0" smtClean="0"/>
          </a:p>
          <a:p>
            <a:endParaRPr lang="ru-RU" dirty="0" smtClean="0"/>
          </a:p>
          <a:p>
            <a:r>
              <a:rPr lang="ru-RU" dirty="0" smtClean="0"/>
              <a:t>3 строка – </a:t>
            </a:r>
            <a:r>
              <a:rPr lang="ru-RU" dirty="0" smtClean="0">
                <a:solidFill>
                  <a:srgbClr val="0070C0"/>
                </a:solidFill>
              </a:rPr>
              <a:t>три глагола</a:t>
            </a:r>
            <a:r>
              <a:rPr lang="ru-RU" dirty="0" smtClean="0"/>
              <a:t>, описывающие действия в рамках темы.</a:t>
            </a:r>
            <a:endParaRPr lang="en-US" dirty="0" smtClean="0"/>
          </a:p>
          <a:p>
            <a:endParaRPr lang="ru-RU" dirty="0" smtClean="0"/>
          </a:p>
          <a:p>
            <a:r>
              <a:rPr lang="ru-RU" dirty="0" smtClean="0"/>
              <a:t>4 строка – </a:t>
            </a:r>
            <a:r>
              <a:rPr lang="ru-RU" dirty="0" smtClean="0">
                <a:solidFill>
                  <a:srgbClr val="FF0000"/>
                </a:solidFill>
              </a:rPr>
              <a:t>фраза, несущая определенный смысл</a:t>
            </a:r>
            <a:r>
              <a:rPr lang="ru-RU" dirty="0" smtClean="0"/>
              <a:t>.</a:t>
            </a:r>
            <a:endParaRPr lang="en-US" dirty="0" smtClean="0"/>
          </a:p>
          <a:p>
            <a:endParaRPr lang="ru-RU" dirty="0" smtClean="0"/>
          </a:p>
          <a:p>
            <a:r>
              <a:rPr lang="ru-RU" dirty="0" smtClean="0"/>
              <a:t>5 строка – </a:t>
            </a:r>
            <a:r>
              <a:rPr lang="ru-RU" dirty="0" smtClean="0">
                <a:solidFill>
                  <a:srgbClr val="00B050"/>
                </a:solidFill>
              </a:rPr>
              <a:t>заключение в форме существительного</a:t>
            </a:r>
            <a:r>
              <a:rPr lang="ru-RU" dirty="0" smtClean="0"/>
              <a:t> (ассоциация с первым словом).</a:t>
            </a:r>
            <a:endParaRPr lang="en-US" dirty="0" smtClean="0"/>
          </a:p>
          <a:p>
            <a:endParaRPr lang="en-US" dirty="0"/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1.</a:t>
            </a:r>
            <a:r>
              <a:rPr lang="en-US" dirty="0" smtClean="0"/>
              <a:t> Christmas</a:t>
            </a:r>
            <a:endParaRPr lang="en-US" dirty="0"/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en-US" dirty="0" smtClean="0"/>
              <a:t>. happy  </a:t>
            </a:r>
            <a:r>
              <a:rPr lang="en-US" dirty="0" err="1"/>
              <a:t>misterious</a:t>
            </a:r>
            <a:endParaRPr lang="en-US" dirty="0"/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3</a:t>
            </a:r>
            <a:r>
              <a:rPr lang="en-US" dirty="0" smtClean="0"/>
              <a:t>. to  </a:t>
            </a:r>
            <a:r>
              <a:rPr lang="en-US" dirty="0"/>
              <a:t>play to sing to dance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4</a:t>
            </a:r>
            <a:r>
              <a:rPr lang="en-US" dirty="0" smtClean="0"/>
              <a:t>. I </a:t>
            </a:r>
            <a:r>
              <a:rPr lang="en-US" dirty="0"/>
              <a:t>like Merry  Christmas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5</a:t>
            </a:r>
            <a:r>
              <a:rPr lang="en-US" dirty="0" smtClean="0"/>
              <a:t>. Christmas </a:t>
            </a:r>
            <a:r>
              <a:rPr lang="en-US" dirty="0"/>
              <a:t>tree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4819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4818" name="Picture 5" descr="C:\Users\Елена\Desktop\10992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09600" y="457200"/>
            <a:ext cx="7924800" cy="33855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2800" dirty="0"/>
              <a:t>Homework </a:t>
            </a:r>
            <a:endParaRPr lang="ru-RU" sz="2800" dirty="0"/>
          </a:p>
          <a:p>
            <a:r>
              <a:rPr lang="en-US" sz="2800" dirty="0"/>
              <a:t>“</a:t>
            </a:r>
            <a:r>
              <a:rPr lang="en-US" sz="2800" dirty="0">
                <a:solidFill>
                  <a:srgbClr val="FF0000"/>
                </a:solidFill>
              </a:rPr>
              <a:t>3</a:t>
            </a:r>
            <a:r>
              <a:rPr lang="en-US" sz="2800" dirty="0"/>
              <a:t>” – to learn new words and make up sentences  with new words</a:t>
            </a:r>
            <a:endParaRPr lang="ru-RU" sz="2800" dirty="0"/>
          </a:p>
          <a:p>
            <a:r>
              <a:rPr lang="en-US" sz="2800" dirty="0"/>
              <a:t>“</a:t>
            </a:r>
            <a:r>
              <a:rPr lang="en-US" sz="2800" dirty="0">
                <a:solidFill>
                  <a:srgbClr val="FF0000"/>
                </a:solidFill>
              </a:rPr>
              <a:t>4</a:t>
            </a:r>
            <a:r>
              <a:rPr lang="en-US" sz="2800" dirty="0"/>
              <a:t>”- to learn new words,  to translate the whole text “Christmas”, </a:t>
            </a:r>
            <a:endParaRPr lang="ru-RU" sz="2800" dirty="0"/>
          </a:p>
          <a:p>
            <a:r>
              <a:rPr lang="en-US" sz="2800" dirty="0"/>
              <a:t>“</a:t>
            </a:r>
            <a:r>
              <a:rPr lang="en-US" sz="2800" dirty="0">
                <a:solidFill>
                  <a:srgbClr val="FF0000"/>
                </a:solidFill>
              </a:rPr>
              <a:t>5</a:t>
            </a:r>
            <a:r>
              <a:rPr lang="en-US" sz="2800" dirty="0"/>
              <a:t>”- to learn new words , to translate the whole text “Christmas”, to make up a </a:t>
            </a:r>
            <a:r>
              <a:rPr lang="en-US" sz="2800" dirty="0" err="1"/>
              <a:t>cinquaine</a:t>
            </a:r>
            <a:endParaRPr lang="ru-RU" sz="2800" dirty="0"/>
          </a:p>
          <a:p>
            <a:r>
              <a:rPr lang="en-US" dirty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Елена\Desktop\08346f401aa384df9d6d89f2dfa3f2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hangingPunct="1"/>
            <a:r>
              <a:rPr lang="ru-RU" dirty="0" smtClean="0">
                <a:solidFill>
                  <a:srgbClr val="FF0000"/>
                </a:solidFill>
                <a:latin typeface="Aharoni" pitchFamily="2" charset="-79"/>
                <a:ea typeface="Batang"/>
                <a:cs typeface="Aharoni" pitchFamily="2" charset="-79"/>
              </a:rPr>
              <a:t/>
            </a:r>
            <a:br>
              <a:rPr lang="ru-RU" dirty="0" smtClean="0">
                <a:solidFill>
                  <a:srgbClr val="FF0000"/>
                </a:solidFill>
                <a:latin typeface="Aharoni" pitchFamily="2" charset="-79"/>
                <a:ea typeface="Batang"/>
                <a:cs typeface="Aharoni" pitchFamily="2" charset="-79"/>
              </a:rPr>
            </a:br>
            <a:r>
              <a:rPr lang="en-US" dirty="0" smtClean="0">
                <a:solidFill>
                  <a:srgbClr val="FF0000"/>
                </a:solidFill>
                <a:latin typeface="Aharoni" pitchFamily="2" charset="-79"/>
                <a:ea typeface="Batang"/>
                <a:cs typeface="Aharoni" pitchFamily="2" charset="-79"/>
              </a:rPr>
              <a:t>Let’s try to guess the topic of our lesson</a:t>
            </a:r>
            <a:endParaRPr lang="ru-RU" dirty="0" smtClean="0">
              <a:solidFill>
                <a:srgbClr val="FF0000"/>
              </a:solidFill>
              <a:latin typeface="Batang"/>
              <a:ea typeface="Batang"/>
              <a:cs typeface="Aharoni" pitchFamily="2" charset="-79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b="1" dirty="0" smtClean="0">
                <a:solidFill>
                  <a:srgbClr val="FFFF00"/>
                </a:solidFill>
              </a:rPr>
              <a:t>Try-</a:t>
            </a:r>
            <a:r>
              <a:rPr lang="ru-RU" sz="4400" b="1" dirty="0" smtClean="0">
                <a:solidFill>
                  <a:srgbClr val="FFFF00"/>
                </a:solidFill>
              </a:rPr>
              <a:t>пытаться, стараться</a:t>
            </a:r>
            <a:endParaRPr lang="en-US" sz="4400" b="1" dirty="0" smtClean="0">
              <a:solidFill>
                <a:srgbClr val="FFFF00"/>
              </a:solidFill>
            </a:endParaRPr>
          </a:p>
          <a:p>
            <a:r>
              <a:rPr lang="en-US" sz="4400" b="1" dirty="0" smtClean="0">
                <a:solidFill>
                  <a:srgbClr val="FFFF00"/>
                </a:solidFill>
              </a:rPr>
              <a:t>Guess – </a:t>
            </a:r>
            <a:r>
              <a:rPr lang="ru-RU" sz="4400" b="1" dirty="0" smtClean="0">
                <a:solidFill>
                  <a:srgbClr val="FFFF00"/>
                </a:solidFill>
              </a:rPr>
              <a:t>угадывать, догадываться</a:t>
            </a:r>
            <a:endParaRPr lang="en-US" sz="4400" b="1" dirty="0" smtClean="0">
              <a:solidFill>
                <a:srgbClr val="FFFF00"/>
              </a:solidFill>
            </a:endParaRPr>
          </a:p>
          <a:p>
            <a:r>
              <a:rPr lang="en-US" sz="4400" b="1" dirty="0" smtClean="0">
                <a:solidFill>
                  <a:srgbClr val="FFFF00"/>
                </a:solidFill>
              </a:rPr>
              <a:t>Topic-</a:t>
            </a:r>
            <a:r>
              <a:rPr lang="ru-RU" sz="4400" b="1" dirty="0" smtClean="0">
                <a:solidFill>
                  <a:srgbClr val="FFFF00"/>
                </a:solidFill>
              </a:rPr>
              <a:t>тема</a:t>
            </a:r>
          </a:p>
          <a:p>
            <a:endParaRPr lang="ru-RU" sz="4400" b="1" dirty="0">
              <a:solidFill>
                <a:srgbClr val="FFFF00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/>
          </p:nvPr>
        </p:nvGraphicFramePr>
        <p:xfrm>
          <a:off x="6433100" y="6172200"/>
          <a:ext cx="267564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Объект упаковщика для оболочки" showAsIcon="1" r:id="rId4" imgW="4378680" imgH="685800" progId="Package">
                  <p:embed/>
                </p:oleObj>
              </mc:Choice>
              <mc:Fallback>
                <p:oleObj name="Объект упаковщика для оболочки" showAsIcon="1" r:id="rId4" imgW="4378680" imgH="685800" progId="Package">
                  <p:embed/>
                  <p:pic>
                    <p:nvPicPr>
                      <p:cNvPr id="3" name="Объект 2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33100" y="6172200"/>
                        <a:ext cx="2675643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Объект 3"/>
          <p:cNvGraphicFramePr>
            <a:graphicFrameLocks noChangeAspect="1"/>
          </p:cNvGraphicFramePr>
          <p:nvPr>
            <p:extLst/>
          </p:nvPr>
        </p:nvGraphicFramePr>
        <p:xfrm>
          <a:off x="6609276" y="5486400"/>
          <a:ext cx="250401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7" name="Объект упаковщика для оболочки" showAsIcon="1" r:id="rId6" imgW="3756600" imgH="685800" progId="Package">
                  <p:embed/>
                </p:oleObj>
              </mc:Choice>
              <mc:Fallback>
                <p:oleObj name="Объект упаковщика для оболочки" showAsIcon="1" r:id="rId6" imgW="3756600" imgH="685800" progId="Package">
                  <p:embed/>
                  <p:pic>
                    <p:nvPicPr>
                      <p:cNvPr id="4" name="Объект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09276" y="5486400"/>
                        <a:ext cx="250401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7140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Елена\Desktop\Spec_predloje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" y="-285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76200" y="381000"/>
            <a:ext cx="6477000" cy="4953000"/>
          </a:xfrm>
        </p:spPr>
        <p:txBody>
          <a:bodyPr rtlCol="0">
            <a:normAutofit/>
          </a:bodyPr>
          <a:lstStyle/>
          <a:p>
            <a:pPr algn="l"/>
            <a:r>
              <a:rPr lang="ru-RU" sz="1000" dirty="0" smtClean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/>
            </a:r>
            <a:br>
              <a:rPr lang="ru-RU" sz="1000" dirty="0" smtClean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ru-RU" sz="1000" dirty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/>
            </a:r>
            <a:br>
              <a:rPr lang="ru-RU" sz="1000" dirty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en-US" sz="4000" dirty="0" smtClean="0">
                <a:solidFill>
                  <a:srgbClr val="FFFF00"/>
                </a:solidFill>
                <a:effectLst/>
              </a:rPr>
              <a:t>1-</a:t>
            </a:r>
            <a:r>
              <a:rPr lang="ru-RU" sz="4000" dirty="0">
                <a:solidFill>
                  <a:srgbClr val="FFFF00"/>
                </a:solidFill>
                <a:effectLst/>
              </a:rPr>
              <a:t>А</a:t>
            </a:r>
            <a:r>
              <a:rPr lang="en-US" sz="4000" dirty="0">
                <a:solidFill>
                  <a:srgbClr val="FFFF00"/>
                </a:solidFill>
                <a:effectLst/>
              </a:rPr>
              <a:t>, 2-B, 3-C, 4-D, 5-E, 6- F, 7-G, 8-H, 9- I, 10-J, 11-K, 12-L, 13-M, 14-N, 15- O, 16-P, 17- Q, 18- R, 19-S, 20-T, 21-U, 22-V, 23- W, 24-X, 25-Y, </a:t>
            </a:r>
            <a:r>
              <a:rPr lang="en-US" sz="4000" dirty="0" smtClean="0">
                <a:solidFill>
                  <a:srgbClr val="FFFF00"/>
                </a:solidFill>
                <a:effectLst/>
              </a:rPr>
              <a:t>26-Z</a:t>
            </a:r>
            <a:r>
              <a:rPr lang="ru-RU" sz="4000" dirty="0" smtClean="0">
                <a:solidFill>
                  <a:srgbClr val="FFFF00"/>
                </a:solidFill>
                <a:effectLst/>
              </a:rPr>
              <a:t/>
            </a:r>
            <a:br>
              <a:rPr lang="ru-RU" sz="4000" dirty="0" smtClean="0">
                <a:solidFill>
                  <a:srgbClr val="FFFF00"/>
                </a:solidFill>
                <a:effectLst/>
              </a:rPr>
            </a:br>
            <a:r>
              <a:rPr lang="ru-RU" sz="4000" dirty="0">
                <a:solidFill>
                  <a:srgbClr val="FFFF00"/>
                </a:solidFill>
                <a:effectLst/>
              </a:rPr>
              <a:t/>
            </a:r>
            <a:br>
              <a:rPr lang="ru-RU" sz="4000" dirty="0">
                <a:solidFill>
                  <a:srgbClr val="FFFF00"/>
                </a:solidFill>
                <a:effectLst/>
              </a:rPr>
            </a:br>
            <a:r>
              <a:rPr lang="ru-RU" sz="3100" dirty="0" smtClean="0">
                <a:solidFill>
                  <a:srgbClr val="FF0066"/>
                </a:solidFill>
                <a:effectLst/>
                <a:latin typeface="Impact" pitchFamily="34" charset="0"/>
              </a:rPr>
              <a:t>8-15-12-9-4-1-25-19</a:t>
            </a:r>
            <a:r>
              <a:rPr lang="ru-RU" sz="3100" dirty="0" smtClean="0">
                <a:solidFill>
                  <a:srgbClr val="FFFF00"/>
                </a:solidFill>
                <a:effectLst/>
              </a:rPr>
              <a:t> </a:t>
            </a:r>
            <a:endParaRPr lang="ru-RU" sz="3100" dirty="0">
              <a:solidFill>
                <a:srgbClr val="FFFF0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pic>
        <p:nvPicPr>
          <p:cNvPr id="6" name="Picture 4" descr="C:\Users\Елена\Desktop\8989406ba8a3ff506b8ebfd6651e28a6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248400" y="533400"/>
            <a:ext cx="3513138" cy="6553200"/>
          </a:xfrm>
        </p:spPr>
      </p:pic>
    </p:spTree>
    <p:extLst>
      <p:ext uri="{BB962C8B-B14F-4D97-AF65-F5344CB8AC3E}">
        <p14:creationId xmlns:p14="http://schemas.microsoft.com/office/powerpoint/2010/main" val="132282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C:\Users\Елена\Desktop\wallcoo_com_Christmas_illustration_20071218_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C:\Users\Елена\Desktop\1297730-01a6080760048b9f35162df2089ae75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3648" y="1186218"/>
            <a:ext cx="49339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9348585"/>
              </p:ext>
            </p:extLst>
          </p:nvPr>
        </p:nvGraphicFramePr>
        <p:xfrm>
          <a:off x="381000" y="152400"/>
          <a:ext cx="8305800" cy="5973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What do you think </a:t>
            </a:r>
            <a:r>
              <a:rPr lang="en-US" b="1" dirty="0">
                <a:solidFill>
                  <a:srgbClr val="FF0000"/>
                </a:solidFill>
              </a:rPr>
              <a:t>we are going </a:t>
            </a:r>
            <a:r>
              <a:rPr lang="en-US" b="1" dirty="0" smtClean="0">
                <a:solidFill>
                  <a:srgbClr val="FF0000"/>
                </a:solidFill>
              </a:rPr>
              <a:t/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dirty="0" smtClean="0">
                <a:solidFill>
                  <a:srgbClr val="FF0000"/>
                </a:solidFill>
              </a:rPr>
              <a:t>to </a:t>
            </a:r>
            <a:r>
              <a:rPr lang="en-US" dirty="0">
                <a:solidFill>
                  <a:srgbClr val="FF0000"/>
                </a:solidFill>
              </a:rPr>
              <a:t>do at the lesson</a:t>
            </a:r>
            <a:r>
              <a:rPr lang="en-US" dirty="0" smtClean="0">
                <a:solidFill>
                  <a:srgbClr val="FF0000"/>
                </a:solidFill>
              </a:rPr>
              <a:t>?. 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Комп\Desktop\фестиваль пм 17\ВИДЕОУРОК\видеоурок 2\книг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329565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Комп\Desktop\фестиваль пм 17\ВИДЕОУРОК\видеоурок 2\микрофон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371600"/>
            <a:ext cx="36576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Комп\Desktop\фестиваль пм 17\ВИДЕОУРОК\видеоурок 2\наушн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962400"/>
            <a:ext cx="39624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490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Елена\Desktop\1290274276_D0EEE6E4E5F1F2E2E5EDF1EAE0FF20F0E0ECEAE02030332030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64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228600" y="1371600"/>
            <a:ext cx="8382000" cy="4267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1400" dirty="0" smtClean="0">
                <a:latin typeface="Batang"/>
                <a:ea typeface="Batang"/>
                <a:cs typeface="Batang"/>
              </a:rPr>
              <a:t/>
            </a:r>
            <a:br>
              <a:rPr lang="en-US" sz="1400" dirty="0" smtClean="0">
                <a:latin typeface="Batang"/>
                <a:ea typeface="Batang"/>
                <a:cs typeface="Batang"/>
              </a:rPr>
            </a:br>
            <a:r>
              <a:rPr lang="en-US" sz="1400" dirty="0">
                <a:latin typeface="Batang"/>
                <a:ea typeface="Batang"/>
                <a:cs typeface="Batang"/>
              </a:rPr>
              <a:t/>
            </a:r>
            <a:br>
              <a:rPr lang="en-US" sz="1400" dirty="0">
                <a:latin typeface="Batang"/>
                <a:ea typeface="Batang"/>
                <a:cs typeface="Batang"/>
              </a:rPr>
            </a:br>
            <a:r>
              <a:rPr lang="en-US" sz="1400" dirty="0" smtClean="0">
                <a:latin typeface="Batang"/>
                <a:ea typeface="Batang"/>
                <a:cs typeface="Batang"/>
              </a:rPr>
              <a:t/>
            </a:r>
            <a:br>
              <a:rPr lang="en-US" sz="1400" dirty="0" smtClean="0">
                <a:latin typeface="Batang"/>
                <a:ea typeface="Batang"/>
                <a:cs typeface="Batang"/>
              </a:rPr>
            </a:br>
            <a:r>
              <a:rPr lang="en-US" sz="3600" dirty="0" smtClean="0">
                <a:solidFill>
                  <a:srgbClr val="0070C0"/>
                </a:solidFill>
                <a:latin typeface="Aharoni" pitchFamily="2" charset="-79"/>
                <a:ea typeface="Batang"/>
                <a:cs typeface="Aharoni" pitchFamily="2" charset="-79"/>
              </a:rPr>
              <a:t>[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k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]-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Ch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ristmas;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Ch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ristmas tree; 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[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е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]- 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sl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e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d; pres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e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nt; b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e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ll; 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[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ou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]- sn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ow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man; 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[</a:t>
            </a:r>
            <a:r>
              <a:rPr lang="en-US" sz="3600" b="1" dirty="0" err="1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ei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]- r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ei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ndeer; sl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ei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gh; 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[ </a:t>
            </a:r>
            <a:r>
              <a:rPr lang="en-US" sz="3600" b="1" dirty="0" smtClean="0">
                <a:solidFill>
                  <a:srgbClr val="FF0000"/>
                </a:solidFill>
                <a:latin typeface="Calibri"/>
                <a:ea typeface="Batang"/>
                <a:cs typeface="Calibri"/>
              </a:rPr>
              <a:t>æ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]- 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a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ndy, 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c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a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ndle, 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c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a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rol</a:t>
            </a:r>
            <a:r>
              <a:rPr lang="en-US" sz="3600" b="1" dirty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; 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/>
            </a:r>
            <a:b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</a:b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[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ᴐ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ea typeface="Batang"/>
                <a:cs typeface="Times New Roman" pitchFamily="18" charset="0"/>
              </a:rPr>
              <a:t>:]- ornament</a:t>
            </a:r>
            <a:endParaRPr lang="ru-RU" sz="3600" b="1" dirty="0" smtClean="0">
              <a:solidFill>
                <a:srgbClr val="0070C0"/>
              </a:solidFill>
              <a:latin typeface="Times New Roman" pitchFamily="18" charset="0"/>
              <a:ea typeface="Batang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210403"/>
            <a:ext cx="8229600" cy="6553200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Bef>
                <a:spcPts val="750"/>
              </a:spcBef>
              <a:spcAft>
                <a:spcPts val="900"/>
              </a:spcAft>
            </a:pPr>
            <a:r>
              <a:rPr lang="ru-RU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Christmas  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|ˈ</a:t>
            </a:r>
            <a:r>
              <a:rPr lang="ru-RU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krɪsməs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 - </a:t>
            </a:r>
            <a:r>
              <a:rPr lang="ru-RU" sz="2000" i="1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Рождество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750"/>
              </a:spcBef>
              <a:spcAft>
                <a:spcPts val="900"/>
              </a:spcAft>
            </a:pPr>
            <a:r>
              <a:rPr lang="en-US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Merry</a:t>
            </a:r>
            <a:r>
              <a:rPr lang="ru-RU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        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|ˈ</a:t>
            </a:r>
            <a:r>
              <a:rPr lang="ru-RU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mɛri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</a:t>
            </a:r>
            <a:r>
              <a:rPr lang="ru-RU" sz="2000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- </a:t>
            </a:r>
            <a:r>
              <a:rPr lang="ru-RU" sz="2000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весёлый, радостный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750"/>
              </a:spcBef>
              <a:spcAft>
                <a:spcPts val="900"/>
              </a:spcAft>
            </a:pPr>
            <a:r>
              <a:rPr lang="en-US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Carol</a:t>
            </a:r>
            <a:r>
              <a:rPr lang="ru-RU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          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|ˈ</a:t>
            </a:r>
            <a:r>
              <a:rPr lang="ru-RU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kar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(ə)l| </a:t>
            </a:r>
            <a:r>
              <a:rPr lang="ru-RU" sz="2000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2000" dirty="0">
                <a:ea typeface="Calibri"/>
                <a:cs typeface="Times New Roman"/>
              </a:rPr>
              <a:t>-</a:t>
            </a:r>
            <a:r>
              <a:rPr lang="ru-RU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рождественский гимн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750"/>
              </a:spcBef>
              <a:spcAft>
                <a:spcPts val="900"/>
              </a:spcAft>
            </a:pPr>
            <a:r>
              <a:rPr lang="en-US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Present</a:t>
            </a:r>
            <a:r>
              <a:rPr lang="ru-RU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       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|ˈ</a:t>
            </a:r>
            <a:r>
              <a:rPr lang="en-US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pr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ɛ</a:t>
            </a:r>
            <a:r>
              <a:rPr lang="en-US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z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(ə)</a:t>
            </a:r>
            <a:r>
              <a:rPr lang="en-US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nt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 - п</a:t>
            </a:r>
            <a:r>
              <a:rPr lang="ru-RU" sz="2000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одарок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750"/>
              </a:spcBef>
              <a:spcAft>
                <a:spcPts val="900"/>
              </a:spcAft>
            </a:pPr>
            <a:r>
              <a:rPr lang="en-US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Greeting</a:t>
            </a:r>
            <a:r>
              <a:rPr lang="ru-RU" sz="2000" b="0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 </a:t>
            </a:r>
            <a:r>
              <a:rPr lang="ru-RU" sz="2000" b="1" kern="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|ˈɡ</a:t>
            </a:r>
            <a:r>
              <a:rPr lang="en-US" sz="2000" b="1" kern="0" dirty="0" err="1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ri</a:t>
            </a:r>
            <a:r>
              <a:rPr lang="ru-RU" sz="2000" b="1" kern="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ː</a:t>
            </a:r>
            <a:r>
              <a:rPr lang="en-US" sz="2000" b="1" kern="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t</a:t>
            </a:r>
            <a:r>
              <a:rPr lang="ru-RU" sz="2000" b="1" kern="0" dirty="0" err="1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ɪŋ</a:t>
            </a:r>
            <a:r>
              <a:rPr lang="ru-RU" sz="2000" b="1" kern="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| </a:t>
            </a:r>
            <a:r>
              <a:rPr lang="en-US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Card </a:t>
            </a:r>
            <a:r>
              <a:rPr lang="ru-RU" sz="2000" b="1" kern="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|</a:t>
            </a:r>
            <a:r>
              <a:rPr lang="en-US" sz="2000" b="1" kern="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k</a:t>
            </a:r>
            <a:r>
              <a:rPr lang="ru-RU" sz="2000" b="1" kern="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ɑː</a:t>
            </a:r>
            <a:r>
              <a:rPr lang="en-US" sz="2000" b="1" kern="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d</a:t>
            </a:r>
            <a:r>
              <a:rPr lang="ru-RU" sz="2000" b="1" kern="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| -</a:t>
            </a:r>
            <a:r>
              <a:rPr lang="en-US" sz="2000" b="1" kern="0" dirty="0" smtClean="0">
                <a:solidFill>
                  <a:srgbClr val="1A1A1A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en-US" sz="2000" b="0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b="1" kern="0" dirty="0" smtClean="0">
                <a:solidFill>
                  <a:srgbClr val="6B6B6B"/>
                </a:solidFill>
                <a:effectLst/>
                <a:latin typeface="Times New Roman"/>
                <a:ea typeface="Times New Roman"/>
                <a:cs typeface="Times New Roman"/>
              </a:rPr>
              <a:t>поздравительная </a:t>
            </a:r>
            <a:r>
              <a:rPr lang="en-US" sz="2000" b="1" kern="0" dirty="0" smtClean="0">
                <a:solidFill>
                  <a:srgbClr val="6B6B6B"/>
                </a:solidFill>
                <a:effectLst/>
                <a:latin typeface="Times New Roman"/>
                <a:ea typeface="Times New Roman"/>
                <a:cs typeface="Times New Roman"/>
              </a:rPr>
              <a:t>o</a:t>
            </a:r>
            <a:r>
              <a:rPr lang="ru-RU" sz="2000" b="1" kern="0" dirty="0" err="1" smtClean="0">
                <a:solidFill>
                  <a:srgbClr val="6B6B6B"/>
                </a:solidFill>
                <a:effectLst/>
                <a:latin typeface="Times New Roman"/>
                <a:ea typeface="Times New Roman"/>
                <a:cs typeface="Times New Roman"/>
              </a:rPr>
              <a:t>ткрытка</a:t>
            </a:r>
            <a:r>
              <a:rPr lang="en-US" sz="2000" b="1" kern="0" dirty="0" smtClean="0">
                <a:solidFill>
                  <a:srgbClr val="1A1A1A"/>
                </a:solidFill>
                <a:effectLst/>
                <a:latin typeface="Times New Roman"/>
                <a:ea typeface="Times New Roman"/>
                <a:cs typeface="Times New Roman"/>
              </a:rPr>
              <a:t>   </a:t>
            </a:r>
            <a:endParaRPr lang="ru-RU" sz="2000" b="1" kern="0" dirty="0" smtClean="0">
              <a:solidFill>
                <a:srgbClr val="365F91"/>
              </a:solidFill>
              <a:effectLst/>
              <a:latin typeface="Cambria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750"/>
              </a:spcBef>
              <a:spcAft>
                <a:spcPts val="900"/>
              </a:spcAft>
            </a:pPr>
            <a:r>
              <a:rPr lang="en-US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Tradition</a:t>
            </a:r>
            <a:r>
              <a:rPr lang="ru-RU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  </a:t>
            </a:r>
            <a:r>
              <a:rPr lang="en-US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</a:t>
            </a:r>
            <a:r>
              <a:rPr lang="en-US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tr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əˈ</a:t>
            </a:r>
            <a:r>
              <a:rPr lang="en-US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d</a:t>
            </a:r>
            <a:r>
              <a:rPr lang="ru-RU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ɪʃ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(ə)</a:t>
            </a:r>
            <a:r>
              <a:rPr lang="en-US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n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 - </a:t>
            </a:r>
            <a:r>
              <a:rPr lang="ru-RU" sz="2000" i="1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традиция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750"/>
              </a:spcBef>
              <a:spcAft>
                <a:spcPts val="900"/>
              </a:spcAft>
            </a:pPr>
            <a:r>
              <a:rPr lang="en-US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Stocking</a:t>
            </a:r>
            <a:r>
              <a:rPr lang="ru-RU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   </a:t>
            </a:r>
            <a:r>
              <a:rPr lang="en-US" sz="2000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|ˈ</a:t>
            </a:r>
            <a:r>
              <a:rPr lang="en-US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st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ɒ</a:t>
            </a:r>
            <a:r>
              <a:rPr lang="en-US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k</a:t>
            </a:r>
            <a:r>
              <a:rPr lang="ru-RU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ɪŋ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</a:t>
            </a:r>
            <a:r>
              <a:rPr lang="ru-RU" sz="2000" dirty="0">
                <a:ea typeface="Calibri"/>
                <a:cs typeface="Times New Roman"/>
              </a:rPr>
              <a:t> - </a:t>
            </a:r>
            <a:r>
              <a:rPr lang="ru-RU" sz="2000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чулок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750"/>
              </a:spcBef>
              <a:spcAft>
                <a:spcPts val="900"/>
              </a:spcAft>
            </a:pPr>
            <a:r>
              <a:rPr lang="en-US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Party</a:t>
            </a:r>
            <a:r>
              <a:rPr lang="ru-RU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         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|ˈ</a:t>
            </a:r>
            <a:r>
              <a:rPr lang="en-US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p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ɑː</a:t>
            </a:r>
            <a:r>
              <a:rPr lang="en-US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ti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</a:t>
            </a:r>
            <a:r>
              <a:rPr lang="ru-RU" sz="2000" dirty="0">
                <a:ea typeface="Calibri"/>
                <a:cs typeface="Times New Roman"/>
              </a:rPr>
              <a:t> - </a:t>
            </a:r>
            <a:r>
              <a:rPr lang="ru-RU" sz="2000" i="1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вечеринка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750"/>
              </a:spcBef>
              <a:spcAft>
                <a:spcPts val="900"/>
              </a:spcAft>
            </a:pPr>
            <a:r>
              <a:rPr lang="en-US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Fluffy</a:t>
            </a:r>
            <a:r>
              <a:rPr lang="ru-RU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       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|ˈ</a:t>
            </a:r>
            <a:r>
              <a:rPr lang="en-US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fl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ʌ</a:t>
            </a:r>
            <a:r>
              <a:rPr lang="en-US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fi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 - </a:t>
            </a:r>
            <a:r>
              <a:rPr lang="ru-RU" sz="2000" i="1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пушистый,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750"/>
              </a:spcBef>
              <a:spcAft>
                <a:spcPts val="900"/>
              </a:spcAft>
            </a:pPr>
            <a:r>
              <a:rPr lang="en-US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Puppy</a:t>
            </a:r>
            <a:r>
              <a:rPr lang="ru-RU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      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|ˈ</a:t>
            </a:r>
            <a:r>
              <a:rPr lang="en-US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p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ʌ</a:t>
            </a:r>
            <a:r>
              <a:rPr lang="en-US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pi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 - </a:t>
            </a:r>
            <a:r>
              <a:rPr lang="ru-RU" sz="2000" i="1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щенок</a:t>
            </a:r>
            <a:endParaRPr lang="ru-RU" sz="20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750"/>
              </a:spcBef>
              <a:spcAft>
                <a:spcPts val="900"/>
              </a:spcAft>
            </a:pPr>
            <a:r>
              <a:rPr lang="ru-RU" sz="2000" b="1" kern="1800" dirty="0" err="1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Jesus</a:t>
            </a:r>
            <a:r>
              <a:rPr lang="ru-RU" sz="2000" b="1" kern="1800" dirty="0" smtClean="0">
                <a:solidFill>
                  <a:srgbClr val="213646"/>
                </a:solidFill>
                <a:effectLst/>
                <a:latin typeface="Times New Roman"/>
                <a:ea typeface="Times New Roman"/>
                <a:cs typeface="Times New Roman"/>
              </a:rPr>
              <a:t>         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|ˈ</a:t>
            </a:r>
            <a:r>
              <a:rPr lang="ru-RU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dʒiːzəs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  <a:cs typeface="Times New Roman"/>
              </a:rPr>
              <a:t>| - </a:t>
            </a:r>
            <a:r>
              <a:rPr lang="ru-RU" sz="2000" i="1" dirty="0" smtClean="0">
                <a:solidFill>
                  <a:srgbClr val="1A1A1A"/>
                </a:solidFill>
                <a:effectLst/>
                <a:latin typeface="Times New Roman"/>
                <a:ea typeface="Calibri"/>
                <a:cs typeface="Times New Roman"/>
              </a:rPr>
              <a:t>Иисус</a:t>
            </a:r>
            <a:endParaRPr lang="ru-RU" sz="2000" dirty="0">
              <a:ea typeface="Calibri"/>
              <a:cs typeface="Times New Roman"/>
            </a:endParaRPr>
          </a:p>
          <a:p>
            <a:r>
              <a:rPr lang="en-US" sz="2000" b="1" dirty="0" smtClean="0">
                <a:solidFill>
                  <a:srgbClr val="1A1A1A"/>
                </a:solidFill>
                <a:effectLst/>
                <a:latin typeface="Times New Roman"/>
                <a:ea typeface="Calibri"/>
              </a:rPr>
              <a:t>M</a:t>
            </a:r>
            <a:r>
              <a:rPr lang="ru-RU" sz="2000" b="1" dirty="0" err="1" smtClean="0">
                <a:solidFill>
                  <a:srgbClr val="1A1A1A"/>
                </a:solidFill>
                <a:effectLst/>
                <a:latin typeface="Times New Roman"/>
                <a:ea typeface="Calibri"/>
              </a:rPr>
              <a:t>ince</a:t>
            </a:r>
            <a:r>
              <a:rPr lang="ru-RU" sz="2000" b="1" dirty="0" smtClean="0">
                <a:solidFill>
                  <a:srgbClr val="1A1A1A"/>
                </a:solidFill>
                <a:effectLst/>
                <a:latin typeface="Times New Roman"/>
                <a:ea typeface="Calibri"/>
              </a:rPr>
              <a:t> </a:t>
            </a:r>
            <a:r>
              <a:rPr lang="ru-RU" sz="2000" b="1" dirty="0" err="1" smtClean="0">
                <a:solidFill>
                  <a:srgbClr val="1A1A1A"/>
                </a:solidFill>
                <a:effectLst/>
                <a:latin typeface="Times New Roman"/>
                <a:ea typeface="Calibri"/>
              </a:rPr>
              <a:t>pie</a:t>
            </a:r>
            <a:r>
              <a:rPr lang="ru-RU" sz="2000" dirty="0" smtClean="0">
                <a:solidFill>
                  <a:srgbClr val="1A1A1A"/>
                </a:solidFill>
                <a:effectLst/>
                <a:latin typeface="Times New Roman"/>
                <a:ea typeface="Calibri"/>
              </a:rPr>
              <a:t>   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</a:rPr>
              <a:t>|</a:t>
            </a:r>
            <a:r>
              <a:rPr lang="ru-RU" sz="2000" dirty="0" err="1" smtClean="0">
                <a:solidFill>
                  <a:srgbClr val="213646"/>
                </a:solidFill>
                <a:effectLst/>
                <a:latin typeface="Times New Roman"/>
                <a:ea typeface="Calibri"/>
              </a:rPr>
              <a:t>mɪns</a:t>
            </a:r>
            <a:r>
              <a:rPr lang="ru-RU" sz="2000" dirty="0" smtClean="0">
                <a:solidFill>
                  <a:srgbClr val="213646"/>
                </a:solidFill>
                <a:effectLst/>
                <a:latin typeface="Times New Roman"/>
                <a:ea typeface="Calibri"/>
              </a:rPr>
              <a:t>|</a:t>
            </a:r>
            <a:r>
              <a:rPr lang="ru-RU" sz="2000" dirty="0" smtClean="0">
                <a:effectLst/>
              </a:rPr>
              <a:t> |</a:t>
            </a:r>
            <a:r>
              <a:rPr lang="ru-RU" sz="2000" dirty="0" err="1" smtClean="0">
                <a:effectLst/>
              </a:rPr>
              <a:t>paɪ</a:t>
            </a:r>
            <a:r>
              <a:rPr lang="ru-RU" sz="2000" dirty="0" smtClean="0">
                <a:effectLst/>
              </a:rPr>
              <a:t>|</a:t>
            </a:r>
            <a:r>
              <a:rPr lang="ru-RU" sz="2000" dirty="0" smtClean="0">
                <a:solidFill>
                  <a:srgbClr val="1A1A1A"/>
                </a:solidFill>
                <a:effectLst/>
                <a:latin typeface="Times New Roman"/>
                <a:ea typeface="Calibri"/>
              </a:rPr>
              <a:t> </a:t>
            </a:r>
            <a:r>
              <a:rPr lang="ru-RU" sz="2000" dirty="0" smtClean="0">
                <a:effectLst/>
              </a:rPr>
              <a:t>-</a:t>
            </a:r>
            <a:r>
              <a:rPr lang="ru-RU" sz="2000" dirty="0" smtClean="0">
                <a:solidFill>
                  <a:srgbClr val="1A1A1A"/>
                </a:solidFill>
                <a:effectLst/>
                <a:latin typeface="Times New Roman"/>
                <a:ea typeface="Calibri"/>
              </a:rPr>
              <a:t> </a:t>
            </a:r>
            <a:r>
              <a:rPr lang="ru-RU" sz="2000" b="1" dirty="0" smtClean="0">
                <a:solidFill>
                  <a:srgbClr val="6B6B6B"/>
                </a:solidFill>
                <a:effectLst/>
                <a:latin typeface="Times New Roman"/>
                <a:ea typeface="Calibri"/>
              </a:rPr>
              <a:t>сладкий пирожок с начинкой</a:t>
            </a:r>
            <a:r>
              <a:rPr lang="ru-RU" sz="2000" dirty="0" smtClean="0">
                <a:solidFill>
                  <a:srgbClr val="1A1A1A"/>
                </a:solidFill>
                <a:effectLst/>
                <a:latin typeface="Times New Roman"/>
                <a:ea typeface="Calibri"/>
              </a:rPr>
              <a:t>  </a:t>
            </a:r>
            <a:r>
              <a:rPr lang="ru-RU" sz="2000" dirty="0" smtClean="0">
                <a:effectLst/>
              </a:rPr>
              <a:t> </a:t>
            </a:r>
            <a:endParaRPr lang="ru-RU" sz="2000" dirty="0"/>
          </a:p>
        </p:txBody>
      </p:sp>
      <p:pic>
        <p:nvPicPr>
          <p:cNvPr id="4" name="Picture 7" descr="C:\Users\Елена\Desktop\36739523_1229352656_1200076904_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3033713"/>
            <a:ext cx="3492500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Елена\Desktop\Velas%20de%20navidad%20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49189"/>
            <a:ext cx="2667000" cy="2313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5349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 smtClean="0"/>
          </a:p>
          <a:p>
            <a:pPr algn="ctr"/>
            <a:r>
              <a:rPr lang="en-US" sz="9600" dirty="0" smtClean="0">
                <a:solidFill>
                  <a:srgbClr val="00B0F0"/>
                </a:solidFill>
              </a:rPr>
              <a:t>Relax</a:t>
            </a:r>
            <a:r>
              <a:rPr lang="ru-RU" sz="9600" dirty="0" smtClean="0">
                <a:solidFill>
                  <a:srgbClr val="00B0F0"/>
                </a:solidFill>
              </a:rPr>
              <a:t> </a:t>
            </a:r>
            <a:endParaRPr lang="ru-RU" sz="9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734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Елена\Desktop\3403611-6b4d5fa77eb9c5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816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2" descr="C:\Users\Елена\Desktop\3403611-6b4d5fa77eb9c5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0"/>
            <a:ext cx="51816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C:\Users\Елена\Desktop\angels_singing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82062">
            <a:off x="4933950" y="708364"/>
            <a:ext cx="47625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6096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2" descr="C:\Users\Елена\Desktop\07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600" y="5486400"/>
            <a:ext cx="9969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3" descr="C:\Users\Елена\Desktop\Music%20Notes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15200" y="4495800"/>
            <a:ext cx="20574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381000"/>
            <a:ext cx="4724400" cy="574516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en-US" sz="2800" dirty="0">
                <a:solidFill>
                  <a:schemeClr val="tx1"/>
                </a:solidFill>
                <a:latin typeface="Arial"/>
                <a:ea typeface="Times New Roman"/>
              </a:rPr>
              <a:t>"</a:t>
            </a:r>
            <a:r>
              <a:rPr lang="en-US" sz="2800" b="1" dirty="0">
                <a:solidFill>
                  <a:schemeClr val="tx1"/>
                </a:solidFill>
                <a:latin typeface="Arial"/>
                <a:ea typeface="Times New Roman"/>
              </a:rPr>
              <a:t>Dear Santa!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tx1"/>
                </a:solidFill>
                <a:latin typeface="Arial"/>
                <a:ea typeface="Times New Roman"/>
              </a:rPr>
              <a:t>I .. very glad about presents you gave me last year. Thanks a lot. You see, I .. good at studying and my parents … proud of my success. Soon it will .. Christmas, my </a:t>
            </a:r>
            <a:r>
              <a:rPr lang="en-US" sz="2800" b="1" dirty="0" err="1">
                <a:solidFill>
                  <a:schemeClr val="tx1"/>
                </a:solidFill>
                <a:latin typeface="Arial"/>
                <a:ea typeface="Times New Roman"/>
              </a:rPr>
              <a:t>favourite</a:t>
            </a:r>
            <a:r>
              <a:rPr lang="en-US" sz="2800" b="1" dirty="0">
                <a:solidFill>
                  <a:schemeClr val="tx1"/>
                </a:solidFill>
                <a:latin typeface="Arial"/>
                <a:ea typeface="Times New Roman"/>
              </a:rPr>
              <a:t> holiday, and I would like you to give me a small fluffy puppy as a present! I will .. very careful for it.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tx1"/>
                </a:solidFill>
                <a:latin typeface="Arial"/>
                <a:ea typeface="Times New Roman"/>
              </a:rPr>
              <a:t>Lots of love.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tx1"/>
                </a:solidFill>
                <a:latin typeface="Arial"/>
                <a:ea typeface="Times New Roman"/>
              </a:rPr>
              <a:t>Betty".</a:t>
            </a:r>
            <a:endParaRPr lang="ru-RU" sz="2800" b="1" dirty="0">
              <a:solidFill>
                <a:schemeClr val="tx1"/>
              </a:solidFill>
              <a:latin typeface="Times New Roman"/>
              <a:ea typeface="Times New Roman"/>
            </a:endParaRPr>
          </a:p>
          <a:p>
            <a:endParaRPr lang="ru-RU" sz="1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2164</TotalTime>
  <Words>290</Words>
  <Application>Microsoft Office PowerPoint</Application>
  <PresentationFormat>Экран (4:3)</PresentationFormat>
  <Paragraphs>58</Paragraphs>
  <Slides>13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3" baseType="lpstr">
      <vt:lpstr>Batang</vt:lpstr>
      <vt:lpstr>Aharoni</vt:lpstr>
      <vt:lpstr>Arial</vt:lpstr>
      <vt:lpstr>Bookman Old Style</vt:lpstr>
      <vt:lpstr>Calibri</vt:lpstr>
      <vt:lpstr>Cambria</vt:lpstr>
      <vt:lpstr>Impact</vt:lpstr>
      <vt:lpstr>Times New Roman</vt:lpstr>
      <vt:lpstr>Тема Office</vt:lpstr>
      <vt:lpstr>Объект упаковщика для оболочки</vt:lpstr>
      <vt:lpstr>Презентация PowerPoint</vt:lpstr>
      <vt:lpstr> Let’s try to guess the topic of our lesson</vt:lpstr>
      <vt:lpstr>  1-А, 2-B, 3-C, 4-D, 5-E, 6- F, 7-G, 8-H, 9- I, 10-J, 11-K, 12-L, 13-M, 14-N, 15- O, 16-P, 17- Q, 18- R, 19-S, 20-T, 21-U, 22-V, 23- W, 24-X, 25-Y, 26-Z  8-15-12-9-4-1-25-19 </vt:lpstr>
      <vt:lpstr>Презентация PowerPoint</vt:lpstr>
      <vt:lpstr>What do you think we are going  to do at the lesson?.  </vt:lpstr>
      <vt:lpstr>   [k]- Christmas; Christmas tree;  [е]- sled; present; bell;  [ou]- snowman;  [ei]- reindeer; sleigh;  [ æ]- candy, candle, carol;  [ᴐ:]- ornament</vt:lpstr>
      <vt:lpstr>Презентация PowerPoint</vt:lpstr>
      <vt:lpstr>Презентация PowerPoint</vt:lpstr>
      <vt:lpstr>Презентация PowerPoint</vt:lpstr>
      <vt:lpstr>Ста Клаус (Santa Claus)</vt:lpstr>
      <vt:lpstr>Homework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Рождественские традиции Великобритании</dc:title>
  <dc:creator>Елена</dc:creator>
  <cp:lastModifiedBy>Рамилька</cp:lastModifiedBy>
  <cp:revision>110</cp:revision>
  <dcterms:created xsi:type="dcterms:W3CDTF">2013-11-28T06:01:39Z</dcterms:created>
  <dcterms:modified xsi:type="dcterms:W3CDTF">2025-10-28T08:33:53Z</dcterms:modified>
</cp:coreProperties>
</file>