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</p:sldMasterIdLst>
  <p:sldIdLst>
    <p:sldId id="261" r:id="rId4"/>
    <p:sldId id="264" r:id="rId5"/>
    <p:sldId id="270" r:id="rId6"/>
    <p:sldId id="271" r:id="rId7"/>
    <p:sldId id="263" r:id="rId8"/>
    <p:sldId id="258" r:id="rId9"/>
    <p:sldId id="272" r:id="rId10"/>
    <p:sldId id="273" r:id="rId11"/>
    <p:sldId id="274" r:id="rId12"/>
    <p:sldId id="275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00CCFF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030D4F-C3BC-4664-9FF3-476C710B31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DDDA8-8768-4935-8B9D-23F0A39565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9AD462-9E80-4FD5-88BB-64179CF3F7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Титул_5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2130425"/>
            <a:ext cx="6406480" cy="14700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3886200"/>
            <a:ext cx="5720680" cy="1752600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F497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31FA9-1F1B-4488-A8E0-D6079746EE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3DB65-B1FB-43DC-BCDD-FDEC897E1C2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865B0-ACB3-4CBE-ACC7-6C4C472B4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3BEAE-6A8E-4E96-A89A-C289025BCD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4CB79-A7A8-4623-AB19-5DE1599302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2238EC-3FEA-43DD-8751-30A15FCD5D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91786-2D6D-42F9-B96F-57AE2272C7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5C10E-85F0-4A9A-8B3D-3D314A9E44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3C04A-7ACF-4508-AE78-44E901A29D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64585-BBB2-40F2-B037-E94CEEBEA116}" type="datetimeFigureOut">
              <a:rPr lang="ru-RU" smtClean="0">
                <a:solidFill>
                  <a:srgbClr val="696464"/>
                </a:solidFill>
              </a:rPr>
              <a:pPr/>
              <a:t>08.02.2021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BCA939B-DDFA-46F0-B5D5-1E9C78C25A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64585-BBB2-40F2-B037-E94CEEBEA116}" type="datetimeFigureOut">
              <a:rPr lang="ru-RU" smtClean="0">
                <a:solidFill>
                  <a:srgbClr val="696464"/>
                </a:solidFill>
              </a:rPr>
              <a:pPr/>
              <a:t>08.02.2021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A939B-DDFA-46F0-B5D5-1E9C78C25A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64585-BBB2-40F2-B037-E94CEEBEA116}" type="datetimeFigureOut">
              <a:rPr lang="ru-RU" smtClean="0">
                <a:solidFill>
                  <a:srgbClr val="696464"/>
                </a:solidFill>
              </a:rPr>
              <a:pPr/>
              <a:t>08.02.2021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CA939B-DDFA-46F0-B5D5-1E9C78C25A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64585-BBB2-40F2-B037-E94CEEBEA116}" type="datetimeFigureOut">
              <a:rPr lang="ru-RU" smtClean="0">
                <a:solidFill>
                  <a:srgbClr val="696464"/>
                </a:solidFill>
              </a:rPr>
              <a:pPr/>
              <a:t>08.02.2021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A939B-DDFA-46F0-B5D5-1E9C78C25A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64585-BBB2-40F2-B037-E94CEEBEA116}" type="datetimeFigureOut">
              <a:rPr lang="ru-RU" smtClean="0">
                <a:solidFill>
                  <a:srgbClr val="696464"/>
                </a:solidFill>
              </a:rPr>
              <a:pPr/>
              <a:t>08.02.2021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A939B-DDFA-46F0-B5D5-1E9C78C25A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64585-BBB2-40F2-B037-E94CEEBEA116}" type="datetimeFigureOut">
              <a:rPr lang="ru-RU" smtClean="0">
                <a:solidFill>
                  <a:srgbClr val="696464"/>
                </a:solidFill>
              </a:rPr>
              <a:pPr/>
              <a:t>08.02.2021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A939B-DDFA-46F0-B5D5-1E9C78C25A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64585-BBB2-40F2-B037-E94CEEBEA116}" type="datetimeFigureOut">
              <a:rPr lang="ru-RU" smtClean="0">
                <a:solidFill>
                  <a:srgbClr val="696464"/>
                </a:solidFill>
              </a:rPr>
              <a:pPr/>
              <a:t>08.02.2021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A939B-DDFA-46F0-B5D5-1E9C78C25A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8FA-FACA-4F71-9B73-D022FFED26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64585-BBB2-40F2-B037-E94CEEBEA116}" type="datetimeFigureOut">
              <a:rPr lang="ru-RU" smtClean="0">
                <a:solidFill>
                  <a:srgbClr val="696464"/>
                </a:solidFill>
              </a:rPr>
              <a:pPr/>
              <a:t>08.02.2021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A939B-DDFA-46F0-B5D5-1E9C78C25A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64585-BBB2-40F2-B037-E94CEEBEA116}" type="datetimeFigureOut">
              <a:rPr lang="ru-RU" smtClean="0">
                <a:solidFill>
                  <a:srgbClr val="696464"/>
                </a:solidFill>
              </a:rPr>
              <a:pPr/>
              <a:t>08.02.2021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CA939B-DDFA-46F0-B5D5-1E9C78C25A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64585-BBB2-40F2-B037-E94CEEBEA116}" type="datetimeFigureOut">
              <a:rPr lang="ru-RU" smtClean="0">
                <a:solidFill>
                  <a:srgbClr val="696464"/>
                </a:solidFill>
              </a:rPr>
              <a:pPr/>
              <a:t>08.02.2021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A939B-DDFA-46F0-B5D5-1E9C78C25A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64585-BBB2-40F2-B037-E94CEEBEA116}" type="datetimeFigureOut">
              <a:rPr lang="ru-RU" smtClean="0">
                <a:solidFill>
                  <a:srgbClr val="696464"/>
                </a:solidFill>
              </a:rPr>
              <a:pPr/>
              <a:t>08.02.2021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A939B-DDFA-46F0-B5D5-1E9C78C25A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A577A-F4A1-47BF-B964-0B7BA94D1F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DF013F-0E6A-4FF3-B60D-6E3A4A0774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FFD8A-40E7-48D7-A92C-2D97BF3E7C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8B793C-C899-412A-BC15-6692C9E6ED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52884-FCE4-4562-A452-A2877A52E0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56F9A-D652-42C7-AB05-91C276980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75892F6-E958-45B1-A4AD-6F4DE21239B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853608-7321-4D8C-A016-42FF2E265B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0464585-BBB2-40F2-B037-E94CEEBEA116}" type="datetimeFigureOut">
              <a:rPr lang="ru-RU" smtClean="0">
                <a:solidFill>
                  <a:srgbClr val="696464"/>
                </a:solidFill>
                <a:latin typeface="Cambri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08.02.2021</a:t>
            </a:fld>
            <a:endParaRPr lang="ru-RU">
              <a:solidFill>
                <a:srgbClr val="696464"/>
              </a:solidFill>
              <a:latin typeface="Cambria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696464"/>
              </a:solidFill>
              <a:latin typeface="Cambria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BCA939B-DDFA-46F0-B5D5-1E9C78C25A0F}" type="slidenum">
              <a:rPr lang="ru-RU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200023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928802"/>
            <a:ext cx="9144000" cy="2143140"/>
          </a:xfrm>
          <a:prstGeom prst="rect">
            <a:avLst/>
          </a:prstGeom>
          <a:solidFill>
            <a:srgbClr val="0070C0">
              <a:alpha val="69804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43125" y="2357438"/>
            <a:ext cx="6858000" cy="1643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97991" y="0"/>
            <a:ext cx="2553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класс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Дата 3"/>
          <p:cNvSpPr txBox="1">
            <a:spLocks/>
          </p:cNvSpPr>
          <p:nvPr/>
        </p:nvSpPr>
        <p:spPr bwMode="auto">
          <a:xfrm>
            <a:off x="2071670" y="4143380"/>
            <a:ext cx="6858048" cy="71438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600" b="1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Дата: </a:t>
            </a:r>
            <a:fld id="{A63E3B13-3737-41B0-B635-0184EF4E1A44}" type="datetime4">
              <a:rPr lang="ru-RU" altLang="ru-RU" sz="3600" b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8 февраля 2021 г.</a:t>
            </a:fld>
            <a:endParaRPr lang="ru-RU" altLang="ru-RU" sz="3600" b="1" dirty="0" smtClean="0">
              <a:ln w="9525" cmpd="sng">
                <a:solidFill>
                  <a:srgbClr val="002060"/>
                </a:solidFill>
                <a:prstDash val="solid"/>
              </a:ln>
              <a:solidFill>
                <a:prstClr val="white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9458" name="Picture 2" descr="ÐÐ°ÑÑÐ¸Ð½ÐºÐ¸ Ð¿Ð¾ Ð·Ð°Ð¿ÑÐ¾ÑÑ ÐºÐ¾Ð¼Ð¿ÑÑÑÐµÑ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9" y="2143116"/>
            <a:ext cx="1876405" cy="1876405"/>
          </a:xfrm>
          <a:prstGeom prst="rect">
            <a:avLst/>
          </a:prstGeom>
          <a:noFill/>
        </p:spPr>
      </p:pic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Формулы:</a:t>
            </a:r>
            <a:endParaRPr lang="en-US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46116"/>
            <a:ext cx="8992977" cy="8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246" y="4378338"/>
            <a:ext cx="4308534" cy="1647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r="93504"/>
          <a:stretch>
            <a:fillRect/>
          </a:stretch>
        </p:blipFill>
        <p:spPr bwMode="auto">
          <a:xfrm>
            <a:off x="336492" y="2187558"/>
            <a:ext cx="1643085" cy="2464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90153"/>
          <a:stretch>
            <a:fillRect/>
          </a:stretch>
        </p:blipFill>
        <p:spPr bwMode="auto">
          <a:xfrm>
            <a:off x="6908832" y="2260584"/>
            <a:ext cx="2053979" cy="2032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 rot="16200000" flipH="1">
            <a:off x="44388" y="1530323"/>
            <a:ext cx="1058877" cy="47466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7383501" y="1749402"/>
            <a:ext cx="1241442" cy="73026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43608" y="1916832"/>
            <a:ext cx="5814440" cy="4209331"/>
          </a:xfrm>
        </p:spPr>
        <p:txBody>
          <a:bodyPr/>
          <a:lstStyle/>
          <a:p>
            <a:pPr lvl="0"/>
            <a:r>
              <a:rPr lang="ru-RU" sz="2400" dirty="0" smtClean="0"/>
              <a:t>После окончания работы нужно закрыть все активные программы. Рабочее место нужно оставить чистым.</a:t>
            </a:r>
            <a:endParaRPr lang="en-US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1538" y="188640"/>
            <a:ext cx="7858180" cy="1620180"/>
          </a:xfrm>
        </p:spPr>
        <p:txBody>
          <a:bodyPr/>
          <a:lstStyle/>
          <a:p>
            <a:r>
              <a:rPr lang="ru-RU" sz="3600" dirty="0" smtClean="0"/>
              <a:t>Самостоятельная </a:t>
            </a:r>
            <a:r>
              <a:rPr lang="ru-RU" sz="3600" dirty="0" smtClean="0"/>
              <a:t>работа: выполнить </a:t>
            </a:r>
            <a:r>
              <a:rPr lang="ru-RU" sz="3600" dirty="0" smtClean="0">
                <a:solidFill>
                  <a:srgbClr val="FF0000"/>
                </a:solidFill>
              </a:rPr>
              <a:t>один из вариантов на выбор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Не забывайте!!!</a:t>
            </a:r>
            <a:endParaRPr lang="en-US" sz="3600" dirty="0"/>
          </a:p>
        </p:txBody>
      </p:sp>
      <p:pic>
        <p:nvPicPr>
          <p:cNvPr id="5" name="Picture 2" descr="http://golovabolit.net/wp-content/uploads/2015/10/kak_pravilno_sidet_za_kompyuter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013552"/>
            <a:ext cx="7858148" cy="38444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072330" y="2357430"/>
            <a:ext cx="1857388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prstClr val="white"/>
                </a:solidFill>
              </a:rPr>
              <a:t>Д/З</a:t>
            </a:r>
          </a:p>
          <a:p>
            <a:pPr algn="ctr"/>
            <a:r>
              <a:rPr lang="ru-RU" sz="4000" b="1" dirty="0" smtClean="0">
                <a:solidFill>
                  <a:prstClr val="white"/>
                </a:solidFill>
                <a:latin typeface="Times New Roman"/>
                <a:cs typeface="Times New Roman"/>
              </a:rPr>
              <a:t>§16</a:t>
            </a:r>
            <a:endParaRPr lang="en-US" sz="4000" b="1" dirty="0"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4563" t="29525" r="7475" b="27951"/>
          <a:stretch/>
        </p:blipFill>
        <p:spPr>
          <a:xfrm>
            <a:off x="832818" y="2998312"/>
            <a:ext cx="8096900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Обратная связь</a:t>
            </a:r>
            <a:endParaRPr lang="en-US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на уроке было главным? </a:t>
            </a:r>
            <a:endParaRPr lang="en-US" dirty="0" smtClean="0"/>
          </a:p>
          <a:p>
            <a:r>
              <a:rPr lang="ru-RU" dirty="0" smtClean="0"/>
              <a:t>Что было интересным? </a:t>
            </a:r>
            <a:endParaRPr lang="en-US" dirty="0" smtClean="0"/>
          </a:p>
          <a:p>
            <a:r>
              <a:rPr lang="ru-RU" dirty="0" smtClean="0"/>
              <a:t>Что новое сегодня узнали? </a:t>
            </a:r>
            <a:endParaRPr lang="en-US" dirty="0" smtClean="0"/>
          </a:p>
          <a:p>
            <a:r>
              <a:rPr lang="ru-RU" dirty="0" smtClean="0"/>
              <a:t>Чему</a:t>
            </a:r>
            <a:r>
              <a:rPr lang="en-US" smtClean="0"/>
              <a:t> </a:t>
            </a:r>
            <a:r>
              <a:rPr lang="ru-RU" smtClean="0"/>
              <a:t>научились</a:t>
            </a:r>
            <a:r>
              <a:rPr lang="ru-RU" dirty="0" smtClean="0"/>
              <a:t>?</a:t>
            </a:r>
            <a:br>
              <a:rPr lang="ru-RU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43608" y="1052736"/>
            <a:ext cx="8100392" cy="5073427"/>
          </a:xfrm>
        </p:spPr>
        <p:txBody>
          <a:bodyPr/>
          <a:lstStyle/>
          <a:p>
            <a:r>
              <a:rPr lang="ru-RU" dirty="0" smtClean="0">
                <a:latin typeface="Calibri" pitchFamily="34" charset="0"/>
              </a:rPr>
              <a:t>Перечислите основные режимы работы текстового редактора.</a:t>
            </a:r>
          </a:p>
          <a:p>
            <a:r>
              <a:rPr lang="ru-RU" dirty="0" smtClean="0">
                <a:latin typeface="Calibri" pitchFamily="34" charset="0"/>
              </a:rPr>
              <a:t>Какие основные начертания шрифтов используются в текстовом редакторе?</a:t>
            </a:r>
          </a:p>
          <a:p>
            <a:r>
              <a:rPr lang="ru-RU" dirty="0" smtClean="0">
                <a:latin typeface="Calibri" pitchFamily="34" charset="0"/>
              </a:rPr>
              <a:t>Что понимается под форматированием текста?</a:t>
            </a:r>
          </a:p>
          <a:p>
            <a:r>
              <a:rPr lang="ru-RU" dirty="0" smtClean="0">
                <a:latin typeface="Calibri" pitchFamily="34" charset="0"/>
              </a:rPr>
              <a:t>Что такое фрагмент текста?  Какие действия с ним можно выполнять?</a:t>
            </a:r>
          </a:p>
          <a:p>
            <a:r>
              <a:rPr lang="ru-RU" dirty="0" smtClean="0">
                <a:latin typeface="Calibri" pitchFamily="34" charset="0"/>
              </a:rPr>
              <a:t>Как распечатать текст на бумаге?  Какие технические и программные средства для этого необходимы?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Вопросы:</a:t>
            </a:r>
            <a:endParaRPr lang="en-US" dirty="0"/>
          </a:p>
        </p:txBody>
      </p:sp>
      <p:pic>
        <p:nvPicPr>
          <p:cNvPr id="3074" name="Picture 2" descr="Картинки по запросу Вопро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0"/>
            <a:ext cx="4986238" cy="1246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://uncexss.files.wordpress.com/2014/03/thanky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388" y="1357298"/>
            <a:ext cx="8835768" cy="5857892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/>
        </p:nvSpPr>
        <p:spPr>
          <a:xfrm>
            <a:off x="0" y="1"/>
            <a:ext cx="8801100" cy="200024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lnSpcReduction="10000"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6600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СПАСИБО ЗА РАБОТУ </a:t>
            </a:r>
            <a:br>
              <a:rPr lang="ru-RU" sz="6600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</a:br>
            <a:r>
              <a:rPr lang="ru-RU" sz="6600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НА УРОКЕ!</a:t>
            </a:r>
            <a:endParaRPr lang="ru-RU" sz="6600" dirty="0">
              <a:ln w="10541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188639"/>
            <a:ext cx="7643192" cy="1122607"/>
          </a:xfrm>
        </p:spPr>
        <p:txBody>
          <a:bodyPr/>
          <a:lstStyle/>
          <a:p>
            <a:r>
              <a:rPr lang="ru-RU" dirty="0" smtClean="0"/>
              <a:t>Повторение</a:t>
            </a:r>
            <a:r>
              <a:rPr lang="en-US" dirty="0" smtClean="0"/>
              <a:t>: </a:t>
            </a:r>
            <a:r>
              <a:rPr lang="ru-RU" dirty="0" smtClean="0"/>
              <a:t>Опишите фрагмент</a:t>
            </a:r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39863"/>
            <a:ext cx="94107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 l="10088" t="30375" r="70124" b="34776"/>
          <a:stretch>
            <a:fillRect/>
          </a:stretch>
        </p:blipFill>
        <p:spPr bwMode="auto">
          <a:xfrm>
            <a:off x="2965428" y="1968480"/>
            <a:ext cx="5364803" cy="441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188639"/>
            <a:ext cx="7643192" cy="1962406"/>
          </a:xfrm>
        </p:spPr>
        <p:txBody>
          <a:bodyPr/>
          <a:lstStyle/>
          <a:p>
            <a:r>
              <a:rPr lang="ru-RU" dirty="0" smtClean="0"/>
              <a:t>Повторение</a:t>
            </a:r>
            <a:r>
              <a:rPr lang="en-US" dirty="0" smtClean="0"/>
              <a:t>: </a:t>
            </a:r>
            <a:r>
              <a:rPr lang="ru-RU" dirty="0" smtClean="0"/>
              <a:t>Опишите фрагмент. Как вызвать данную команду?</a:t>
            </a:r>
            <a:endParaRPr lang="en-US" dirty="0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6291" y="2808279"/>
            <a:ext cx="7513991" cy="3103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215085" y="1603350"/>
            <a:ext cx="23583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Ctrl+H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188639"/>
            <a:ext cx="7643192" cy="1268659"/>
          </a:xfrm>
        </p:spPr>
        <p:txBody>
          <a:bodyPr/>
          <a:lstStyle/>
          <a:p>
            <a:r>
              <a:rPr lang="ru-RU" dirty="0" smtClean="0"/>
              <a:t>Повторение</a:t>
            </a:r>
            <a:r>
              <a:rPr lang="en-US" dirty="0" smtClean="0"/>
              <a:t>: </a:t>
            </a:r>
            <a:r>
              <a:rPr lang="ru-RU" dirty="0" smtClean="0"/>
              <a:t>Опишите фрагмент. </a:t>
            </a:r>
            <a:endParaRPr lang="en-US" dirty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2804" y="1676376"/>
            <a:ext cx="4943625" cy="166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9778" y="3684591"/>
            <a:ext cx="7836539" cy="23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200023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928802"/>
            <a:ext cx="9144000" cy="2143140"/>
          </a:xfrm>
          <a:prstGeom prst="rect">
            <a:avLst/>
          </a:prstGeom>
          <a:solidFill>
            <a:srgbClr val="0070C0">
              <a:alpha val="69804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43125" y="2357438"/>
            <a:ext cx="6858000" cy="16430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Дополнительные возможности текстового процессора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97991" y="0"/>
            <a:ext cx="2553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класс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714612" y="5786454"/>
            <a:ext cx="6429388" cy="1071546"/>
          </a:xfrm>
        </p:spPr>
        <p:txBody>
          <a:bodyPr/>
          <a:lstStyle/>
          <a:p>
            <a:pPr algn="r"/>
            <a:r>
              <a:rPr lang="ru-RU" i="1" dirty="0" smtClean="0"/>
              <a:t>Раздел: Текстовая информация и компьютер</a:t>
            </a:r>
            <a:endParaRPr lang="en-US" i="1" dirty="0"/>
          </a:p>
        </p:txBody>
      </p:sp>
      <p:sp>
        <p:nvSpPr>
          <p:cNvPr id="10" name="Дата 3"/>
          <p:cNvSpPr txBox="1">
            <a:spLocks/>
          </p:cNvSpPr>
          <p:nvPr/>
        </p:nvSpPr>
        <p:spPr bwMode="auto">
          <a:xfrm>
            <a:off x="2071670" y="4143380"/>
            <a:ext cx="6858048" cy="71438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600" b="1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Дата: </a:t>
            </a:r>
            <a:fld id="{A63E3B13-3737-41B0-B635-0184EF4E1A44}" type="datetime4">
              <a:rPr lang="ru-RU" altLang="ru-RU" sz="3600" b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8 февраля 2021 г.</a:t>
            </a:fld>
            <a:endParaRPr lang="ru-RU" altLang="ru-RU" sz="3600" b="1" dirty="0" smtClean="0">
              <a:ln w="9525" cmpd="sng">
                <a:solidFill>
                  <a:srgbClr val="002060"/>
                </a:solidFill>
                <a:prstDash val="solid"/>
              </a:ln>
              <a:solidFill>
                <a:prstClr val="white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715016"/>
            <a:ext cx="18573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prstClr val="black"/>
                </a:solidFill>
              </a:rPr>
              <a:t>§ </a:t>
            </a:r>
            <a:r>
              <a:rPr lang="en-US" sz="4400" b="1" dirty="0" smtClean="0">
                <a:solidFill>
                  <a:prstClr val="black"/>
                </a:solidFill>
              </a:rPr>
              <a:t>16</a:t>
            </a:r>
            <a:endParaRPr lang="en-US" sz="4400" b="1" dirty="0">
              <a:solidFill>
                <a:prstClr val="black"/>
              </a:solidFill>
            </a:endParaRPr>
          </a:p>
        </p:txBody>
      </p:sp>
      <p:pic>
        <p:nvPicPr>
          <p:cNvPr id="19458" name="Picture 2" descr="ÐÐ°ÑÑÐ¸Ð½ÐºÐ¸ Ð¿Ð¾ Ð·Ð°Ð¿ÑÐ¾ÑÑ ÐºÐ¾Ð¼Ð¿ÑÑÑÐµÑ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9" y="2143116"/>
            <a:ext cx="1876405" cy="187640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93811"/>
            <a:ext cx="5674309" cy="274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ÐÐ°ÑÑÐ¸Ð½ÐºÐ¸ Ð¿Ð¾ Ð·Ð°Ð¿ÑÐ¾ÑÑ Ð´Ð¸Ð°Ð³ÑÐ°Ð¼Ð¼Ñ word Ð¿ÑÐ¸Ð¼ÐµÑ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2539" y="1931967"/>
            <a:ext cx="3501461" cy="20415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675688" y="73025"/>
            <a:ext cx="395287" cy="368300"/>
          </a:xfrm>
          <a:prstGeom prst="rect">
            <a:avLst/>
          </a:prstGeom>
          <a:solidFill>
            <a:srgbClr val="FF9966"/>
          </a:solidFill>
          <a:ln w="57150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2000" b="1">
                <a:solidFill>
                  <a:schemeClr val="bg1"/>
                </a:solidFill>
                <a:sym typeface="Webdings" pitchFamily="18" charset="2"/>
              </a:rPr>
              <a:t>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60338" y="26988"/>
            <a:ext cx="82994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6699"/>
                </a:solidFill>
              </a:rPr>
              <a:t>ОСНОВНЫЕ  РЕЖИМЫ  РАБОТЫ  </a:t>
            </a:r>
          </a:p>
          <a:p>
            <a:r>
              <a:rPr lang="ru-RU" sz="2400" b="1">
                <a:solidFill>
                  <a:srgbClr val="006699"/>
                </a:solidFill>
              </a:rPr>
              <a:t>ТЕКСТОВОГО  РЕДАКТОРА</a:t>
            </a: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5553075"/>
            <a:ext cx="9144000" cy="1304925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981075"/>
            <a:ext cx="9144000" cy="53641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6" name="Text Box 18" descr="50%"/>
          <p:cNvSpPr txBox="1">
            <a:spLocks noChangeArrowheads="1"/>
          </p:cNvSpPr>
          <p:nvPr/>
        </p:nvSpPr>
        <p:spPr bwMode="auto">
          <a:xfrm>
            <a:off x="250825" y="1203325"/>
            <a:ext cx="4176713" cy="982663"/>
          </a:xfrm>
          <a:prstGeom prst="rect">
            <a:avLst/>
          </a:prstGeom>
          <a:pattFill prst="pct50">
            <a:fgClr>
              <a:srgbClr val="FFFF99"/>
            </a:fgClr>
            <a:bgClr>
              <a:srgbClr val="FFFFFF"/>
            </a:bgClr>
          </a:pattFill>
          <a:ln w="28575">
            <a:solidFill>
              <a:srgbClr val="FF9900"/>
            </a:solidFill>
            <a:miter lim="800000"/>
            <a:headEnd/>
            <a:tailEnd/>
          </a:ln>
        </p:spPr>
        <p:txBody>
          <a:bodyPr lIns="0" tIns="82800" rIns="0" bIns="10800"/>
          <a:lstStyle/>
          <a:p>
            <a:pPr algn="ctr"/>
            <a:r>
              <a:rPr lang="ru-RU" sz="2000" b="1">
                <a:solidFill>
                  <a:srgbClr val="000000"/>
                </a:solidFill>
              </a:rPr>
              <a:t>ВВОД – РЕДАКТИРОВАНИЕ</a:t>
            </a:r>
          </a:p>
          <a:p>
            <a:pPr algn="ctr"/>
            <a:r>
              <a:rPr lang="ru-RU" sz="2000" b="1">
                <a:solidFill>
                  <a:srgbClr val="000000"/>
                </a:solidFill>
              </a:rPr>
              <a:t>ТЕКСТОВОЙ  ИНФОРМАЦИИ</a:t>
            </a:r>
            <a:endParaRPr lang="ru-RU" sz="2000"/>
          </a:p>
        </p:txBody>
      </p:sp>
      <p:sp>
        <p:nvSpPr>
          <p:cNvPr id="2067" name="Text Box 19" descr="50%"/>
          <p:cNvSpPr txBox="1">
            <a:spLocks noChangeArrowheads="1"/>
          </p:cNvSpPr>
          <p:nvPr/>
        </p:nvSpPr>
        <p:spPr bwMode="auto">
          <a:xfrm>
            <a:off x="4716463" y="1203325"/>
            <a:ext cx="4176712" cy="984250"/>
          </a:xfrm>
          <a:prstGeom prst="rect">
            <a:avLst/>
          </a:prstGeom>
          <a:pattFill prst="pct50">
            <a:fgClr>
              <a:srgbClr val="FFFF99"/>
            </a:fgClr>
            <a:bgClr>
              <a:srgbClr val="FFFFFF"/>
            </a:bgClr>
          </a:pattFill>
          <a:ln w="28575">
            <a:solidFill>
              <a:srgbClr val="FF9900"/>
            </a:solidFill>
            <a:miter lim="800000"/>
            <a:headEnd/>
            <a:tailEnd/>
          </a:ln>
        </p:spPr>
        <p:txBody>
          <a:bodyPr lIns="18000" tIns="82800" rIns="18000" bIns="10800"/>
          <a:lstStyle/>
          <a:p>
            <a:pPr algn="ctr"/>
            <a:r>
              <a:rPr lang="ru-RU" sz="2000" b="1">
                <a:solidFill>
                  <a:srgbClr val="000000"/>
                </a:solidFill>
              </a:rPr>
              <a:t>ДОПОЛНИТЕЛЬНЫЕ  </a:t>
            </a:r>
          </a:p>
          <a:p>
            <a:pPr algn="ctr"/>
            <a:r>
              <a:rPr lang="ru-RU" sz="2000" b="1">
                <a:solidFill>
                  <a:srgbClr val="000000"/>
                </a:solidFill>
              </a:rPr>
              <a:t>РЕЖИМЫ  РАБОТЫ  ТР</a:t>
            </a:r>
            <a:endParaRPr lang="ru-RU" sz="2000"/>
          </a:p>
        </p:txBody>
      </p:sp>
      <p:sp>
        <p:nvSpPr>
          <p:cNvPr id="2068" name="AutoShape 20"/>
          <p:cNvSpPr>
            <a:spLocks noChangeArrowheads="1"/>
          </p:cNvSpPr>
          <p:nvPr/>
        </p:nvSpPr>
        <p:spPr bwMode="auto">
          <a:xfrm>
            <a:off x="287338" y="2366963"/>
            <a:ext cx="4140200" cy="3617912"/>
          </a:xfrm>
          <a:prstGeom prst="roundRect">
            <a:avLst>
              <a:gd name="adj" fmla="val 7921"/>
            </a:avLst>
          </a:prstGeom>
          <a:solidFill>
            <a:srgbClr val="FFFFFF"/>
          </a:solidFill>
          <a:ln w="3175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  <a:spcBef>
                <a:spcPct val="50000"/>
              </a:spcBef>
              <a:buFont typeface="Symbol" pitchFamily="18" charset="2"/>
              <a:buChar char="·"/>
            </a:pPr>
            <a:r>
              <a:rPr lang="ru-RU"/>
              <a:t> </a:t>
            </a:r>
            <a:r>
              <a:rPr lang="ru-RU" sz="2000"/>
              <a:t>Ввод текста с клавиатуры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 typeface="Symbol" pitchFamily="18" charset="2"/>
              <a:buChar char="·"/>
            </a:pPr>
            <a:r>
              <a:rPr lang="ru-RU" sz="2000"/>
              <a:t> Редактирование текста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 typeface="Symbol" pitchFamily="18" charset="2"/>
              <a:buChar char="·"/>
            </a:pPr>
            <a:r>
              <a:rPr lang="ru-RU" sz="2000"/>
              <a:t> Управление шрифтами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 typeface="Symbol" pitchFamily="18" charset="2"/>
              <a:buChar char="·"/>
            </a:pPr>
            <a:r>
              <a:rPr lang="ru-RU" sz="2000"/>
              <a:t> Форматирование текста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 typeface="Symbol" pitchFamily="18" charset="2"/>
              <a:buChar char="·"/>
            </a:pPr>
            <a:r>
              <a:rPr lang="ru-RU" sz="2000"/>
              <a:t> Работа с фрагментами текста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 typeface="Symbol" pitchFamily="18" charset="2"/>
              <a:buChar char="·"/>
            </a:pPr>
            <a:r>
              <a:rPr lang="ru-RU" sz="2000"/>
              <a:t> Работа с окнами</a:t>
            </a:r>
          </a:p>
        </p:txBody>
      </p:sp>
      <p:sp>
        <p:nvSpPr>
          <p:cNvPr id="2069" name="AutoShape 21"/>
          <p:cNvSpPr>
            <a:spLocks noChangeArrowheads="1"/>
          </p:cNvSpPr>
          <p:nvPr/>
        </p:nvSpPr>
        <p:spPr bwMode="auto">
          <a:xfrm>
            <a:off x="4716463" y="2366963"/>
            <a:ext cx="4175125" cy="3621087"/>
          </a:xfrm>
          <a:prstGeom prst="roundRect">
            <a:avLst>
              <a:gd name="adj" fmla="val 8898"/>
            </a:avLst>
          </a:prstGeom>
          <a:solidFill>
            <a:srgbClr val="FFFFFF"/>
          </a:solidFill>
          <a:ln w="3175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  <a:spcBef>
                <a:spcPct val="50000"/>
              </a:spcBef>
              <a:buFont typeface="Symbol" pitchFamily="18" charset="2"/>
              <a:buChar char="·"/>
            </a:pPr>
            <a:r>
              <a:rPr lang="ru-RU"/>
              <a:t> </a:t>
            </a:r>
            <a:r>
              <a:rPr lang="ru-RU" sz="2000"/>
              <a:t>Поиск и замена фрагмента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 typeface="Symbol" pitchFamily="18" charset="2"/>
              <a:buChar char="·"/>
            </a:pPr>
            <a:r>
              <a:rPr lang="ru-RU" sz="2000"/>
              <a:t> Проверка правописания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 typeface="Symbol" pitchFamily="18" charset="2"/>
              <a:buChar char="·"/>
            </a:pPr>
            <a:r>
              <a:rPr lang="ru-RU" sz="2000"/>
              <a:t> Файловые операции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 typeface="Symbol" pitchFamily="18" charset="2"/>
              <a:buChar char="·"/>
            </a:pPr>
            <a:r>
              <a:rPr lang="ru-RU" sz="2000"/>
              <a:t> Режим помощи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 typeface="Symbol" pitchFamily="18" charset="2"/>
              <a:buChar char="·"/>
            </a:pPr>
            <a:r>
              <a:rPr lang="ru-RU" sz="2000"/>
              <a:t> Печать документов на бумаге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188639"/>
            <a:ext cx="7643192" cy="903529"/>
          </a:xfrm>
        </p:spPr>
        <p:txBody>
          <a:bodyPr/>
          <a:lstStyle/>
          <a:p>
            <a:r>
              <a:rPr lang="ru-RU" dirty="0" smtClean="0"/>
              <a:t>Шаблоны:</a:t>
            </a:r>
            <a:endParaRPr lang="en-US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7934" y="1092168"/>
            <a:ext cx="73914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188639"/>
            <a:ext cx="7643192" cy="903529"/>
          </a:xfrm>
        </p:spPr>
        <p:txBody>
          <a:bodyPr/>
          <a:lstStyle/>
          <a:p>
            <a:r>
              <a:rPr lang="ru-RU" dirty="0" smtClean="0"/>
              <a:t>Списки:</a:t>
            </a:r>
            <a:endParaRPr lang="en-US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2804" y="982629"/>
            <a:ext cx="3249657" cy="5159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1538" y="982629"/>
            <a:ext cx="3614787" cy="516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188639"/>
            <a:ext cx="7643192" cy="903529"/>
          </a:xfrm>
        </p:spPr>
        <p:txBody>
          <a:bodyPr/>
          <a:lstStyle/>
          <a:p>
            <a:r>
              <a:rPr lang="ru-RU" dirty="0" smtClean="0"/>
              <a:t>Списки:</a:t>
            </a:r>
            <a:endParaRPr lang="en-US" dirty="0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6291" y="1092168"/>
            <a:ext cx="3572931" cy="5586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4104" y="1092168"/>
            <a:ext cx="4279896" cy="558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7ed2d882af66f615cd6c5c6cfb85c36db67fda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208</Words>
  <Application>Microsoft Office PowerPoint</Application>
  <PresentationFormat>Экран (4:3)</PresentationFormat>
  <Paragraphs>49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7" baseType="lpstr">
      <vt:lpstr>Arial</vt:lpstr>
      <vt:lpstr>Arial Black</vt:lpstr>
      <vt:lpstr>Calibri</vt:lpstr>
      <vt:lpstr>Cambria</vt:lpstr>
      <vt:lpstr>Franklin Gothic Book</vt:lpstr>
      <vt:lpstr>Perpetua</vt:lpstr>
      <vt:lpstr>Symbol</vt:lpstr>
      <vt:lpstr>Times New Roman</vt:lpstr>
      <vt:lpstr>Webdings</vt:lpstr>
      <vt:lpstr>Wingdings 2</vt:lpstr>
      <vt:lpstr>Оформление по умолчанию</vt:lpstr>
      <vt:lpstr>Тема Office</vt:lpstr>
      <vt:lpstr>1_Справедливость</vt:lpstr>
      <vt:lpstr>Презентация PowerPoint</vt:lpstr>
      <vt:lpstr>Повторение: Опишите фрагмент</vt:lpstr>
      <vt:lpstr>Повторение: Опишите фрагмент. Как вызвать данную команду?</vt:lpstr>
      <vt:lpstr>Повторение: Опишите фрагмент. </vt:lpstr>
      <vt:lpstr>Дополнительные возможности текстового процессора</vt:lpstr>
      <vt:lpstr>Презентация PowerPoint</vt:lpstr>
      <vt:lpstr>Шаблоны:</vt:lpstr>
      <vt:lpstr>Списки:</vt:lpstr>
      <vt:lpstr>Списки:</vt:lpstr>
      <vt:lpstr>Формулы:</vt:lpstr>
      <vt:lpstr>Самостоятельная работа: выполнить один из вариантов на выбор Не забывайте!!!</vt:lpstr>
      <vt:lpstr>Обратная связь</vt:lpstr>
      <vt:lpstr>Вопросы: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46</cp:revision>
  <dcterms:created xsi:type="dcterms:W3CDTF">2007-04-07T08:17:50Z</dcterms:created>
  <dcterms:modified xsi:type="dcterms:W3CDTF">2021-02-08T12:32:06Z</dcterms:modified>
</cp:coreProperties>
</file>