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59" r:id="rId6"/>
    <p:sldId id="266" r:id="rId7"/>
    <p:sldId id="263" r:id="rId8"/>
    <p:sldId id="271" r:id="rId9"/>
    <p:sldId id="270" r:id="rId10"/>
    <p:sldId id="272" r:id="rId11"/>
    <p:sldId id="267" r:id="rId12"/>
    <p:sldId id="258" r:id="rId13"/>
    <p:sldId id="262" r:id="rId14"/>
    <p:sldId id="27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7AF52E-EE2C-4633-8679-CD95C3A1B6A5}" type="doc">
      <dgm:prSet loTypeId="urn:microsoft.com/office/officeart/2005/8/layout/hList6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BC5006C-FA22-4F5F-9D66-29694830A359}">
      <dgm:prSet phldrT="[Текст]" custT="1"/>
      <dgm:spPr/>
      <dgm:t>
        <a:bodyPr/>
        <a:lstStyle/>
        <a:p>
          <a:r>
            <a:rPr lang="ru-RU" sz="1400" b="1" i="1" u="sng" dirty="0" smtClean="0"/>
            <a:t>ЗАДАЧИ:</a:t>
          </a:r>
        </a:p>
        <a:p>
          <a:r>
            <a:rPr lang="ru-RU" sz="1400" b="1" i="1" u="sng" dirty="0" smtClean="0"/>
            <a:t>Образовательные</a:t>
          </a:r>
          <a:r>
            <a:rPr lang="ru-RU" sz="1400" b="1" i="1" dirty="0" smtClean="0"/>
            <a:t>: Расширить знания и представления детей о перелётных птицах, особенностях их жизни,  углубление знаний детей и взрослых о местах обитания птиц.</a:t>
          </a:r>
          <a:endParaRPr lang="ru-RU" sz="1400" dirty="0"/>
        </a:p>
      </dgm:t>
    </dgm:pt>
    <dgm:pt modelId="{36B6D986-7259-445C-B0AF-CC7360305A43}" type="parTrans" cxnId="{C13A3B15-AE1F-41F2-9EF1-EC2D0FA1D016}">
      <dgm:prSet/>
      <dgm:spPr/>
      <dgm:t>
        <a:bodyPr/>
        <a:lstStyle/>
        <a:p>
          <a:endParaRPr lang="ru-RU"/>
        </a:p>
      </dgm:t>
    </dgm:pt>
    <dgm:pt modelId="{099046B3-6384-4F51-B2F5-6F02CEE37FAE}" type="sibTrans" cxnId="{C13A3B15-AE1F-41F2-9EF1-EC2D0FA1D016}">
      <dgm:prSet/>
      <dgm:spPr/>
      <dgm:t>
        <a:bodyPr/>
        <a:lstStyle/>
        <a:p>
          <a:endParaRPr lang="ru-RU"/>
        </a:p>
      </dgm:t>
    </dgm:pt>
    <dgm:pt modelId="{B5129CB1-E9EE-4068-9EEC-ED95F2A9563B}">
      <dgm:prSet custT="1"/>
      <dgm:spPr/>
      <dgm:t>
        <a:bodyPr/>
        <a:lstStyle/>
        <a:p>
          <a:r>
            <a:rPr lang="ru-RU" sz="1400" b="1" i="1" u="sng" dirty="0" smtClean="0">
              <a:solidFill>
                <a:schemeClr val="accent3">
                  <a:lumMod val="50000"/>
                </a:schemeClr>
              </a:solidFill>
            </a:rPr>
            <a:t>Развивающие</a:t>
          </a:r>
          <a:r>
            <a:rPr lang="ru-RU" sz="1400" b="1" i="1" dirty="0" smtClean="0">
              <a:solidFill>
                <a:schemeClr val="accent3">
                  <a:lumMod val="50000"/>
                </a:schemeClr>
              </a:solidFill>
            </a:rPr>
            <a:t>: </a:t>
          </a:r>
        </a:p>
        <a:p>
          <a:r>
            <a:rPr lang="ru-RU" sz="1400" b="1" i="1" dirty="0" smtClean="0">
              <a:solidFill>
                <a:schemeClr val="accent3">
                  <a:lumMod val="50000"/>
                </a:schemeClr>
              </a:solidFill>
            </a:rPr>
            <a:t>Развивать познавательную активность, желание узнать новое, поделиться своими знаниями с другими воспитанниками,  развитие гуманного отношения к птицам, мотивации и интереса к их охране.</a:t>
          </a:r>
          <a:r>
            <a:rPr lang="ru-RU" sz="1300" b="1" i="1" dirty="0" smtClean="0">
              <a:solidFill>
                <a:schemeClr val="accent3">
                  <a:lumMod val="50000"/>
                </a:schemeClr>
              </a:solidFill>
            </a:rPr>
            <a:t/>
          </a:r>
          <a:br>
            <a:rPr lang="ru-RU" sz="1300" b="1" i="1" dirty="0" smtClean="0">
              <a:solidFill>
                <a:schemeClr val="accent3">
                  <a:lumMod val="50000"/>
                </a:schemeClr>
              </a:solidFill>
            </a:rPr>
          </a:br>
          <a:endParaRPr lang="ru-RU" sz="1300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8D5336A2-6BE8-452A-85B9-FC84149E4AE2}" type="parTrans" cxnId="{E0204B4C-99B7-46C3-92B8-32A532FC66D2}">
      <dgm:prSet/>
      <dgm:spPr/>
      <dgm:t>
        <a:bodyPr/>
        <a:lstStyle/>
        <a:p>
          <a:endParaRPr lang="ru-RU"/>
        </a:p>
      </dgm:t>
    </dgm:pt>
    <dgm:pt modelId="{75FED731-66BB-4350-9D96-F21DC2466BF6}" type="sibTrans" cxnId="{E0204B4C-99B7-46C3-92B8-32A532FC66D2}">
      <dgm:prSet/>
      <dgm:spPr/>
      <dgm:t>
        <a:bodyPr/>
        <a:lstStyle/>
        <a:p>
          <a:endParaRPr lang="ru-RU"/>
        </a:p>
      </dgm:t>
    </dgm:pt>
    <dgm:pt modelId="{9DB49B41-7B09-4A4C-BFF8-4D9013AF0911}">
      <dgm:prSet custT="1"/>
      <dgm:spPr/>
      <dgm:t>
        <a:bodyPr/>
        <a:lstStyle/>
        <a:p>
          <a:r>
            <a:rPr lang="ru-RU" sz="1400" b="1" i="1" u="sng" dirty="0" smtClean="0">
              <a:solidFill>
                <a:schemeClr val="accent3">
                  <a:lumMod val="50000"/>
                </a:schemeClr>
              </a:solidFill>
            </a:rPr>
            <a:t>Воспитательные</a:t>
          </a:r>
          <a:r>
            <a:rPr lang="ru-RU" sz="1400" b="1" i="1" dirty="0" smtClean="0">
              <a:solidFill>
                <a:schemeClr val="accent3">
                  <a:lumMod val="50000"/>
                </a:schemeClr>
              </a:solidFill>
            </a:rPr>
            <a:t>: Воспитывать бережное отношение к живой природе. Активизировать совместную деятельность родителей и детей,  введение в экологическую этику и эстетику</a:t>
          </a:r>
          <a:endParaRPr lang="ru-RU" sz="1400" b="1" i="1" dirty="0">
            <a:solidFill>
              <a:schemeClr val="accent3">
                <a:lumMod val="50000"/>
              </a:schemeClr>
            </a:solidFill>
          </a:endParaRPr>
        </a:p>
      </dgm:t>
    </dgm:pt>
    <dgm:pt modelId="{F7FF7C53-5D06-476B-BB57-F0F3575B66C2}" type="parTrans" cxnId="{8114A3F6-C966-44A7-A473-299D8B93FF01}">
      <dgm:prSet/>
      <dgm:spPr/>
      <dgm:t>
        <a:bodyPr/>
        <a:lstStyle/>
        <a:p>
          <a:endParaRPr lang="ru-RU"/>
        </a:p>
      </dgm:t>
    </dgm:pt>
    <dgm:pt modelId="{4E1507D1-38C5-46C6-9015-5151C524FEF1}" type="sibTrans" cxnId="{8114A3F6-C966-44A7-A473-299D8B93FF01}">
      <dgm:prSet/>
      <dgm:spPr/>
      <dgm:t>
        <a:bodyPr/>
        <a:lstStyle/>
        <a:p>
          <a:endParaRPr lang="ru-RU"/>
        </a:p>
      </dgm:t>
    </dgm:pt>
    <dgm:pt modelId="{7D8AB1C5-92DD-404A-B3D4-E5C63AD3071B}" type="pres">
      <dgm:prSet presAssocID="{AC7AF52E-EE2C-4633-8679-CD95C3A1B6A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407706-2AF1-426F-8F31-0B4373230244}" type="pres">
      <dgm:prSet presAssocID="{ABC5006C-FA22-4F5F-9D66-29694830A359}" presName="node" presStyleLbl="node1" presStyleIdx="0" presStyleCnt="3" custLinFactNeighborX="65419" custLinFactNeighborY="-1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77E26-2F72-4591-B9C5-2897CD15A57B}" type="pres">
      <dgm:prSet presAssocID="{099046B3-6384-4F51-B2F5-6F02CEE37FAE}" presName="sibTrans" presStyleCnt="0"/>
      <dgm:spPr/>
    </dgm:pt>
    <dgm:pt modelId="{75B43FF8-2F39-46FF-B50E-B9A02AF41B77}" type="pres">
      <dgm:prSet presAssocID="{B5129CB1-E9EE-4068-9EEC-ED95F2A9563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821DE3-5DF7-4399-BF37-9F7D06A97F94}" type="pres">
      <dgm:prSet presAssocID="{75FED731-66BB-4350-9D96-F21DC2466BF6}" presName="sibTrans" presStyleCnt="0"/>
      <dgm:spPr/>
    </dgm:pt>
    <dgm:pt modelId="{C1F04B10-524F-474A-959B-8205944CE80B}" type="pres">
      <dgm:prSet presAssocID="{9DB49B41-7B09-4A4C-BFF8-4D9013AF09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F0B03A-EB4C-4BF7-B7F3-363E32B16A3D}" type="presOf" srcId="{B5129CB1-E9EE-4068-9EEC-ED95F2A9563B}" destId="{75B43FF8-2F39-46FF-B50E-B9A02AF41B77}" srcOrd="0" destOrd="0" presId="urn:microsoft.com/office/officeart/2005/8/layout/hList6"/>
    <dgm:cxn modelId="{F9A1F1B8-5DEF-499F-8D36-AD716FF82537}" type="presOf" srcId="{ABC5006C-FA22-4F5F-9D66-29694830A359}" destId="{5B407706-2AF1-426F-8F31-0B4373230244}" srcOrd="0" destOrd="0" presId="urn:microsoft.com/office/officeart/2005/8/layout/hList6"/>
    <dgm:cxn modelId="{8114A3F6-C966-44A7-A473-299D8B93FF01}" srcId="{AC7AF52E-EE2C-4633-8679-CD95C3A1B6A5}" destId="{9DB49B41-7B09-4A4C-BFF8-4D9013AF0911}" srcOrd="2" destOrd="0" parTransId="{F7FF7C53-5D06-476B-BB57-F0F3575B66C2}" sibTransId="{4E1507D1-38C5-46C6-9015-5151C524FEF1}"/>
    <dgm:cxn modelId="{C13A3B15-AE1F-41F2-9EF1-EC2D0FA1D016}" srcId="{AC7AF52E-EE2C-4633-8679-CD95C3A1B6A5}" destId="{ABC5006C-FA22-4F5F-9D66-29694830A359}" srcOrd="0" destOrd="0" parTransId="{36B6D986-7259-445C-B0AF-CC7360305A43}" sibTransId="{099046B3-6384-4F51-B2F5-6F02CEE37FAE}"/>
    <dgm:cxn modelId="{E0204B4C-99B7-46C3-92B8-32A532FC66D2}" srcId="{AC7AF52E-EE2C-4633-8679-CD95C3A1B6A5}" destId="{B5129CB1-E9EE-4068-9EEC-ED95F2A9563B}" srcOrd="1" destOrd="0" parTransId="{8D5336A2-6BE8-452A-85B9-FC84149E4AE2}" sibTransId="{75FED731-66BB-4350-9D96-F21DC2466BF6}"/>
    <dgm:cxn modelId="{C1DDB8E6-50E9-45ED-B664-4CD1FDCBC22B}" type="presOf" srcId="{AC7AF52E-EE2C-4633-8679-CD95C3A1B6A5}" destId="{7D8AB1C5-92DD-404A-B3D4-E5C63AD3071B}" srcOrd="0" destOrd="0" presId="urn:microsoft.com/office/officeart/2005/8/layout/hList6"/>
    <dgm:cxn modelId="{DFCB1B6E-21D1-4B2F-AAD4-CF6642E2DD5D}" type="presOf" srcId="{9DB49B41-7B09-4A4C-BFF8-4D9013AF0911}" destId="{C1F04B10-524F-474A-959B-8205944CE80B}" srcOrd="0" destOrd="0" presId="urn:microsoft.com/office/officeart/2005/8/layout/hList6"/>
    <dgm:cxn modelId="{F4467C31-6942-458E-8A13-9C2CFD7BF266}" type="presParOf" srcId="{7D8AB1C5-92DD-404A-B3D4-E5C63AD3071B}" destId="{5B407706-2AF1-426F-8F31-0B4373230244}" srcOrd="0" destOrd="0" presId="urn:microsoft.com/office/officeart/2005/8/layout/hList6"/>
    <dgm:cxn modelId="{A3DD5AFF-A12C-48D0-80DA-4692429BCCB7}" type="presParOf" srcId="{7D8AB1C5-92DD-404A-B3D4-E5C63AD3071B}" destId="{31877E26-2F72-4591-B9C5-2897CD15A57B}" srcOrd="1" destOrd="0" presId="urn:microsoft.com/office/officeart/2005/8/layout/hList6"/>
    <dgm:cxn modelId="{E7DFC44B-199F-4DC1-A5E6-61713A3347C7}" type="presParOf" srcId="{7D8AB1C5-92DD-404A-B3D4-E5C63AD3071B}" destId="{75B43FF8-2F39-46FF-B50E-B9A02AF41B77}" srcOrd="2" destOrd="0" presId="urn:microsoft.com/office/officeart/2005/8/layout/hList6"/>
    <dgm:cxn modelId="{2D7C8967-246F-44C8-A59A-ECB7FE6F03D5}" type="presParOf" srcId="{7D8AB1C5-92DD-404A-B3D4-E5C63AD3071B}" destId="{45821DE3-5DF7-4399-BF37-9F7D06A97F94}" srcOrd="3" destOrd="0" presId="urn:microsoft.com/office/officeart/2005/8/layout/hList6"/>
    <dgm:cxn modelId="{14622315-4DB9-4D29-9F57-CAA19A6AF40D}" type="presParOf" srcId="{7D8AB1C5-92DD-404A-B3D4-E5C63AD3071B}" destId="{C1F04B10-524F-474A-959B-8205944CE80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407706-2AF1-426F-8F31-0B4373230244}">
      <dsp:nvSpPr>
        <dsp:cNvPr id="0" name=""/>
        <dsp:cNvSpPr/>
      </dsp:nvSpPr>
      <dsp:spPr>
        <a:xfrm rot="16200000">
          <a:off x="-851626" y="957857"/>
          <a:ext cx="4064000" cy="2148285"/>
        </a:xfrm>
        <a:prstGeom prst="flowChartManualOperation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/>
            <a:t>ЗАДАЧИ: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/>
            <a:t>Образовательные</a:t>
          </a:r>
          <a:r>
            <a:rPr lang="ru-RU" sz="1400" b="1" i="1" kern="1200" dirty="0" smtClean="0"/>
            <a:t>: Расширить знания и представления детей о перелётных птицах, особенностях их жизни,  углубление знаний детей и взрослых о местах обитания птиц.</a:t>
          </a:r>
          <a:endParaRPr lang="ru-RU" sz="1400" kern="1200" dirty="0"/>
        </a:p>
      </dsp:txBody>
      <dsp:txXfrm rot="5400000">
        <a:off x="106231" y="812800"/>
        <a:ext cx="2148285" cy="2438400"/>
      </dsp:txXfrm>
    </dsp:sp>
    <dsp:sp modelId="{75B43FF8-2F39-46FF-B50E-B9A02AF41B77}">
      <dsp:nvSpPr>
        <dsp:cNvPr id="0" name=""/>
        <dsp:cNvSpPr/>
      </dsp:nvSpPr>
      <dsp:spPr>
        <a:xfrm rot="16200000">
          <a:off x="1352376" y="957857"/>
          <a:ext cx="4064000" cy="2148285"/>
        </a:xfrm>
        <a:prstGeom prst="flowChartManualOperation">
          <a:avLst/>
        </a:prstGeom>
        <a:solidFill>
          <a:schemeClr val="accent3">
            <a:shade val="50000"/>
            <a:hueOff val="257518"/>
            <a:satOff val="14706"/>
            <a:lumOff val="26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>
              <a:solidFill>
                <a:schemeClr val="accent3">
                  <a:lumMod val="50000"/>
                </a:schemeClr>
              </a:solidFill>
            </a:rPr>
            <a:t>Развивающие</a:t>
          </a:r>
          <a:r>
            <a:rPr lang="ru-RU" sz="1400" b="1" i="1" kern="1200" dirty="0" smtClean="0">
              <a:solidFill>
                <a:schemeClr val="accent3">
                  <a:lumMod val="50000"/>
                </a:schemeClr>
              </a:solidFill>
            </a:rPr>
            <a:t>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chemeClr val="accent3">
                  <a:lumMod val="50000"/>
                </a:schemeClr>
              </a:solidFill>
            </a:rPr>
            <a:t>Развивать познавательную активность, желание узнать новое, поделиться своими знаниями с другими воспитанниками,  развитие гуманного отношения к птицам, мотивации и интереса к их охране.</a:t>
          </a:r>
          <a:r>
            <a:rPr lang="ru-RU" sz="1300" b="1" i="1" kern="1200" dirty="0" smtClean="0">
              <a:solidFill>
                <a:schemeClr val="accent3">
                  <a:lumMod val="50000"/>
                </a:schemeClr>
              </a:solidFill>
            </a:rPr>
            <a:t/>
          </a:r>
          <a:br>
            <a:rPr lang="ru-RU" sz="1300" b="1" i="1" kern="1200" dirty="0" smtClean="0">
              <a:solidFill>
                <a:schemeClr val="accent3">
                  <a:lumMod val="50000"/>
                </a:schemeClr>
              </a:solidFill>
            </a:rPr>
          </a:br>
          <a:endParaRPr lang="ru-RU" sz="1300" b="1" i="1" kern="1200" dirty="0">
            <a:solidFill>
              <a:schemeClr val="accent3">
                <a:lumMod val="50000"/>
              </a:schemeClr>
            </a:solidFill>
          </a:endParaRPr>
        </a:p>
      </dsp:txBody>
      <dsp:txXfrm rot="5400000">
        <a:off x="2310233" y="812800"/>
        <a:ext cx="2148285" cy="2438400"/>
      </dsp:txXfrm>
    </dsp:sp>
    <dsp:sp modelId="{C1F04B10-524F-474A-959B-8205944CE80B}">
      <dsp:nvSpPr>
        <dsp:cNvPr id="0" name=""/>
        <dsp:cNvSpPr/>
      </dsp:nvSpPr>
      <dsp:spPr>
        <a:xfrm rot="16200000">
          <a:off x="3661782" y="957857"/>
          <a:ext cx="4064000" cy="2148285"/>
        </a:xfrm>
        <a:prstGeom prst="flowChartManualOperation">
          <a:avLst/>
        </a:prstGeom>
        <a:solidFill>
          <a:schemeClr val="accent3">
            <a:shade val="50000"/>
            <a:hueOff val="257518"/>
            <a:satOff val="14706"/>
            <a:lumOff val="26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u="sng" kern="1200" dirty="0" smtClean="0">
              <a:solidFill>
                <a:schemeClr val="accent3">
                  <a:lumMod val="50000"/>
                </a:schemeClr>
              </a:solidFill>
            </a:rPr>
            <a:t>Воспитательные</a:t>
          </a:r>
          <a:r>
            <a:rPr lang="ru-RU" sz="1400" b="1" i="1" kern="1200" dirty="0" smtClean="0">
              <a:solidFill>
                <a:schemeClr val="accent3">
                  <a:lumMod val="50000"/>
                </a:schemeClr>
              </a:solidFill>
            </a:rPr>
            <a:t>: Воспитывать бережное отношение к живой природе. Активизировать совместную деятельность родителей и детей,  введение в экологическую этику и эстетику</a:t>
          </a:r>
          <a:endParaRPr lang="ru-RU" sz="1400" b="1" i="1" kern="1200" dirty="0">
            <a:solidFill>
              <a:schemeClr val="accent3">
                <a:lumMod val="50000"/>
              </a:schemeClr>
            </a:solidFill>
          </a:endParaRPr>
        </a:p>
      </dsp:txBody>
      <dsp:txXfrm rot="5400000">
        <a:off x="4619639" y="812800"/>
        <a:ext cx="2148285" cy="2438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899592" y="764704"/>
            <a:ext cx="7776864" cy="15121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5076056" y="3501008"/>
            <a:ext cx="3744416" cy="24482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7"/>
          <a:stretch/>
        </p:blipFill>
        <p:spPr>
          <a:xfrm rot="1858182" flipH="1">
            <a:off x="-111067" y="3771755"/>
            <a:ext cx="5702589" cy="324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776864" cy="1470025"/>
          </a:xfrm>
        </p:spPr>
        <p:txBody>
          <a:bodyPr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3136" y="3501008"/>
            <a:ext cx="3816424" cy="2448272"/>
          </a:xfrm>
        </p:spPr>
        <p:txBody>
          <a:bodyPr>
            <a:noAutofit/>
          </a:bodyPr>
          <a:lstStyle>
            <a:lvl1pPr marL="0" indent="0" algn="l">
              <a:buNone/>
              <a:defRPr sz="2400"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00" y="6381328"/>
            <a:ext cx="2376264" cy="36004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одним вырезанным углом 10"/>
          <p:cNvSpPr/>
          <p:nvPr userDrawn="1"/>
        </p:nvSpPr>
        <p:spPr>
          <a:xfrm flipH="1" flipV="1">
            <a:off x="1043608" y="1700808"/>
            <a:ext cx="7719292" cy="4680520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 userDrawn="1"/>
        </p:nvSpPr>
        <p:spPr>
          <a:xfrm>
            <a:off x="1043608" y="260648"/>
            <a:ext cx="7719292" cy="11521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43192" cy="115699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719292" cy="468052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2" t="73275" r="32636"/>
          <a:stretch/>
        </p:blipFill>
        <p:spPr bwMode="auto">
          <a:xfrm flipH="1">
            <a:off x="-252536" y="5549900"/>
            <a:ext cx="1976388" cy="11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755576" y="3789040"/>
            <a:ext cx="7704856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83568" y="3668613"/>
            <a:ext cx="7772400" cy="1362075"/>
          </a:xfrm>
        </p:spPr>
        <p:txBody>
          <a:bodyPr anchor="t"/>
          <a:lstStyle>
            <a:lvl1pPr algn="ctr">
              <a:defRPr sz="4000" b="1" cap="all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4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7" t="67995"/>
          <a:stretch/>
        </p:blipFill>
        <p:spPr bwMode="auto">
          <a:xfrm>
            <a:off x="7632700" y="5013176"/>
            <a:ext cx="1341760" cy="133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9" b="75365"/>
          <a:stretch/>
        </p:blipFill>
        <p:spPr bwMode="auto">
          <a:xfrm>
            <a:off x="899592" y="2667917"/>
            <a:ext cx="1424508" cy="102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нутый угол 9"/>
          <p:cNvSpPr/>
          <p:nvPr userDrawn="1"/>
        </p:nvSpPr>
        <p:spPr>
          <a:xfrm>
            <a:off x="4684938" y="1556792"/>
            <a:ext cx="4032448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нутый угол 11"/>
          <p:cNvSpPr/>
          <p:nvPr userDrawn="1"/>
        </p:nvSpPr>
        <p:spPr>
          <a:xfrm flipH="1">
            <a:off x="467544" y="1556792"/>
            <a:ext cx="4081313" cy="4536504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467544" y="332656"/>
            <a:ext cx="8231856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4098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>
            <a:off x="7772400" y="5626101"/>
            <a:ext cx="137160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37" t="35404" r="37264" b="35068"/>
          <a:stretch/>
        </p:blipFill>
        <p:spPr bwMode="auto">
          <a:xfrm flipH="1">
            <a:off x="0" y="5653237"/>
            <a:ext cx="1440160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67544" y="182836"/>
            <a:ext cx="8208912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755576" y="1556793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7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5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9.jpeg"/><Relationship Id="rId7" Type="http://schemas.openxmlformats.org/officeDocument/2006/relationships/image" Target="../media/image38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11" Type="http://schemas.openxmlformats.org/officeDocument/2006/relationships/image" Target="../media/image44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3.jpeg"/><Relationship Id="rId4" Type="http://schemas.openxmlformats.org/officeDocument/2006/relationships/image" Target="../media/image40.pn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jpeg"/><Relationship Id="rId5" Type="http://schemas.openxmlformats.org/officeDocument/2006/relationships/image" Target="../media/image5.gif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154203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Итоговое мероприятие проекта «Птицы родного края»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«Гости </a:t>
            </a:r>
            <a:r>
              <a:rPr lang="ru-RU" sz="3600" smtClean="0"/>
              <a:t>весеннего леса»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3645024"/>
            <a:ext cx="3600400" cy="2232248"/>
          </a:xfrm>
        </p:spPr>
        <p:txBody>
          <a:bodyPr>
            <a:normAutofit/>
          </a:bodyPr>
          <a:lstStyle/>
          <a:p>
            <a:pPr algn="ctr"/>
            <a:r>
              <a:rPr lang="ru-RU" u="sng" dirty="0" smtClean="0"/>
              <a:t>Подготовила:</a:t>
            </a:r>
          </a:p>
          <a:p>
            <a:pPr algn="ctr"/>
            <a:r>
              <a:rPr lang="ru-RU" sz="1600" dirty="0" smtClean="0"/>
              <a:t>Воспитатель ВКК  </a:t>
            </a:r>
          </a:p>
          <a:p>
            <a:pPr algn="ctr"/>
            <a:r>
              <a:rPr lang="ru-RU" sz="1600" dirty="0" smtClean="0"/>
              <a:t>Азарова Инна Петровна</a:t>
            </a:r>
          </a:p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МБДОУ «Детский сад комбинированного вида № 95»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img48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24944"/>
            <a:ext cx="4932041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tichk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2420888"/>
            <a:ext cx="1713247" cy="154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9955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Познавательный цикл занятий по теме </a:t>
            </a:r>
            <a:br>
              <a:rPr lang="ru-RU" sz="3600" b="1" i="1" dirty="0" smtClean="0"/>
            </a:br>
            <a:r>
              <a:rPr lang="ru-RU" sz="3600" b="1" i="1" dirty="0" smtClean="0"/>
              <a:t>«Птицы родного края»</a:t>
            </a:r>
            <a:endParaRPr lang="ru-RU" sz="3600" b="1" i="1" dirty="0"/>
          </a:p>
        </p:txBody>
      </p:sp>
      <p:pic>
        <p:nvPicPr>
          <p:cNvPr id="3" name="Содержимое 3" descr="IMG_09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556792"/>
            <a:ext cx="240665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Содержимое 5" descr="IMG_09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627784" y="1556792"/>
            <a:ext cx="2771800" cy="3774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IMG_17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340768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I:\птицы\P10507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868144" y="3861048"/>
            <a:ext cx="2952328" cy="2754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I:\Проект. деят\P10600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797152"/>
            <a:ext cx="2555776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605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59832" y="4484880"/>
            <a:ext cx="3164160" cy="237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Экологическая акция «Скворушка»</a:t>
            </a:r>
            <a:endParaRPr lang="ru-RU" sz="3600" b="1" i="1" dirty="0"/>
          </a:p>
        </p:txBody>
      </p:sp>
      <p:pic>
        <p:nvPicPr>
          <p:cNvPr id="3" name="Рисунок 2" descr="IMG_36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132856"/>
            <a:ext cx="1979712" cy="301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36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844824"/>
            <a:ext cx="2229398" cy="3101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I:\Проект. деят\P1060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628800"/>
            <a:ext cx="3899272" cy="2924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I:\Проект. деят\P10601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509120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48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860032" y="4427303"/>
            <a:ext cx="3024336" cy="2430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ptichko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67944" y="4365104"/>
            <a:ext cx="1713247" cy="154610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Условия для реализации проекта: </a:t>
            </a:r>
            <a:r>
              <a:rPr lang="ru-RU" sz="3600" b="1" i="1" dirty="0" smtClean="0"/>
              <a:t>Методическое обеспечение</a:t>
            </a:r>
            <a:endParaRPr lang="ru-RU" sz="3600" b="1" i="1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043608" y="1700808"/>
            <a:ext cx="7719292" cy="2448272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3700" b="1" dirty="0" err="1" smtClean="0"/>
              <a:t>Горьканова</a:t>
            </a:r>
            <a:r>
              <a:rPr lang="ru-RU" sz="3700" b="1" dirty="0" smtClean="0"/>
              <a:t>  А.Н.  Перелётные и зимующие птицы России. - М.: Школьная пресса, 2008.</a:t>
            </a:r>
          </a:p>
          <a:p>
            <a:pPr lvl="0"/>
            <a:r>
              <a:rPr lang="ru-RU" sz="3700" b="1" dirty="0" smtClean="0"/>
              <a:t>Гурина  И. В.  Как появляется птица. - М.: Фламинго, 2009.</a:t>
            </a:r>
          </a:p>
          <a:p>
            <a:pPr lvl="0"/>
            <a:r>
              <a:rPr lang="ru-RU" sz="3700" b="1" dirty="0" smtClean="0"/>
              <a:t>Вахрушев  А.А.  Здравствуй, мир! - М.: </a:t>
            </a:r>
            <a:r>
              <a:rPr lang="ru-RU" sz="3700" b="1" dirty="0" err="1" smtClean="0"/>
              <a:t>Баласс</a:t>
            </a:r>
            <a:r>
              <a:rPr lang="ru-RU" sz="3700" b="1" dirty="0" smtClean="0"/>
              <a:t>, 2013.</a:t>
            </a:r>
          </a:p>
          <a:p>
            <a:pPr lvl="0"/>
            <a:r>
              <a:rPr lang="ru-RU" sz="3700" b="1" dirty="0" err="1" smtClean="0"/>
              <a:t>Трясорукова</a:t>
            </a:r>
            <a:r>
              <a:rPr lang="ru-RU" sz="3700" b="1" dirty="0" smtClean="0"/>
              <a:t>  Т.П.  Игры и упражнения для развития речи и памяти. - Ростов </a:t>
            </a:r>
            <a:r>
              <a:rPr lang="ru-RU" sz="3700" b="1" dirty="0" err="1" smtClean="0"/>
              <a:t>н</a:t>
            </a:r>
            <a:r>
              <a:rPr lang="ru-RU" sz="3700" b="1" dirty="0" smtClean="0"/>
              <a:t>/Д: Феникс, 2013.</a:t>
            </a:r>
          </a:p>
          <a:p>
            <a:pPr lvl="0"/>
            <a:r>
              <a:rPr lang="ru-RU" sz="3700" b="1" dirty="0" smtClean="0"/>
              <a:t>Ткаченко  Т.А.  Физкультминутки для развития пальцевой моторики у дошкольников. - М.: Гном и Д, 2001.</a:t>
            </a:r>
          </a:p>
          <a:p>
            <a:pPr lvl="0"/>
            <a:r>
              <a:rPr lang="ru-RU" sz="3700" b="1" dirty="0" smtClean="0"/>
              <a:t>Бондаренко  А.К.  Словесные игры в детском саду. - М.: Просвещение, 1994.</a:t>
            </a:r>
          </a:p>
          <a:p>
            <a:pPr lvl="0"/>
            <a:r>
              <a:rPr lang="ru-RU" sz="3700" b="1" dirty="0" err="1" smtClean="0"/>
              <a:t>Хесин</a:t>
            </a:r>
            <a:r>
              <a:rPr lang="ru-RU" sz="3700" b="1" dirty="0" smtClean="0"/>
              <a:t>  В.  Загадки для малышей. - М.: Фламинго, 2013.</a:t>
            </a:r>
          </a:p>
          <a:p>
            <a:r>
              <a:rPr lang="ru-RU" sz="3700" b="1" dirty="0" smtClean="0"/>
              <a:t>                  Он не слон, не лев, не птица. - М.: Фламинго, 2012.</a:t>
            </a:r>
          </a:p>
          <a:p>
            <a:r>
              <a:rPr lang="ru-RU" sz="3700" b="1" dirty="0" smtClean="0"/>
              <a:t>                  Хвост крючком, нос пятачком. - М.: Фламинго, 2013.</a:t>
            </a:r>
          </a:p>
          <a:p>
            <a:pPr lvl="0"/>
            <a:r>
              <a:rPr lang="ru-RU" sz="3700" b="1" dirty="0" err="1" smtClean="0"/>
              <a:t>Тугушева</a:t>
            </a:r>
            <a:r>
              <a:rPr lang="ru-RU" sz="3700" b="1" dirty="0" smtClean="0"/>
              <a:t>  Г.П.  Экспериментальная деятельность детей среднего и старшего дошкольного возраста. - СПб: </a:t>
            </a:r>
            <a:r>
              <a:rPr lang="ru-RU" sz="3700" b="1" dirty="0" err="1" smtClean="0"/>
              <a:t>Детство-Пресо</a:t>
            </a:r>
            <a:r>
              <a:rPr lang="ru-RU" sz="3700" b="1" dirty="0" smtClean="0"/>
              <a:t>, 2007.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1" name="Picture 2" descr="C:\Users\Andrei\Desktop\Новая папка (4)\DSC03801.JPG"/>
          <p:cNvPicPr>
            <a:picLocks noChangeAspect="1" noChangeArrowheads="1"/>
          </p:cNvPicPr>
          <p:nvPr/>
        </p:nvPicPr>
        <p:blipFill>
          <a:blip r:embed="rId2" cstate="print"/>
          <a:srcRect t="4360"/>
          <a:stretch>
            <a:fillRect/>
          </a:stretch>
        </p:blipFill>
        <p:spPr bwMode="auto">
          <a:xfrm>
            <a:off x="4788024" y="3717032"/>
            <a:ext cx="3528392" cy="2530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I:\птицы\P1050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861048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882070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Дидактическое обеспечение</a:t>
            </a:r>
            <a:endParaRPr lang="ru-RU" sz="3600" b="1" i="1" dirty="0"/>
          </a:p>
        </p:txBody>
      </p:sp>
      <p:pic>
        <p:nvPicPr>
          <p:cNvPr id="5" name="Рисунок 4" descr="hello_html_2428b9f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284984"/>
            <a:ext cx="2880320" cy="18872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Mnemotablisa_po_teme_Ptits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556792"/>
            <a:ext cx="2808312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323528" y="1484784"/>
          <a:ext cx="3554123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Документ" r:id="rId6" imgW="10095005" imgH="6136028" progId="Word.Document.12">
                  <p:embed/>
                </p:oleObj>
              </mc:Choice>
              <mc:Fallback>
                <p:oleObj name="Документ" r:id="rId6" imgW="10095005" imgH="6136028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84784"/>
                        <a:ext cx="3554123" cy="21602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 descr="hello_html_m73afc95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95936" y="1700808"/>
            <a:ext cx="1872208" cy="1402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detsad-302988-143031625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32240" y="3861048"/>
            <a:ext cx="2208246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IMG_966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27517" y="3645024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6313_html_3a395efb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419872" y="5445224"/>
            <a:ext cx="4392488" cy="1236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Предметно-развивающая среда</a:t>
            </a:r>
            <a:endParaRPr lang="ru-RU" sz="3600" b="1" i="1" dirty="0"/>
          </a:p>
        </p:txBody>
      </p:sp>
      <p:pic>
        <p:nvPicPr>
          <p:cNvPr id="3" name="Рисунок 2" descr="IMG_96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26876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96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412776"/>
            <a:ext cx="3779912" cy="2834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96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077072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96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149080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Итоги нашего проекта:</a:t>
            </a:r>
            <a:endParaRPr lang="ru-RU" sz="3600" b="1" i="1" dirty="0"/>
          </a:p>
        </p:txBody>
      </p:sp>
      <p:pic>
        <p:nvPicPr>
          <p:cNvPr id="3" name="Рисунок 2" descr="дени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830" y="1573758"/>
            <a:ext cx="2134985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Изображение (1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6855" y="1701535"/>
            <a:ext cx="1946995" cy="2753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Изображение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3475" y="2962813"/>
            <a:ext cx="2087759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ptichk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5157192"/>
            <a:ext cx="1713247" cy="1546101"/>
          </a:xfrm>
          <a:prstGeom prst="rect">
            <a:avLst/>
          </a:prstGeom>
        </p:spPr>
      </p:pic>
      <p:pic>
        <p:nvPicPr>
          <p:cNvPr id="7" name="Рисунок 6" descr="ptichk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116632"/>
            <a:ext cx="1656184" cy="14946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53109" y="5995407"/>
            <a:ext cx="4632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r>
              <a:rPr lang="ru-RU" sz="40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" t="3490" b="2255"/>
          <a:stretch/>
        </p:blipFill>
        <p:spPr>
          <a:xfrm>
            <a:off x="2627784" y="3342556"/>
            <a:ext cx="1887153" cy="2652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43192" cy="1296144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Актуальность проекта </a:t>
            </a:r>
            <a:br>
              <a:rPr lang="ru-RU" sz="3200" b="1" i="1" dirty="0" smtClean="0"/>
            </a:br>
            <a:r>
              <a:rPr lang="ru-RU" sz="3200" b="1" i="1" dirty="0" smtClean="0"/>
              <a:t>«Птицы родного края»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/>
              <a:t>В современных условиях проблема экологического воспитания дошкольников приобретает особую остроту и актуальность. Именно в период дошкольного детства происходит становление человеческой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 В наш  век, бескрайних технологических возможностей,  одной из главных проблем является </a:t>
            </a:r>
            <a:r>
              <a:rPr lang="ru-RU" b="1" i="1" dirty="0" smtClean="0"/>
              <a:t>«не воспитанность» </a:t>
            </a:r>
            <a:r>
              <a:rPr lang="ru-RU" b="1" dirty="0" smtClean="0"/>
              <a:t>человека в природе. Мы взрослые должны помочь  детям понять значимость природы в жизни человека, воспитывать у них любовь и уважение к природе. И эта работа имеет большое значение для формирования экологически-культурной личности. Тема проекта «Птицы родного  края»  выбрана мной  не случайно. Ведь именно птицы окружают нас круглый год, принося людям пользу и радость. 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В процессе работы с детьми  среднего дошкольного возраста, был выявлен недостаточный уровень сформированности знаний о перелётных птицах, особенностях их жизни.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/>
              <a:t>Я предположила, что для повышения уровня знаний и представлений детей о перелетных птицах нужно использовать не только традиционные формы работы с детьми, но и современные подходы (самостоятельный поиск информации детей совместно с родителями, обмен информацией в группе между детьми), так был разработан проект «Птицы родного края»</a:t>
            </a:r>
          </a:p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7" name="Рисунок 6" descr="0_6716e_3c94e241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332656"/>
            <a:ext cx="1184707" cy="1152128"/>
          </a:xfrm>
          <a:prstGeom prst="rect">
            <a:avLst/>
          </a:prstGeom>
        </p:spPr>
      </p:pic>
      <p:pic>
        <p:nvPicPr>
          <p:cNvPr id="8" name="Рисунок 7" descr="ptichk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88640"/>
            <a:ext cx="1713247" cy="154610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/>
              <a:t>Цель: Формировать у детей представления о птицах, среде их обитания. Сформировать чувство ответственности и бережное отношение к пернатым друзьям</a:t>
            </a:r>
            <a:endParaRPr lang="ru-RU" sz="2000" b="1" i="1" dirty="0"/>
          </a:p>
        </p:txBody>
      </p:sp>
      <p:pic>
        <p:nvPicPr>
          <p:cNvPr id="4" name="Рисунок 3" descr="ptichk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5013176"/>
            <a:ext cx="1713247" cy="1546101"/>
          </a:xfrm>
          <a:prstGeom prst="rect">
            <a:avLst/>
          </a:prstGeom>
        </p:spPr>
      </p:pic>
      <p:pic>
        <p:nvPicPr>
          <p:cNvPr id="5" name="Рисунок 4" descr="0_6716e_3c94e241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1124744"/>
            <a:ext cx="1184707" cy="1152128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/>
        </p:nvGraphicFramePr>
        <p:xfrm>
          <a:off x="1115616" y="1700808"/>
          <a:ext cx="67687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Ожидаемые результаты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272808" cy="288032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Расширение знаний детей о перелётных и зимующих  птицах, особенностях их жизни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Формирование на этой основе нравственного и личностного отношения к окружающей действительности, бережного отношения к птицам;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Развитие речевой компетентности детей дошкольного возраста;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Раскрытие творческого потенциала семьи;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Расширение коммуникативной сферы и практического совместного опыта ребёнка и родителей.</a:t>
            </a:r>
          </a:p>
          <a:p>
            <a:endParaRPr lang="ru-RU" dirty="0"/>
          </a:p>
        </p:txBody>
      </p:sp>
      <p:pic>
        <p:nvPicPr>
          <p:cNvPr id="4" name="Рисунок 3" descr="0_6716e_3c94e241_X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0352" y="332656"/>
            <a:ext cx="1184707" cy="1152128"/>
          </a:xfrm>
          <a:prstGeom prst="rect">
            <a:avLst/>
          </a:prstGeom>
        </p:spPr>
      </p:pic>
      <p:pic>
        <p:nvPicPr>
          <p:cNvPr id="5" name="Рисунок 4" descr="ptichk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4437112"/>
            <a:ext cx="1713247" cy="154610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260648"/>
            <a:ext cx="7643192" cy="115699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План работы для детей средней группы </a:t>
            </a:r>
            <a:r>
              <a:rPr lang="ru-RU" sz="3100" dirty="0" smtClean="0"/>
              <a:t>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15616" y="1700808"/>
            <a:ext cx="7647284" cy="3024336"/>
          </a:xfrm>
        </p:spPr>
        <p:txBody>
          <a:bodyPr>
            <a:normAutofit fontScale="775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участие в экологической акции «Покорми птиц»;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чтение художественной литературы о птицах, разучивание стихотворений, загадок, пословиц о птицах; прослушивание аудиозаписи голосов птиц;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проведение познавательного цикла занятий по теме «Птицы родного края»;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изготовление дидактических игр по теме «Птицы родного края»;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рисование, лепка, аппликация птиц родного края;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организация весеннего праздника «День птиц»;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проведение подвижных игр, дидактических игр, пальчиковых гимнастик по  данной теме;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b="1" i="1" dirty="0" smtClean="0"/>
              <a:t>участие в экологической акции «Скворушка»</a:t>
            </a:r>
          </a:p>
          <a:p>
            <a:pPr>
              <a:buFont typeface="Wingdings" pitchFamily="2" charset="2"/>
              <a:buChar char="q"/>
            </a:pPr>
            <a:r>
              <a:rPr lang="ru-RU" sz="2000" b="1" i="1" dirty="0" smtClean="0"/>
              <a:t>Итоговое </a:t>
            </a:r>
            <a:r>
              <a:rPr lang="ru-RU" sz="2100" b="1" i="1" dirty="0" smtClean="0"/>
              <a:t>мероприятие интегрированное занятие «Гости весеннего леса».</a:t>
            </a:r>
          </a:p>
          <a:p>
            <a:pPr lvl="0">
              <a:buFont typeface="Wingdings" pitchFamily="2" charset="2"/>
              <a:buChar char="q"/>
            </a:pPr>
            <a:endParaRPr lang="ru-RU" sz="2000" b="1" dirty="0"/>
          </a:p>
        </p:txBody>
      </p:sp>
      <p:pic>
        <p:nvPicPr>
          <p:cNvPr id="6" name="Рисунок 5" descr="ptichk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4365104"/>
            <a:ext cx="1713247" cy="154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9567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Экологическая акция </a:t>
            </a:r>
            <a:br>
              <a:rPr lang="ru-RU" sz="3600" b="1" i="1" dirty="0" smtClean="0"/>
            </a:br>
            <a:r>
              <a:rPr lang="ru-RU" sz="3600" b="1" i="1" dirty="0" smtClean="0"/>
              <a:t>«Покорми птиц»</a:t>
            </a:r>
            <a:endParaRPr lang="ru-RU" sz="3600" b="1" i="1" dirty="0"/>
          </a:p>
        </p:txBody>
      </p:sp>
      <p:pic>
        <p:nvPicPr>
          <p:cNvPr id="5" name="Picture 5" descr="I:\птицы\P10509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8664" y="4221088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1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628800"/>
            <a:ext cx="3033779" cy="2275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084168" y="1628800"/>
          <a:ext cx="2592289" cy="26814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592289"/>
              </a:tblGrid>
              <a:tr h="1208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Оформление плакатов, наглядного материала для привлечения родителей к данной акции </a:t>
                      </a:r>
                      <a:endParaRPr lang="ru-RU" sz="1400" b="1" i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</a:txBody>
                  <a:tcPr marL="15691" marR="15691" marT="3788" marB="0"/>
                </a:tc>
              </a:tr>
              <a:tr h="5193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Изготовление кормушек </a:t>
                      </a:r>
                      <a:r>
                        <a:rPr lang="ru-RU" sz="14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 с детьми и </a:t>
                      </a:r>
                      <a:r>
                        <a:rPr lang="ru-RU" sz="1400" b="1" i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родителями </a:t>
                      </a:r>
                      <a:endParaRPr lang="ru-RU" sz="1400" b="1" i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</a:txBody>
                  <a:tcPr marL="15691" marR="15691" marT="3788" marB="0"/>
                </a:tc>
              </a:tr>
              <a:tr h="953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Развешивание кормушек на </a:t>
                      </a:r>
                      <a:r>
                        <a:rPr lang="ru-RU" sz="1400" b="1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 участке и </a:t>
                      </a:r>
                      <a:r>
                        <a:rPr lang="ru-RU" sz="1400" b="1" i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Garamond" pitchFamily="18" charset="0"/>
                        </a:rPr>
                        <a:t>подкормка птиц </a:t>
                      </a:r>
                      <a:endParaRPr lang="ru-RU" sz="1400" b="1" i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</a:txBody>
                  <a:tcPr marL="15691" marR="15691" marT="3788" marB="0"/>
                </a:tc>
              </a:tr>
            </a:tbl>
          </a:graphicData>
        </a:graphic>
      </p:graphicFrame>
      <p:pic>
        <p:nvPicPr>
          <p:cNvPr id="9" name="Рисунок 8" descr="IMG_62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536" y="4293096"/>
            <a:ext cx="2646239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I:\птицы\P10509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4042" y="2204864"/>
            <a:ext cx="2867157" cy="2150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133" y="4221088"/>
            <a:ext cx="297633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I:\птицы\P1060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933056"/>
            <a:ext cx="3524390" cy="2643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I:\птицы\P1050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84784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I:\птицы\P10507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556792"/>
            <a:ext cx="3211860" cy="2408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Художественное творчество</a:t>
            </a:r>
            <a:endParaRPr lang="ru-RU" sz="3600" b="1" i="1" dirty="0"/>
          </a:p>
        </p:txBody>
      </p:sp>
      <p:pic>
        <p:nvPicPr>
          <p:cNvPr id="7" name="Рисунок 6" descr="IMG_60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2276872"/>
            <a:ext cx="2016224" cy="1899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968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4337720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3" descr="IMG_495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2699792" y="3212976"/>
            <a:ext cx="2808312" cy="21062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Чтение художественной литературы</a:t>
            </a:r>
            <a:endParaRPr lang="ru-RU" sz="3600" b="1" i="1" dirty="0"/>
          </a:p>
        </p:txBody>
      </p:sp>
      <p:pic>
        <p:nvPicPr>
          <p:cNvPr id="4" name="Picture 3" descr="I:\птицы\P1050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89040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I:\птицы\P1050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:\птицы\P10508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484784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I:\птицы\P10508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4221088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птицы\P1050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Дидактические игры</a:t>
            </a:r>
            <a:endParaRPr lang="ru-RU" sz="3600" b="1" i="1" dirty="0"/>
          </a:p>
        </p:txBody>
      </p:sp>
      <p:pic>
        <p:nvPicPr>
          <p:cNvPr id="5" name="Picture 3" descr="I:\птицы\P1050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8478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I:\птицы\P10507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077072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I:\птицы\P10507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365104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525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Документ</vt:lpstr>
      <vt:lpstr>Итоговое мероприятие проекта «Птицы родного края» «Гости весеннего леса» </vt:lpstr>
      <vt:lpstr>Актуальность проекта  «Птицы родного края» </vt:lpstr>
      <vt:lpstr>Цель: Формировать у детей представления о птицах, среде их обитания. Сформировать чувство ответственности и бережное отношение к пернатым друзьям</vt:lpstr>
      <vt:lpstr>Ожидаемые результаты </vt:lpstr>
      <vt:lpstr>План работы для детей средней группы    </vt:lpstr>
      <vt:lpstr>Экологическая акция  «Покорми птиц»</vt:lpstr>
      <vt:lpstr>Художественное творчество</vt:lpstr>
      <vt:lpstr>Чтение художественной литературы</vt:lpstr>
      <vt:lpstr>Дидактические игры</vt:lpstr>
      <vt:lpstr>Познавательный цикл занятий по теме  «Птицы родного края»</vt:lpstr>
      <vt:lpstr>Экологическая акция «Скворушка»</vt:lpstr>
      <vt:lpstr>Условия для реализации проекта: Методическое обеспечение</vt:lpstr>
      <vt:lpstr>Дидактическое обеспечение</vt:lpstr>
      <vt:lpstr>Предметно-развивающая среда</vt:lpstr>
      <vt:lpstr>Итоги нашего проекта: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Погодаев</dc:creator>
  <cp:lastModifiedBy>Nataly</cp:lastModifiedBy>
  <cp:revision>74</cp:revision>
  <dcterms:created xsi:type="dcterms:W3CDTF">2016-02-09T02:59:57Z</dcterms:created>
  <dcterms:modified xsi:type="dcterms:W3CDTF">2018-02-10T19:49:31Z</dcterms:modified>
</cp:coreProperties>
</file>