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8" r:id="rId3"/>
    <p:sldId id="309" r:id="rId4"/>
    <p:sldId id="306" r:id="rId5"/>
    <p:sldId id="307" r:id="rId6"/>
    <p:sldId id="298" r:id="rId7"/>
    <p:sldId id="258" r:id="rId8"/>
    <p:sldId id="262" r:id="rId9"/>
    <p:sldId id="290" r:id="rId10"/>
    <p:sldId id="293" r:id="rId11"/>
    <p:sldId id="303" r:id="rId12"/>
    <p:sldId id="305" r:id="rId13"/>
    <p:sldId id="294" r:id="rId14"/>
    <p:sldId id="292" r:id="rId15"/>
    <p:sldId id="300" r:id="rId16"/>
    <p:sldId id="304" r:id="rId17"/>
    <p:sldId id="301" r:id="rId18"/>
    <p:sldId id="312" r:id="rId19"/>
    <p:sldId id="302" r:id="rId20"/>
    <p:sldId id="310" r:id="rId21"/>
    <p:sldId id="311" r:id="rId22"/>
    <p:sldId id="308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5980" autoAdjust="0"/>
  </p:normalViewPr>
  <p:slideViewPr>
    <p:cSldViewPr>
      <p:cViewPr varScale="1">
        <p:scale>
          <a:sx n="82" d="100"/>
          <a:sy n="82" d="100"/>
        </p:scale>
        <p:origin x="917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220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4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11.02.2025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8062664" cy="525658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«Речевое развитие детей раннего возраста посредством приобщения к художественной литературе через малые фольклорные формы»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sz="2200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sz="2200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ru-RU" b="1" dirty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908720"/>
            <a:ext cx="381642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«</a:t>
            </a:r>
            <a:r>
              <a:rPr lang="ru-RU" sz="2400" b="1" dirty="0" err="1">
                <a:solidFill>
                  <a:srgbClr val="FF0000"/>
                </a:solidFill>
              </a:rPr>
              <a:t>Вытиралочка</a:t>
            </a:r>
            <a:r>
              <a:rPr lang="ru-RU" sz="2400" b="1" dirty="0">
                <a:solidFill>
                  <a:srgbClr val="FF0000"/>
                </a:solidFill>
              </a:rPr>
              <a:t>»</a:t>
            </a:r>
          </a:p>
          <a:p>
            <a:endParaRPr lang="ru-RU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Полотенчико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попросим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С нами в прятки поиграть.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Прячьте глазки, прячьте носик.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Где ребятки? Не видать!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Будем, будем полотенцем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Наши щёчки вытирать!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И с ладошек маленьких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Вытрем капли-капельки.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Вот и кончилась игра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Вы сухие, детки? - Да!</a:t>
            </a:r>
          </a:p>
          <a:p>
            <a:r>
              <a:rPr lang="ru-RU" dirty="0"/>
              <a:t>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764704"/>
            <a:ext cx="4371583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57981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412776"/>
            <a:ext cx="381642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«Колыбельные»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Спят медведи и слоны,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Заяц спит и ежик.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Все давно уж спать должны,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Наши дети тоже.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Реснички опускаются,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Глазки закрываются.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Мы спокойно отдыхаем,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Сном волшебным засыпаем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Тишина у пруда,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Не качается вода.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Не шумят камыши,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Засыпают малыши </a:t>
            </a:r>
            <a:r>
              <a:rPr lang="ru-RU" dirty="0"/>
              <a:t> 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764704"/>
            <a:ext cx="4698156" cy="510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46677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5472" y="1628800"/>
            <a:ext cx="381642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«Одевание»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Собери носок в гармошку,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надень его на ножку.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Ты другой носок возьми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Точно также потяни.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А теперь скорей вставай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cs typeface="Times New Roman"/>
              </a:rPr>
              <a:t>И штанишки одевай</a:t>
            </a:r>
            <a:endParaRPr lang="ru-RU" dirty="0">
              <a:latin typeface="Times New Roman"/>
              <a:cs typeface="Times New Roman"/>
            </a:endParaRPr>
          </a:p>
          <a:p>
            <a:r>
              <a:rPr lang="ru-RU" dirty="0"/>
              <a:t>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764704"/>
            <a:ext cx="3805971" cy="5054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37972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1412776"/>
            <a:ext cx="367240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«Кормление»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Кушай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кашку, девочка,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Девочка -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припевочка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Кушай кашку, подрастай,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Всем на радость вырастай!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 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«На плите сварилась каша,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Где большая ложка наша?»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Бери ложку, бери хлеб,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И скорее за обед.</a:t>
            </a:r>
          </a:p>
          <a:p>
            <a:r>
              <a:rPr lang="ru-RU" dirty="0"/>
              <a:t>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620688"/>
            <a:ext cx="4855468" cy="551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98105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95736" y="76470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Хороводные игры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72590"/>
            <a:ext cx="4104456" cy="44046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72590"/>
            <a:ext cx="3707904" cy="429648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3992" y="260648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Театрализованная деятельность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84087"/>
            <a:ext cx="4104456" cy="47252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584087"/>
            <a:ext cx="3744416" cy="465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82022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3992" y="260648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Пальчиковая гимнастика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94887"/>
            <a:ext cx="6480720" cy="487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30776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3992" y="260648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Книжный уголок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28" y="1484784"/>
            <a:ext cx="4032448" cy="46805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994" y="1469048"/>
            <a:ext cx="4021995" cy="469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17540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3992" y="260648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4564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3992" y="260648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Образовательная деятельность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79399"/>
            <a:ext cx="4320480" cy="49459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64641"/>
            <a:ext cx="4032448" cy="496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4951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484784"/>
            <a:ext cx="8496944" cy="44644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87624" y="1268760"/>
            <a:ext cx="72728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5080" algn="ctr">
              <a:spcBef>
                <a:spcPts val="1490"/>
              </a:spcBef>
            </a:pP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Фольклор способствует развитию образного  </a:t>
            </a:r>
            <a:r>
              <a:rPr lang="ru-RU" sz="2400" b="1" i="1" spc="-10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мышления, </a:t>
            </a: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обогащает речь детей, дает  прекрасные образцы русской речи, подражание  которым позволяет ребенку успешнее </a:t>
            </a:r>
            <a:r>
              <a:rPr lang="ru-RU" sz="2400" b="1" i="1" spc="-10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овладевать 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родным </a:t>
            </a:r>
            <a:r>
              <a:rPr lang="ru-RU" sz="2400" b="1" i="1" spc="-10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языком. </a:t>
            </a: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Поэтому, одной из </a:t>
            </a:r>
            <a:r>
              <a:rPr lang="ru-RU" sz="2400" b="1" i="1" spc="-10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самых  актуальных </a:t>
            </a: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задач </a:t>
            </a:r>
            <a:r>
              <a:rPr lang="ru-RU" sz="2400" b="1" i="1" spc="-10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является </a:t>
            </a: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показ красоты  русского языка через устное народное творчество,  выраженное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в </a:t>
            </a: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песнях, припевках, </a:t>
            </a:r>
            <a:r>
              <a:rPr lang="ru-RU" sz="2400" b="1" i="1" spc="-10" dirty="0" err="1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потешках</a:t>
            </a:r>
            <a:r>
              <a:rPr lang="ru-RU" sz="2400" b="1" i="1" spc="-10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,  </a:t>
            </a: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играх-забавах, </a:t>
            </a:r>
            <a:r>
              <a:rPr lang="ru-RU" sz="2400" b="1" i="1" spc="-10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сказках, загадках, </a:t>
            </a: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пословицах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и  </a:t>
            </a: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поговорках; обогащению словарного </a:t>
            </a:r>
            <a:r>
              <a:rPr lang="ru-RU" sz="2400" b="1" i="1" spc="-10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запаса </a:t>
            </a:r>
            <a:r>
              <a:rPr lang="ru-RU" sz="2400" b="1" i="1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и  </a:t>
            </a:r>
            <a:r>
              <a:rPr lang="ru-RU" sz="2400" b="1" i="1" spc="-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развития речи</a:t>
            </a:r>
            <a:r>
              <a:rPr lang="ru-RU" sz="2400" b="1" i="1" spc="-15" dirty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400" b="1" i="1" spc="-10" dirty="0" smtClean="0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детей раннего возраста.</a:t>
            </a:r>
            <a:endParaRPr lang="ru-RU" sz="2400" b="1" i="1" dirty="0">
              <a:solidFill>
                <a:schemeClr val="tx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3992" y="260648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Образовательная деятельность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012" y="1484785"/>
            <a:ext cx="4321452" cy="50405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396044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69404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3992" y="260648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340768"/>
            <a:ext cx="3888432" cy="50405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40768"/>
            <a:ext cx="403244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27482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1340768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131445" indent="88900" algn="ctr">
              <a:lnSpc>
                <a:spcPct val="99800"/>
              </a:lnSpc>
              <a:spcBef>
                <a:spcPts val="105"/>
              </a:spcBef>
            </a:pP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Детей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с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малого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возраста следует учить восприятию  фольклорных текстов, воспитывать интерес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к 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языковому богатству, формировать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у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них умение 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слушать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слышать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устное народное</a:t>
            </a:r>
            <a:r>
              <a:rPr lang="ru-RU" sz="2800" b="1" i="1" spc="-45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творчество.</a:t>
            </a:r>
          </a:p>
          <a:p>
            <a:pPr marL="12700" marR="5080" algn="ctr">
              <a:lnSpc>
                <a:spcPct val="99800"/>
              </a:lnSpc>
              <a:spcBef>
                <a:spcPts val="10"/>
              </a:spcBef>
            </a:pP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Целенаправленная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работа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по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ознакомлению детей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с 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устным народным творчеством </a:t>
            </a:r>
            <a:r>
              <a:rPr lang="ru-RU" sz="2800" b="1" i="1" spc="-5" dirty="0" smtClean="0">
                <a:solidFill>
                  <a:schemeClr val="accent2">
                    <a:lumMod val="50000"/>
                  </a:schemeClr>
                </a:solidFill>
              </a:rPr>
              <a:t>развивает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у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детей  познавательный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интерес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</a:rPr>
              <a:t>к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познанию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русской  культуры.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П</a:t>
            </a:r>
            <a:r>
              <a:rPr lang="ru-RU" sz="2800" b="1" i="1" spc="-10" dirty="0" smtClean="0">
                <a:solidFill>
                  <a:schemeClr val="accent2">
                    <a:lumMod val="50000"/>
                  </a:schemeClr>
                </a:solidFill>
              </a:rPr>
              <a:t>еред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детьми </a:t>
            </a:r>
            <a:r>
              <a:rPr lang="ru-RU" sz="2800" b="1" i="1" spc="-5" dirty="0" smtClean="0">
                <a:solidFill>
                  <a:schemeClr val="accent2">
                    <a:lumMod val="50000"/>
                  </a:schemeClr>
                </a:solidFill>
              </a:rPr>
              <a:t>открывается 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сила </a:t>
            </a:r>
            <a:r>
              <a:rPr lang="ru-RU" sz="2800" b="1" i="1" spc="-5" dirty="0">
                <a:solidFill>
                  <a:schemeClr val="accent2">
                    <a:lumMod val="50000"/>
                  </a:schemeClr>
                </a:solidFill>
              </a:rPr>
              <a:t>народного</a:t>
            </a:r>
            <a:r>
              <a:rPr lang="ru-RU" sz="2800" b="1" i="1" spc="-15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800" b="1" i="1" spc="-10" dirty="0">
                <a:solidFill>
                  <a:schemeClr val="accent2">
                    <a:lumMod val="50000"/>
                  </a:schemeClr>
                </a:solidFill>
              </a:rPr>
              <a:t>слова.</a:t>
            </a:r>
          </a:p>
        </p:txBody>
      </p:sp>
    </p:spTree>
    <p:extLst>
      <p:ext uri="{BB962C8B-B14F-4D97-AF65-F5344CB8AC3E}">
        <p14:creationId xmlns:p14="http://schemas.microsoft.com/office/powerpoint/2010/main" val="1878690024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620688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1547664" y="2420888"/>
            <a:ext cx="66247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Cambria" panose="02040503050406030204" pitchFamily="18" charset="0"/>
              </a:rPr>
              <a:t>СПАСИБО ЗА ВНИМАНИЕ!</a:t>
            </a:r>
            <a:endParaRPr lang="ru-RU" sz="8000" b="1" dirty="0">
              <a:solidFill>
                <a:schemeClr val="accent3">
                  <a:lumMod val="50000"/>
                </a:schemeClr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13992" y="260648"/>
            <a:ext cx="4572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Работа с родителями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584087"/>
            <a:ext cx="3619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Анкетирование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родителей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436" y="1844824"/>
            <a:ext cx="8353112" cy="4783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latin typeface="+mj-lt"/>
                <a:ea typeface="Calibri" panose="020F0502020204030204" pitchFamily="34" charset="0"/>
              </a:rPr>
              <a:t>Оформление </a:t>
            </a:r>
            <a:r>
              <a:rPr lang="ru-RU" dirty="0">
                <a:latin typeface="+mj-lt"/>
                <a:ea typeface="Calibri" panose="020F0502020204030204" pitchFamily="34" charset="0"/>
              </a:rPr>
              <a:t>информационного уголка для родителей на темы: «Любимые книги наших малышей», «7 секретов воспитания интереса к чтению», «Фольклор в жизни ребенка», «Домашняя библиотечка ребенку 2-3 лет», «Чтоб ребенок стал </a:t>
            </a:r>
            <a:r>
              <a:rPr lang="ru-RU" dirty="0" err="1">
                <a:latin typeface="+mj-lt"/>
                <a:ea typeface="Calibri" panose="020F0502020204030204" pitchFamily="34" charset="0"/>
              </a:rPr>
              <a:t>читайкой</a:t>
            </a:r>
            <a:r>
              <a:rPr lang="ru-RU" dirty="0" smtClean="0">
                <a:latin typeface="+mj-lt"/>
                <a:ea typeface="Calibri" panose="020F0502020204030204" pitchFamily="34" charset="0"/>
              </a:rPr>
              <a:t>!»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+mj-lt"/>
              </a:rPr>
              <a:t>папка-раскладушка «Взаимодействие ребенка и взрослого при чтении книг», памятка для родителей «Как научить ребенка любить читать» и др.; 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+mj-lt"/>
              </a:rPr>
              <a:t>Оказание помощи в оснащении РППС группы предметами и произведениями малых форм фольклора, </a:t>
            </a:r>
            <a:endParaRPr lang="ru-RU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latin typeface="+mj-lt"/>
              </a:rPr>
              <a:t>Создание картотеки пальчиковых игр; </a:t>
            </a:r>
            <a:endParaRPr lang="ru-RU" dirty="0" smtClean="0">
              <a:latin typeface="+mj-lt"/>
            </a:endParaRPr>
          </a:p>
          <a:p>
            <a:r>
              <a:rPr lang="ru-RU" spc="10" dirty="0" smtClean="0">
                <a:latin typeface="+mj-lt"/>
              </a:rPr>
              <a:t>Беседа </a:t>
            </a:r>
            <a:r>
              <a:rPr lang="ru-RU" spc="10" dirty="0">
                <a:latin typeface="+mj-lt"/>
              </a:rPr>
              <a:t>с</a:t>
            </a:r>
            <a:r>
              <a:rPr lang="ru-RU" spc="-5" dirty="0">
                <a:latin typeface="+mj-lt"/>
              </a:rPr>
              <a:t> </a:t>
            </a:r>
            <a:r>
              <a:rPr lang="ru-RU" spc="10" dirty="0">
                <a:latin typeface="+mj-lt"/>
              </a:rPr>
              <a:t>родителями:</a:t>
            </a:r>
          </a:p>
          <a:p>
            <a:pPr marL="12065" marR="5080" indent="-1270">
              <a:lnSpc>
                <a:spcPct val="101400"/>
              </a:lnSpc>
              <a:tabLst>
                <a:tab pos="2496820" algn="l"/>
              </a:tabLst>
            </a:pPr>
            <a:r>
              <a:rPr lang="ru-RU" spc="5" dirty="0">
                <a:latin typeface="+mj-lt"/>
                <a:cs typeface="Times New Roman"/>
              </a:rPr>
              <a:t> </a:t>
            </a:r>
            <a:r>
              <a:rPr lang="ru-RU" spc="10" dirty="0">
                <a:latin typeface="+mj-lt"/>
              </a:rPr>
              <a:t>«Роль устного народного  </a:t>
            </a:r>
            <a:r>
              <a:rPr lang="ru-RU" spc="15" dirty="0">
                <a:latin typeface="+mj-lt"/>
              </a:rPr>
              <a:t>творчества </a:t>
            </a:r>
            <a:r>
              <a:rPr lang="ru-RU" spc="10" dirty="0">
                <a:latin typeface="+mj-lt"/>
              </a:rPr>
              <a:t>в </a:t>
            </a:r>
            <a:r>
              <a:rPr lang="ru-RU" spc="15" dirty="0">
                <a:latin typeface="+mj-lt"/>
              </a:rPr>
              <a:t>жизни  </a:t>
            </a:r>
            <a:r>
              <a:rPr lang="ru-RU" spc="10" dirty="0">
                <a:latin typeface="+mj-lt"/>
              </a:rPr>
              <a:t>дошкольников»  </a:t>
            </a:r>
            <a:endParaRPr lang="ru-RU" spc="10" dirty="0" smtClean="0">
              <a:latin typeface="+mj-lt"/>
            </a:endParaRPr>
          </a:p>
          <a:p>
            <a:pPr marL="12065" marR="5080" indent="-1270">
              <a:lnSpc>
                <a:spcPct val="101400"/>
              </a:lnSpc>
              <a:tabLst>
                <a:tab pos="2496820" algn="l"/>
              </a:tabLst>
            </a:pPr>
            <a:r>
              <a:rPr lang="ru-RU" spc="15" dirty="0" smtClean="0">
                <a:latin typeface="+mj-lt"/>
              </a:rPr>
              <a:t>Ко</a:t>
            </a:r>
            <a:r>
              <a:rPr lang="ru-RU" spc="5" dirty="0" smtClean="0">
                <a:latin typeface="+mj-lt"/>
              </a:rPr>
              <a:t>н</a:t>
            </a:r>
            <a:r>
              <a:rPr lang="ru-RU" spc="15" dirty="0" smtClean="0">
                <a:latin typeface="+mj-lt"/>
              </a:rPr>
              <a:t>су</a:t>
            </a:r>
            <a:r>
              <a:rPr lang="ru-RU" spc="10" dirty="0" smtClean="0">
                <a:latin typeface="+mj-lt"/>
              </a:rPr>
              <a:t>ль</a:t>
            </a:r>
            <a:r>
              <a:rPr lang="ru-RU" spc="20" dirty="0" smtClean="0">
                <a:latin typeface="+mj-lt"/>
              </a:rPr>
              <a:t>т</a:t>
            </a:r>
            <a:r>
              <a:rPr lang="ru-RU" spc="10" dirty="0" smtClean="0">
                <a:latin typeface="+mj-lt"/>
              </a:rPr>
              <a:t>ац</a:t>
            </a:r>
            <a:r>
              <a:rPr lang="ru-RU" spc="5" dirty="0" smtClean="0">
                <a:latin typeface="+mj-lt"/>
              </a:rPr>
              <a:t>и</a:t>
            </a:r>
            <a:r>
              <a:rPr lang="ru-RU" spc="15" dirty="0" smtClean="0">
                <a:latin typeface="+mj-lt"/>
              </a:rPr>
              <a:t>я  </a:t>
            </a:r>
            <a:r>
              <a:rPr lang="ru-RU" spc="5" dirty="0" smtClean="0">
                <a:latin typeface="+mj-lt"/>
              </a:rPr>
              <a:t>д</a:t>
            </a:r>
            <a:r>
              <a:rPr lang="ru-RU" spc="10" dirty="0" smtClean="0">
                <a:latin typeface="+mj-lt"/>
              </a:rPr>
              <a:t>л</a:t>
            </a:r>
            <a:r>
              <a:rPr lang="ru-RU" spc="15" dirty="0" smtClean="0">
                <a:latin typeface="+mj-lt"/>
              </a:rPr>
              <a:t>я</a:t>
            </a:r>
            <a:r>
              <a:rPr lang="ru-RU" dirty="0" smtClean="0">
                <a:latin typeface="+mj-lt"/>
              </a:rPr>
              <a:t> </a:t>
            </a:r>
            <a:r>
              <a:rPr lang="ru-RU" spc="15" dirty="0" smtClean="0">
                <a:latin typeface="+mj-lt"/>
              </a:rPr>
              <a:t>р</a:t>
            </a:r>
            <a:r>
              <a:rPr lang="ru-RU" spc="10" dirty="0" smtClean="0">
                <a:latin typeface="+mj-lt"/>
              </a:rPr>
              <a:t>о</a:t>
            </a:r>
            <a:r>
              <a:rPr lang="ru-RU" spc="15" dirty="0" smtClean="0">
                <a:latin typeface="+mj-lt"/>
              </a:rPr>
              <a:t>д</a:t>
            </a:r>
            <a:r>
              <a:rPr lang="ru-RU" spc="10" dirty="0" smtClean="0">
                <a:latin typeface="+mj-lt"/>
              </a:rPr>
              <a:t>и</a:t>
            </a:r>
            <a:r>
              <a:rPr lang="ru-RU" spc="20" dirty="0" smtClean="0">
                <a:latin typeface="+mj-lt"/>
              </a:rPr>
              <a:t>т</a:t>
            </a:r>
            <a:r>
              <a:rPr lang="ru-RU" spc="5" dirty="0" smtClean="0">
                <a:latin typeface="+mj-lt"/>
              </a:rPr>
              <a:t>ел</a:t>
            </a:r>
            <a:r>
              <a:rPr lang="ru-RU" spc="15" dirty="0" smtClean="0">
                <a:latin typeface="+mj-lt"/>
              </a:rPr>
              <a:t>ей:</a:t>
            </a:r>
          </a:p>
          <a:p>
            <a:pPr marL="12065" marR="5080" indent="-1270">
              <a:lnSpc>
                <a:spcPct val="101400"/>
              </a:lnSpc>
              <a:tabLst>
                <a:tab pos="2496820" algn="l"/>
              </a:tabLst>
            </a:pPr>
            <a:r>
              <a:rPr lang="ru-RU" spc="10" dirty="0" smtClean="0">
                <a:latin typeface="+mj-lt"/>
              </a:rPr>
              <a:t> </a:t>
            </a:r>
            <a:r>
              <a:rPr lang="ru-RU" spc="10" dirty="0">
                <a:latin typeface="+mj-lt"/>
              </a:rPr>
              <a:t>«Фольклор </a:t>
            </a:r>
            <a:r>
              <a:rPr lang="ru-RU" spc="15" dirty="0">
                <a:latin typeface="+mj-lt"/>
              </a:rPr>
              <a:t>и его </a:t>
            </a:r>
            <a:r>
              <a:rPr lang="ru-RU" spc="10" dirty="0">
                <a:latin typeface="+mj-lt"/>
              </a:rPr>
              <a:t>значение</a:t>
            </a:r>
            <a:r>
              <a:rPr lang="ru-RU" spc="-30" dirty="0">
                <a:latin typeface="+mj-lt"/>
              </a:rPr>
              <a:t> </a:t>
            </a:r>
            <a:r>
              <a:rPr lang="ru-RU" spc="10" dirty="0" smtClean="0">
                <a:latin typeface="+mj-lt"/>
              </a:rPr>
              <a:t>в развитии </a:t>
            </a:r>
            <a:r>
              <a:rPr lang="ru-RU" spc="15" dirty="0">
                <a:latin typeface="+mj-lt"/>
              </a:rPr>
              <a:t>речи</a:t>
            </a:r>
            <a:r>
              <a:rPr lang="ru-RU" spc="-45" dirty="0">
                <a:latin typeface="+mj-lt"/>
              </a:rPr>
              <a:t> </a:t>
            </a:r>
            <a:r>
              <a:rPr lang="ru-RU" spc="10" dirty="0">
                <a:latin typeface="+mj-lt"/>
              </a:rPr>
              <a:t>детей»  </a:t>
            </a:r>
            <a:endParaRPr lang="ru-RU" spc="10" dirty="0" smtClean="0">
              <a:latin typeface="+mj-l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r>
              <a:rPr lang="ru-RU" spc="10" dirty="0" smtClean="0">
                <a:latin typeface="+mj-lt"/>
              </a:rPr>
              <a:t>Консультация </a:t>
            </a:r>
            <a:r>
              <a:rPr lang="ru-RU" spc="10" dirty="0">
                <a:latin typeface="+mj-lt"/>
              </a:rPr>
              <a:t>для  родителей</a:t>
            </a:r>
            <a:r>
              <a:rPr lang="ru-RU" spc="10" dirty="0">
                <a:latin typeface="+mj-lt"/>
                <a:cs typeface="Times New Roman"/>
              </a:rPr>
              <a:t>:</a:t>
            </a:r>
            <a:r>
              <a:rPr lang="ru-RU" spc="15" dirty="0">
                <a:latin typeface="+mj-lt"/>
                <a:cs typeface="Times New Roman"/>
              </a:rPr>
              <a:t> </a:t>
            </a:r>
          </a:p>
          <a:p>
            <a:pPr marL="91440" marR="155575" indent="71120">
              <a:lnSpc>
                <a:spcPct val="101299"/>
              </a:lnSpc>
              <a:spcBef>
                <a:spcPts val="5"/>
              </a:spcBef>
              <a:tabLst>
                <a:tab pos="807720" algn="l"/>
                <a:tab pos="1383030" algn="l"/>
                <a:tab pos="2383790" algn="l"/>
              </a:tabLst>
            </a:pPr>
            <a:r>
              <a:rPr lang="ru-RU" spc="10" dirty="0">
                <a:latin typeface="+mj-lt"/>
              </a:rPr>
              <a:t>«Народные</a:t>
            </a:r>
            <a:r>
              <a:rPr lang="ru-RU" spc="40" dirty="0">
                <a:latin typeface="+mj-lt"/>
              </a:rPr>
              <a:t> </a:t>
            </a:r>
            <a:r>
              <a:rPr lang="ru-RU" spc="10" dirty="0" smtClean="0">
                <a:latin typeface="+mj-lt"/>
              </a:rPr>
              <a:t>игры как   </a:t>
            </a:r>
            <a:r>
              <a:rPr lang="ru-RU" spc="15" dirty="0" smtClean="0">
                <a:latin typeface="+mj-lt"/>
              </a:rPr>
              <a:t>средство </a:t>
            </a:r>
            <a:r>
              <a:rPr lang="ru-RU" spc="10" dirty="0" smtClean="0">
                <a:latin typeface="+mj-lt"/>
              </a:rPr>
              <a:t>духовно-  </a:t>
            </a:r>
            <a:r>
              <a:rPr lang="ru-RU" spc="10" dirty="0">
                <a:latin typeface="+mj-lt"/>
              </a:rPr>
              <a:t>нравственного воспитания»  </a:t>
            </a:r>
            <a:r>
              <a:rPr lang="ru-RU" spc="15" dirty="0" smtClean="0">
                <a:latin typeface="+mj-lt"/>
              </a:rPr>
              <a:t>речи </a:t>
            </a:r>
            <a:r>
              <a:rPr lang="ru-RU" spc="10" dirty="0" smtClean="0">
                <a:latin typeface="+mj-lt"/>
              </a:rPr>
              <a:t>дошкольников.</a:t>
            </a:r>
            <a:endParaRPr lang="ru-RU" spc="10" dirty="0">
              <a:latin typeface="+mj-lt"/>
            </a:endParaRPr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56166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24744"/>
            <a:ext cx="4104456" cy="53808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714" y="1124744"/>
            <a:ext cx="4351766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587367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-99392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Акция «Подари книжку в детский сад</a:t>
            </a:r>
            <a:r>
              <a:rPr lang="ru-RU" sz="4000" dirty="0" smtClean="0">
                <a:solidFill>
                  <a:srgbClr val="FF0000"/>
                </a:solidFill>
              </a:rPr>
              <a:t>»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4238020" cy="51845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32136"/>
            <a:ext cx="427656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0975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17780" indent="0">
              <a:lnSpc>
                <a:spcPct val="101000"/>
              </a:lnSpc>
              <a:spcBef>
                <a:spcPts val="100"/>
              </a:spcBef>
              <a:buNone/>
              <a:tabLst>
                <a:tab pos="783590" algn="l"/>
                <a:tab pos="1212850" algn="l"/>
                <a:tab pos="1608455" algn="l"/>
                <a:tab pos="1912620" algn="l"/>
                <a:tab pos="2923540" algn="l"/>
                <a:tab pos="3550285" algn="l"/>
                <a:tab pos="4906010" algn="l"/>
                <a:tab pos="5540375" algn="l"/>
                <a:tab pos="5900420" algn="l"/>
                <a:tab pos="7242809" algn="l"/>
                <a:tab pos="7924165" algn="l"/>
              </a:tabLst>
            </a:pPr>
            <a:r>
              <a:rPr lang="ru-RU" sz="2800" spc="1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Народные	</a:t>
            </a:r>
            <a:r>
              <a:rPr lang="ru-RU" sz="2800" spc="10" dirty="0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песенки, </a:t>
            </a:r>
            <a:r>
              <a:rPr lang="ru-RU" sz="2800" spc="10" dirty="0" err="1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потешки</a:t>
            </a:r>
            <a:r>
              <a:rPr lang="ru-RU" sz="2800" spc="10" dirty="0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, </a:t>
            </a:r>
            <a:r>
              <a:rPr lang="ru-RU" sz="2800" spc="10" dirty="0" err="1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пестушки</a:t>
            </a:r>
            <a:r>
              <a:rPr lang="ru-RU" sz="2800" spc="10" dirty="0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  представляют собой прекрасный речевой материал </a:t>
            </a:r>
            <a:r>
              <a:rPr lang="ru-RU" sz="2800" spc="5" dirty="0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,</a:t>
            </a:r>
            <a:r>
              <a:rPr lang="ru-RU" sz="2800" spc="15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с</a:t>
            </a:r>
            <a:r>
              <a:rPr lang="ru-RU" sz="2800" spc="15" dirty="0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 помощью которого </a:t>
            </a:r>
            <a:r>
              <a:rPr lang="ru-RU" sz="2800" spc="10" dirty="0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можно</a:t>
            </a:r>
            <a:r>
              <a:rPr lang="ru-RU" sz="2800" spc="-40" dirty="0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 </a:t>
            </a:r>
            <a:r>
              <a:rPr lang="ru-RU" sz="2800" spc="5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развивать: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Georgia"/>
              <a:cs typeface="Georgia"/>
            </a:endParaRPr>
          </a:p>
          <a:p>
            <a:pPr marL="209550" indent="-159385">
              <a:lnSpc>
                <a:spcPct val="100000"/>
              </a:lnSpc>
              <a:spcBef>
                <a:spcPts val="30"/>
              </a:spcBef>
              <a:buSzPct val="55769"/>
              <a:buFont typeface="Wingdings"/>
              <a:buChar char=""/>
              <a:tabLst>
                <a:tab pos="210185" algn="l"/>
              </a:tabLst>
            </a:pPr>
            <a:r>
              <a:rPr lang="ru-RU" sz="2800" spc="1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фонематический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 </a:t>
            </a:r>
            <a:r>
              <a:rPr lang="ru-RU" sz="2800" spc="5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слух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Georgia"/>
              <a:cs typeface="Georgia"/>
            </a:endParaRPr>
          </a:p>
          <a:p>
            <a:pPr marL="209550" indent="-159385">
              <a:lnSpc>
                <a:spcPct val="100000"/>
              </a:lnSpc>
              <a:spcBef>
                <a:spcPts val="30"/>
              </a:spcBef>
              <a:buSzPct val="55769"/>
              <a:buFont typeface="Wingdings"/>
              <a:buChar char=""/>
              <a:tabLst>
                <a:tab pos="210185" algn="l"/>
              </a:tabLst>
            </a:pPr>
            <a:r>
              <a:rPr lang="ru-RU" sz="2800" spc="1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грамматический строй</a:t>
            </a:r>
            <a:r>
              <a:rPr lang="ru-RU" sz="2800" spc="-1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 </a:t>
            </a:r>
            <a:r>
              <a:rPr lang="ru-RU" sz="2800" spc="1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речи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Georgia"/>
              <a:cs typeface="Georgia"/>
            </a:endParaRPr>
          </a:p>
          <a:p>
            <a:pPr marL="209550" indent="-159385">
              <a:lnSpc>
                <a:spcPct val="100000"/>
              </a:lnSpc>
              <a:spcBef>
                <a:spcPts val="35"/>
              </a:spcBef>
              <a:buSzPct val="55769"/>
              <a:buFont typeface="Wingdings"/>
              <a:buChar char=""/>
              <a:tabLst>
                <a:tab pos="210185" algn="l"/>
                <a:tab pos="1818639" algn="l"/>
              </a:tabLst>
            </a:pPr>
            <a:r>
              <a:rPr lang="ru-RU" sz="2800" spc="1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звуковую	культуру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 </a:t>
            </a:r>
            <a:r>
              <a:rPr lang="ru-RU" sz="2800" spc="1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речи.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Georgia"/>
              <a:cs typeface="Georgia"/>
            </a:endParaRPr>
          </a:p>
          <a:p>
            <a:pPr marL="209550" indent="-159385">
              <a:lnSpc>
                <a:spcPct val="100000"/>
              </a:lnSpc>
              <a:spcBef>
                <a:spcPts val="15"/>
              </a:spcBef>
              <a:buSzPct val="55769"/>
              <a:buFont typeface="Wingdings"/>
              <a:buChar char=""/>
              <a:tabLst>
                <a:tab pos="210185" algn="l"/>
              </a:tabLst>
            </a:pPr>
            <a:r>
              <a:rPr lang="ru-RU" sz="2800" spc="1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обогащать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 </a:t>
            </a:r>
            <a:r>
              <a:rPr lang="ru-RU" sz="2800" spc="5" dirty="0" smtClean="0">
                <a:solidFill>
                  <a:schemeClr val="accent1">
                    <a:lumMod val="50000"/>
                  </a:schemeClr>
                </a:solidFill>
                <a:latin typeface="Georgia"/>
                <a:cs typeface="Georgia"/>
              </a:rPr>
              <a:t>словарь.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837055" algn="l"/>
                <a:tab pos="3404235" algn="l"/>
                <a:tab pos="5078730" algn="l"/>
                <a:tab pos="6906895" algn="l"/>
              </a:tabLst>
            </a:pPr>
            <a:endParaRPr lang="ru-RU" sz="2400" dirty="0">
              <a:solidFill>
                <a:schemeClr val="accent1">
                  <a:lumMod val="50000"/>
                </a:schemeClr>
              </a:solidFill>
              <a:latin typeface="Georgia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609756512"/>
      </p:ext>
    </p:extLst>
  </p:cSld>
  <p:clrMapOvr>
    <a:masterClrMapping/>
  </p:clrMapOvr>
  <p:transition spd="slow"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340768"/>
            <a:ext cx="806489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0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36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915816" y="836712"/>
            <a:ext cx="52428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spc="-5" dirty="0">
                <a:solidFill>
                  <a:srgbClr val="C00000"/>
                </a:solidFill>
              </a:rPr>
              <a:t>Детский фольклор используется</a:t>
            </a:r>
            <a:r>
              <a:rPr lang="ru-RU" sz="2800" spc="-70" dirty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771404"/>
            <a:ext cx="26081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065">
              <a:lnSpc>
                <a:spcPct val="100000"/>
              </a:lnSpc>
              <a:spcBef>
                <a:spcPts val="100"/>
              </a:spcBef>
              <a:buClr>
                <a:srgbClr val="FFFFCC"/>
              </a:buClr>
              <a:buSzPct val="60416"/>
              <a:tabLst>
                <a:tab pos="355600" algn="l"/>
                <a:tab pos="356235" algn="l"/>
              </a:tabLst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-  в </a:t>
            </a:r>
            <a:r>
              <a:rPr lang="ru-RU" sz="2000" spc="-5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период</a:t>
            </a:r>
            <a:r>
              <a:rPr lang="ru-RU" sz="2000" spc="-7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000" spc="-5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адаптации</a:t>
            </a:r>
            <a:r>
              <a:rPr lang="ru-RU" spc="-5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;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987" y="2153762"/>
            <a:ext cx="4572000" cy="81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2065" marR="5080">
              <a:lnSpc>
                <a:spcPct val="120900"/>
              </a:lnSpc>
              <a:spcBef>
                <a:spcPts val="95"/>
              </a:spcBef>
              <a:buClr>
                <a:srgbClr val="FFFFCC"/>
              </a:buClr>
              <a:buSzPct val="60416"/>
              <a:tabLst>
                <a:tab pos="355600" algn="l"/>
                <a:tab pos="356235" algn="l"/>
                <a:tab pos="2406015" algn="l"/>
              </a:tabLst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- в</a:t>
            </a:r>
            <a:r>
              <a:rPr lang="ru-RU" sz="2000" spc="-15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реж</a:t>
            </a:r>
            <a:r>
              <a:rPr lang="ru-RU" sz="2000" spc="-1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и</a:t>
            </a:r>
            <a:r>
              <a:rPr lang="ru-RU" sz="2000" spc="1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м</a:t>
            </a:r>
            <a:r>
              <a:rPr lang="ru-RU" sz="2000" spc="-1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н</a:t>
            </a:r>
            <a:r>
              <a:rPr lang="ru-RU" sz="2000" spc="-5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ы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х </a:t>
            </a:r>
            <a:r>
              <a:rPr lang="ru-RU" sz="2000" spc="-5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мо</a:t>
            </a:r>
            <a:r>
              <a:rPr lang="ru-RU" sz="2000" spc="1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м</a:t>
            </a:r>
            <a:r>
              <a:rPr lang="ru-RU" sz="2000" spc="-5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е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н</a:t>
            </a:r>
            <a:r>
              <a:rPr lang="ru-RU" sz="2000" spc="-1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т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ах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; 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</a:p>
          <a:p>
            <a:pPr marL="12065" marR="5080">
              <a:lnSpc>
                <a:spcPct val="120900"/>
              </a:lnSpc>
              <a:spcBef>
                <a:spcPts val="95"/>
              </a:spcBef>
              <a:buClr>
                <a:srgbClr val="FFFFCC"/>
              </a:buClr>
              <a:buSzPct val="60416"/>
              <a:tabLst>
                <a:tab pos="355600" algn="l"/>
                <a:tab pos="356235" algn="l"/>
                <a:tab pos="2406015" algn="l"/>
              </a:tabLst>
            </a:pPr>
            <a:r>
              <a:rPr lang="ru-RU" sz="2000" spc="-5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- на </a:t>
            </a:r>
            <a:r>
              <a:rPr lang="ru-RU" sz="2000" spc="-5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прогулке;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965343"/>
            <a:ext cx="4662264" cy="160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165" marR="1082040" indent="-38100">
              <a:lnSpc>
                <a:spcPct val="120800"/>
              </a:lnSpc>
              <a:spcBef>
                <a:spcPts val="95"/>
              </a:spcBef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-  в</a:t>
            </a:r>
            <a:r>
              <a:rPr lang="ru-RU" sz="2000" spc="-65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000" spc="-5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образовательной  деятельности: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- в</a:t>
            </a:r>
            <a:r>
              <a:rPr lang="ru-RU" sz="2000" spc="-2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000" spc="-5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игре;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-  в </a:t>
            </a:r>
            <a:r>
              <a:rPr lang="ru-RU" sz="2000" spc="-5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свободной</a:t>
            </a:r>
            <a:r>
              <a:rPr lang="ru-RU" sz="2000" spc="-50" dirty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ru-RU" sz="2000" spc="-5" dirty="0" smtClean="0">
                <a:solidFill>
                  <a:schemeClr val="accent1">
                    <a:lumMod val="50000"/>
                  </a:schemeClr>
                </a:solidFill>
                <a:latin typeface="Times New Roman"/>
                <a:cs typeface="Times New Roman"/>
              </a:rPr>
              <a:t>деятельности.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366" y="1556792"/>
            <a:ext cx="4741090" cy="4392488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835696" y="692697"/>
            <a:ext cx="66967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ea typeface="Cambria" pitchFamily="18" charset="0"/>
              </a:rPr>
              <a:t>Ознакомление детей с малыми формами фольклора в режимных моментах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420888"/>
            <a:ext cx="3024336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Тёма, Тёма-малышок!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Ты садись-ка на горшок,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Не ходи угрюмый,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Посиди-подумай!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844824"/>
            <a:ext cx="3589947" cy="4653136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620688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Умывание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700808"/>
            <a:ext cx="38164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Руки надо с мылом мыть,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Рукава нельзя мочить,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Кто рукавчик не засучит,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Тот водички не получит.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Теплою водою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Руки чисто мою.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Кусочек мыла я возьму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И ладошки им потру.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Будет мыло пениться,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Грязь куда-то денется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1556792"/>
            <a:ext cx="4104456" cy="4725143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</TotalTime>
  <Words>471</Words>
  <Application>Microsoft Office PowerPoint</Application>
  <PresentationFormat>Экран (4:3)</PresentationFormat>
  <Paragraphs>103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Cambria</vt:lpstr>
      <vt:lpstr>Georgia</vt:lpstr>
      <vt:lpstr>Times New Roman</vt:lpstr>
      <vt:lpstr>Wingdings</vt:lpstr>
      <vt:lpstr>Тема Office</vt:lpstr>
      <vt:lpstr>      «Речевое развитие детей раннего возраста посредством приобщения к художественной литературе через малые фольклорные формы»        </vt:lpstr>
      <vt:lpstr>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Lenovo</cp:lastModifiedBy>
  <cp:revision>149</cp:revision>
  <dcterms:created xsi:type="dcterms:W3CDTF">2013-01-06T18:32:13Z</dcterms:created>
  <dcterms:modified xsi:type="dcterms:W3CDTF">2025-02-11T03:48:58Z</dcterms:modified>
</cp:coreProperties>
</file>