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83" r:id="rId2"/>
    <p:sldId id="273" r:id="rId3"/>
    <p:sldId id="260" r:id="rId4"/>
    <p:sldId id="268" r:id="rId5"/>
    <p:sldId id="269" r:id="rId6"/>
    <p:sldId id="272" r:id="rId7"/>
    <p:sldId id="274" r:id="rId8"/>
    <p:sldId id="275" r:id="rId9"/>
    <p:sldId id="276" r:id="rId10"/>
    <p:sldId id="277" r:id="rId11"/>
    <p:sldId id="279" r:id="rId12"/>
    <p:sldId id="278" r:id="rId13"/>
    <p:sldId id="280" r:id="rId14"/>
    <p:sldId id="281" r:id="rId1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568" userDrawn="1">
          <p15:clr>
            <a:srgbClr val="A4A3A4"/>
          </p15:clr>
        </p15:guide>
        <p15:guide id="2" pos="4135" userDrawn="1">
          <p15:clr>
            <a:srgbClr val="A4A3A4"/>
          </p15:clr>
        </p15:guide>
        <p15:guide id="3" orient="horz" pos="3498" userDrawn="1">
          <p15:clr>
            <a:srgbClr val="A4A3A4"/>
          </p15:clr>
        </p15:guide>
        <p15:guide id="4" orient="horz" pos="2908" userDrawn="1">
          <p15:clr>
            <a:srgbClr val="A4A3A4"/>
          </p15:clr>
        </p15:guide>
        <p15:guide id="5" orient="horz" pos="386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56E29"/>
    <a:srgbClr val="E4E3DF"/>
    <a:srgbClr val="605B50"/>
    <a:srgbClr val="908A78"/>
    <a:srgbClr val="918B79"/>
    <a:srgbClr val="EEEDEA"/>
    <a:srgbClr val="696457"/>
    <a:srgbClr val="3F3C35"/>
    <a:srgbClr val="C79633"/>
    <a:srgbClr val="BFA07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286" autoAdjust="0"/>
    <p:restoredTop sz="96144" autoAdjust="0"/>
  </p:normalViewPr>
  <p:slideViewPr>
    <p:cSldViewPr snapToGrid="0" showGuides="1">
      <p:cViewPr varScale="1">
        <p:scale>
          <a:sx n="85" d="100"/>
          <a:sy n="85" d="100"/>
        </p:scale>
        <p:origin x="624" y="53"/>
      </p:cViewPr>
      <p:guideLst>
        <p:guide orient="horz" pos="2568"/>
        <p:guide pos="4135"/>
        <p:guide orient="horz" pos="3498"/>
        <p:guide orient="horz" pos="2908"/>
        <p:guide orient="horz" pos="386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C302768-F7D0-4123-A8B0-A1430D0B73DA}" type="datetimeFigureOut">
              <a:rPr lang="ru-RU" smtClean="0"/>
              <a:t>12.10.2024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24A53CE-3FF5-449F-AF56-0400F2C3F46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32934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4A53CE-3FF5-449F-AF56-0400F2C3F46C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4553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4A53CE-3FF5-449F-AF56-0400F2C3F46C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04188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9295E9-7E57-443B-AFAA-653A02DA041C}" type="datetimeFigureOut">
              <a:rPr lang="ru-RU" smtClean="0"/>
              <a:t>12.10.2024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39FD77-3432-4C3F-9863-C010E5CCFAB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543460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9295E9-7E57-443B-AFAA-653A02DA041C}" type="datetimeFigureOut">
              <a:rPr lang="ru-RU" smtClean="0"/>
              <a:t>12.10.2024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39FD77-3432-4C3F-9863-C010E5CCFAB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003188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9295E9-7E57-443B-AFAA-653A02DA041C}" type="datetimeFigureOut">
              <a:rPr lang="ru-RU" smtClean="0"/>
              <a:t>12.10.2024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39FD77-3432-4C3F-9863-C010E5CCFAB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15794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9295E9-7E57-443B-AFAA-653A02DA041C}" type="datetimeFigureOut">
              <a:rPr lang="ru-RU" smtClean="0"/>
              <a:t>12.10.2024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39FD77-3432-4C3F-9863-C010E5CCFAB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658485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9295E9-7E57-443B-AFAA-653A02DA041C}" type="datetimeFigureOut">
              <a:rPr lang="ru-RU" smtClean="0"/>
              <a:t>12.10.2024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39FD77-3432-4C3F-9863-C010E5CCFAB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4331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9295E9-7E57-443B-AFAA-653A02DA041C}" type="datetimeFigureOut">
              <a:rPr lang="ru-RU" smtClean="0"/>
              <a:t>12.10.2024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39FD77-3432-4C3F-9863-C010E5CCFAB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99901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9295E9-7E57-443B-AFAA-653A02DA041C}" type="datetimeFigureOut">
              <a:rPr lang="ru-RU" smtClean="0"/>
              <a:t>12.10.2024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39FD77-3432-4C3F-9863-C010E5CCFAB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999824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9295E9-7E57-443B-AFAA-653A02DA041C}" type="datetimeFigureOut">
              <a:rPr lang="ru-RU" smtClean="0"/>
              <a:t>12.10.2024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39FD77-3432-4C3F-9863-C010E5CCFAB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335641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9295E9-7E57-443B-AFAA-653A02DA041C}" type="datetimeFigureOut">
              <a:rPr lang="ru-RU" smtClean="0"/>
              <a:t>12.10.2024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39FD77-3432-4C3F-9863-C010E5CCFAB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410735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9295E9-7E57-443B-AFAA-653A02DA041C}" type="datetimeFigureOut">
              <a:rPr lang="ru-RU" smtClean="0"/>
              <a:t>12.10.2024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39FD77-3432-4C3F-9863-C010E5CCFAB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329806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9295E9-7E57-443B-AFAA-653A02DA041C}" type="datetimeFigureOut">
              <a:rPr lang="ru-RU" smtClean="0"/>
              <a:t>12.10.2024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39FD77-3432-4C3F-9863-C010E5CCFAB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63937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9295E9-7E57-443B-AFAA-653A02DA041C}" type="datetimeFigureOut">
              <a:rPr lang="ru-RU" smtClean="0"/>
              <a:t>12.10.2024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C39FD77-3432-4C3F-9863-C010E5CCFAB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73483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Relationship Id="rId9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3"/>
          <a:srcRect l="17777" t="123" r="27054" b="-123"/>
          <a:stretch/>
        </p:blipFill>
        <p:spPr>
          <a:xfrm>
            <a:off x="0" y="-72899"/>
            <a:ext cx="6726264" cy="6930899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2840736" y="-22129"/>
            <a:ext cx="9351264" cy="6880130"/>
          </a:xfrm>
          <a:custGeom>
            <a:avLst/>
            <a:gdLst>
              <a:gd name="connsiteX0" fmla="*/ 0 w 9692640"/>
              <a:gd name="connsiteY0" fmla="*/ 0 h 6858000"/>
              <a:gd name="connsiteX1" fmla="*/ 9692640 w 9692640"/>
              <a:gd name="connsiteY1" fmla="*/ 0 h 6858000"/>
              <a:gd name="connsiteX2" fmla="*/ 9692640 w 9692640"/>
              <a:gd name="connsiteY2" fmla="*/ 6858000 h 6858000"/>
              <a:gd name="connsiteX3" fmla="*/ 0 w 9692640"/>
              <a:gd name="connsiteY3" fmla="*/ 6858000 h 6858000"/>
              <a:gd name="connsiteX4" fmla="*/ 0 w 9692640"/>
              <a:gd name="connsiteY4" fmla="*/ 0 h 6858000"/>
              <a:gd name="connsiteX0" fmla="*/ 4511040 w 9692640"/>
              <a:gd name="connsiteY0" fmla="*/ 24384 h 6858000"/>
              <a:gd name="connsiteX1" fmla="*/ 9692640 w 9692640"/>
              <a:gd name="connsiteY1" fmla="*/ 0 h 6858000"/>
              <a:gd name="connsiteX2" fmla="*/ 9692640 w 9692640"/>
              <a:gd name="connsiteY2" fmla="*/ 6858000 h 6858000"/>
              <a:gd name="connsiteX3" fmla="*/ 0 w 9692640"/>
              <a:gd name="connsiteY3" fmla="*/ 6858000 h 6858000"/>
              <a:gd name="connsiteX4" fmla="*/ 4511040 w 9692640"/>
              <a:gd name="connsiteY4" fmla="*/ 24384 h 6858000"/>
              <a:gd name="connsiteX0" fmla="*/ 3844834 w 9692640"/>
              <a:gd name="connsiteY0" fmla="*/ 50235 h 6858000"/>
              <a:gd name="connsiteX1" fmla="*/ 9692640 w 9692640"/>
              <a:gd name="connsiteY1" fmla="*/ 0 h 6858000"/>
              <a:gd name="connsiteX2" fmla="*/ 9692640 w 9692640"/>
              <a:gd name="connsiteY2" fmla="*/ 6858000 h 6858000"/>
              <a:gd name="connsiteX3" fmla="*/ 0 w 9692640"/>
              <a:gd name="connsiteY3" fmla="*/ 6858000 h 6858000"/>
              <a:gd name="connsiteX4" fmla="*/ 3844834 w 9692640"/>
              <a:gd name="connsiteY4" fmla="*/ 50235 h 6858000"/>
              <a:gd name="connsiteX0" fmla="*/ 3844834 w 9737242"/>
              <a:gd name="connsiteY0" fmla="*/ 28946 h 6836711"/>
              <a:gd name="connsiteX1" fmla="*/ 9737242 w 9737242"/>
              <a:gd name="connsiteY1" fmla="*/ 0 h 6836711"/>
              <a:gd name="connsiteX2" fmla="*/ 9692640 w 9737242"/>
              <a:gd name="connsiteY2" fmla="*/ 6836711 h 6836711"/>
              <a:gd name="connsiteX3" fmla="*/ 0 w 9737242"/>
              <a:gd name="connsiteY3" fmla="*/ 6836711 h 6836711"/>
              <a:gd name="connsiteX4" fmla="*/ 3844834 w 9737242"/>
              <a:gd name="connsiteY4" fmla="*/ 28946 h 6836711"/>
              <a:gd name="connsiteX0" fmla="*/ 3844834 w 9692640"/>
              <a:gd name="connsiteY0" fmla="*/ 0 h 6807765"/>
              <a:gd name="connsiteX1" fmla="*/ 9547686 w 9692640"/>
              <a:gd name="connsiteY1" fmla="*/ 56210 h 6807765"/>
              <a:gd name="connsiteX2" fmla="*/ 9692640 w 9692640"/>
              <a:gd name="connsiteY2" fmla="*/ 6807765 h 6807765"/>
              <a:gd name="connsiteX3" fmla="*/ 0 w 9692640"/>
              <a:gd name="connsiteY3" fmla="*/ 6807765 h 6807765"/>
              <a:gd name="connsiteX4" fmla="*/ 3844834 w 9692640"/>
              <a:gd name="connsiteY4" fmla="*/ 0 h 6807765"/>
              <a:gd name="connsiteX0" fmla="*/ 3844834 w 9692640"/>
              <a:gd name="connsiteY0" fmla="*/ 0 h 6807765"/>
              <a:gd name="connsiteX1" fmla="*/ 9681490 w 9692640"/>
              <a:gd name="connsiteY1" fmla="*/ 24277 h 6807765"/>
              <a:gd name="connsiteX2" fmla="*/ 9692640 w 9692640"/>
              <a:gd name="connsiteY2" fmla="*/ 6807765 h 6807765"/>
              <a:gd name="connsiteX3" fmla="*/ 0 w 9692640"/>
              <a:gd name="connsiteY3" fmla="*/ 6807765 h 6807765"/>
              <a:gd name="connsiteX4" fmla="*/ 3844834 w 9692640"/>
              <a:gd name="connsiteY4" fmla="*/ 0 h 68077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692640" h="6807765">
                <a:moveTo>
                  <a:pt x="3844834" y="0"/>
                </a:moveTo>
                <a:lnTo>
                  <a:pt x="9681490" y="24277"/>
                </a:lnTo>
                <a:cubicBezTo>
                  <a:pt x="9685207" y="2285440"/>
                  <a:pt x="9688923" y="4546602"/>
                  <a:pt x="9692640" y="6807765"/>
                </a:cubicBezTo>
                <a:lnTo>
                  <a:pt x="0" y="6807765"/>
                </a:lnTo>
                <a:lnTo>
                  <a:pt x="3844834" y="0"/>
                </a:lnTo>
                <a:close/>
              </a:path>
            </a:pathLst>
          </a:custGeom>
          <a:solidFill>
            <a:srgbClr val="E4E3DF"/>
          </a:solidFill>
          <a:ln>
            <a:noFill/>
          </a:ln>
          <a:effectLst>
            <a:outerShdw blurRad="1143000" dist="1041400" dir="9000000" sx="120000" sy="120000" algn="ctr" rotWithShape="0">
              <a:srgbClr val="000000">
                <a:alpha val="24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bg1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151831" y="2200115"/>
            <a:ext cx="6753496" cy="1708744"/>
          </a:xfrm>
        </p:spPr>
        <p:txBody>
          <a:bodyPr>
            <a:normAutofit fontScale="90000"/>
          </a:bodyPr>
          <a:lstStyle/>
          <a:p>
            <a:r>
              <a:rPr lang="ru-RU" sz="3000" dirty="0">
                <a:solidFill>
                  <a:srgbClr val="696457"/>
                </a:solidFill>
                <a:latin typeface="Arial Black" panose="020B0A04020102020204" pitchFamily="34" charset="0"/>
              </a:rPr>
              <a:t>ОБРАЗОВАТЕЛЬНЫЙ ПРОЕКТ КРАЕВЕДЧЕСКИЙ КЛУБ «ЛИТЕРАТУРНЫЙ КАЛЕНДАРЬ»</a:t>
            </a:r>
          </a:p>
        </p:txBody>
      </p:sp>
      <p:sp>
        <p:nvSpPr>
          <p:cNvPr id="6" name="Прямоугольник 5"/>
          <p:cNvSpPr/>
          <p:nvPr/>
        </p:nvSpPr>
        <p:spPr>
          <a:xfrm rot="17917115">
            <a:off x="762789" y="3230076"/>
            <a:ext cx="8045557" cy="368637"/>
          </a:xfrm>
          <a:custGeom>
            <a:avLst/>
            <a:gdLst>
              <a:gd name="connsiteX0" fmla="*/ 0 w 8847909"/>
              <a:gd name="connsiteY0" fmla="*/ 0 h 353568"/>
              <a:gd name="connsiteX1" fmla="*/ 8847909 w 8847909"/>
              <a:gd name="connsiteY1" fmla="*/ 0 h 353568"/>
              <a:gd name="connsiteX2" fmla="*/ 8847909 w 8847909"/>
              <a:gd name="connsiteY2" fmla="*/ 353568 h 353568"/>
              <a:gd name="connsiteX3" fmla="*/ 0 w 8847909"/>
              <a:gd name="connsiteY3" fmla="*/ 353568 h 353568"/>
              <a:gd name="connsiteX4" fmla="*/ 0 w 8847909"/>
              <a:gd name="connsiteY4" fmla="*/ 0 h 353568"/>
              <a:gd name="connsiteX0" fmla="*/ 0 w 8847909"/>
              <a:gd name="connsiteY0" fmla="*/ 0 h 358662"/>
              <a:gd name="connsiteX1" fmla="*/ 8847909 w 8847909"/>
              <a:gd name="connsiteY1" fmla="*/ 0 h 358662"/>
              <a:gd name="connsiteX2" fmla="*/ 8847909 w 8847909"/>
              <a:gd name="connsiteY2" fmla="*/ 353568 h 358662"/>
              <a:gd name="connsiteX3" fmla="*/ 836109 w 8847909"/>
              <a:gd name="connsiteY3" fmla="*/ 358662 h 358662"/>
              <a:gd name="connsiteX4" fmla="*/ 0 w 8847909"/>
              <a:gd name="connsiteY4" fmla="*/ 0 h 358662"/>
              <a:gd name="connsiteX0" fmla="*/ 0 w 8227600"/>
              <a:gd name="connsiteY0" fmla="*/ 18677 h 358662"/>
              <a:gd name="connsiteX1" fmla="*/ 8227600 w 8227600"/>
              <a:gd name="connsiteY1" fmla="*/ 0 h 358662"/>
              <a:gd name="connsiteX2" fmla="*/ 8227600 w 8227600"/>
              <a:gd name="connsiteY2" fmla="*/ 353568 h 358662"/>
              <a:gd name="connsiteX3" fmla="*/ 215800 w 8227600"/>
              <a:gd name="connsiteY3" fmla="*/ 358662 h 358662"/>
              <a:gd name="connsiteX4" fmla="*/ 0 w 8227600"/>
              <a:gd name="connsiteY4" fmla="*/ 18677 h 358662"/>
              <a:gd name="connsiteX0" fmla="*/ 0 w 8146603"/>
              <a:gd name="connsiteY0" fmla="*/ 20271 h 358662"/>
              <a:gd name="connsiteX1" fmla="*/ 8146603 w 8146603"/>
              <a:gd name="connsiteY1" fmla="*/ 0 h 358662"/>
              <a:gd name="connsiteX2" fmla="*/ 8146603 w 8146603"/>
              <a:gd name="connsiteY2" fmla="*/ 353568 h 358662"/>
              <a:gd name="connsiteX3" fmla="*/ 134803 w 8146603"/>
              <a:gd name="connsiteY3" fmla="*/ 358662 h 358662"/>
              <a:gd name="connsiteX4" fmla="*/ 0 w 8146603"/>
              <a:gd name="connsiteY4" fmla="*/ 20271 h 358662"/>
              <a:gd name="connsiteX0" fmla="*/ 0 w 8146603"/>
              <a:gd name="connsiteY0" fmla="*/ 20271 h 373888"/>
              <a:gd name="connsiteX1" fmla="*/ 8146603 w 8146603"/>
              <a:gd name="connsiteY1" fmla="*/ 0 h 373888"/>
              <a:gd name="connsiteX2" fmla="*/ 8146603 w 8146603"/>
              <a:gd name="connsiteY2" fmla="*/ 353568 h 373888"/>
              <a:gd name="connsiteX3" fmla="*/ 211792 w 8146603"/>
              <a:gd name="connsiteY3" fmla="*/ 373888 h 373888"/>
              <a:gd name="connsiteX4" fmla="*/ 0 w 8146603"/>
              <a:gd name="connsiteY4" fmla="*/ 20271 h 373888"/>
              <a:gd name="connsiteX0" fmla="*/ 0 w 8133372"/>
              <a:gd name="connsiteY0" fmla="*/ 13052 h 373888"/>
              <a:gd name="connsiteX1" fmla="*/ 8133372 w 8133372"/>
              <a:gd name="connsiteY1" fmla="*/ 0 h 373888"/>
              <a:gd name="connsiteX2" fmla="*/ 8133372 w 8133372"/>
              <a:gd name="connsiteY2" fmla="*/ 353568 h 373888"/>
              <a:gd name="connsiteX3" fmla="*/ 198561 w 8133372"/>
              <a:gd name="connsiteY3" fmla="*/ 373888 h 373888"/>
              <a:gd name="connsiteX4" fmla="*/ 0 w 8133372"/>
              <a:gd name="connsiteY4" fmla="*/ 13052 h 373888"/>
              <a:gd name="connsiteX0" fmla="*/ 0 w 8133372"/>
              <a:gd name="connsiteY0" fmla="*/ 7801 h 368637"/>
              <a:gd name="connsiteX1" fmla="*/ 7861513 w 8133372"/>
              <a:gd name="connsiteY1" fmla="*/ 0 h 368637"/>
              <a:gd name="connsiteX2" fmla="*/ 8133372 w 8133372"/>
              <a:gd name="connsiteY2" fmla="*/ 348317 h 368637"/>
              <a:gd name="connsiteX3" fmla="*/ 198561 w 8133372"/>
              <a:gd name="connsiteY3" fmla="*/ 368637 h 368637"/>
              <a:gd name="connsiteX4" fmla="*/ 0 w 8133372"/>
              <a:gd name="connsiteY4" fmla="*/ 7801 h 368637"/>
              <a:gd name="connsiteX0" fmla="*/ 0 w 8045557"/>
              <a:gd name="connsiteY0" fmla="*/ 7801 h 368637"/>
              <a:gd name="connsiteX1" fmla="*/ 7861513 w 8045557"/>
              <a:gd name="connsiteY1" fmla="*/ 0 h 368637"/>
              <a:gd name="connsiteX2" fmla="*/ 8045557 w 8045557"/>
              <a:gd name="connsiteY2" fmla="*/ 344721 h 368637"/>
              <a:gd name="connsiteX3" fmla="*/ 198561 w 8045557"/>
              <a:gd name="connsiteY3" fmla="*/ 368637 h 368637"/>
              <a:gd name="connsiteX4" fmla="*/ 0 w 8045557"/>
              <a:gd name="connsiteY4" fmla="*/ 7801 h 3686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045557" h="368637">
                <a:moveTo>
                  <a:pt x="0" y="7801"/>
                </a:moveTo>
                <a:lnTo>
                  <a:pt x="7861513" y="0"/>
                </a:lnTo>
                <a:lnTo>
                  <a:pt x="8045557" y="344721"/>
                </a:lnTo>
                <a:lnTo>
                  <a:pt x="198561" y="368637"/>
                </a:lnTo>
                <a:lnTo>
                  <a:pt x="0" y="7801"/>
                </a:lnTo>
                <a:close/>
              </a:path>
            </a:pathLst>
          </a:custGeom>
          <a:solidFill>
            <a:srgbClr val="BFA0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5809327" y="4832474"/>
            <a:ext cx="6096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/>
            <a:r>
              <a:rPr lang="ru-RU" b="1" dirty="0">
                <a:solidFill>
                  <a:srgbClr val="908A7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Авторы проекта</a:t>
            </a:r>
            <a:r>
              <a:rPr lang="ru-RU" dirty="0">
                <a:solidFill>
                  <a:srgbClr val="908A7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algn="r"/>
            <a:r>
              <a:rPr lang="ru-RU" dirty="0" err="1">
                <a:solidFill>
                  <a:srgbClr val="908A7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Тергалинская</a:t>
            </a:r>
            <a:r>
              <a:rPr lang="ru-RU" dirty="0">
                <a:solidFill>
                  <a:srgbClr val="908A7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И.В.,</a:t>
            </a:r>
          </a:p>
          <a:p>
            <a:pPr algn="r"/>
            <a:r>
              <a:rPr lang="ru-RU" dirty="0">
                <a:solidFill>
                  <a:srgbClr val="908A7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Черновол О.С.,</a:t>
            </a:r>
          </a:p>
          <a:p>
            <a:pPr algn="r"/>
            <a:r>
              <a:rPr lang="ru-RU" dirty="0" err="1">
                <a:solidFill>
                  <a:srgbClr val="908A7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Шулдан</a:t>
            </a:r>
            <a:r>
              <a:rPr lang="ru-RU" dirty="0">
                <a:solidFill>
                  <a:srgbClr val="908A7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В.А.</a:t>
            </a:r>
          </a:p>
        </p:txBody>
      </p:sp>
    </p:spTree>
    <p:extLst>
      <p:ext uri="{BB962C8B-B14F-4D97-AF65-F5344CB8AC3E}">
        <p14:creationId xmlns:p14="http://schemas.microsoft.com/office/powerpoint/2010/main" val="31857855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78911" y="241706"/>
            <a:ext cx="9168756" cy="749524"/>
          </a:xfrm>
        </p:spPr>
        <p:txBody>
          <a:bodyPr>
            <a:normAutofit/>
          </a:bodyPr>
          <a:lstStyle/>
          <a:p>
            <a:r>
              <a:rPr lang="ru-RU" sz="2800" dirty="0">
                <a:solidFill>
                  <a:srgbClr val="605B50"/>
                </a:solidFill>
                <a:latin typeface="Arial Black" panose="020B0A04020102020204" pitchFamily="34" charset="0"/>
              </a:rPr>
              <a:t>ОСНОВНЫЕ ЭТАПЫ </a:t>
            </a:r>
            <a:r>
              <a:rPr lang="ru-RU" sz="2800" dirty="0">
                <a:solidFill>
                  <a:srgbClr val="A56E29"/>
                </a:solidFill>
                <a:latin typeface="Arial Black" panose="020B0A04020102020204" pitchFamily="34" charset="0"/>
              </a:rPr>
              <a:t>РЕАЛИЗАЦИИ ПРОЕКТА</a:t>
            </a:r>
          </a:p>
        </p:txBody>
      </p:sp>
      <p:grpSp>
        <p:nvGrpSpPr>
          <p:cNvPr id="29" name="Группа 28"/>
          <p:cNvGrpSpPr/>
          <p:nvPr/>
        </p:nvGrpSpPr>
        <p:grpSpPr>
          <a:xfrm>
            <a:off x="251745" y="1013253"/>
            <a:ext cx="11453115" cy="5515691"/>
            <a:chOff x="251745" y="1013253"/>
            <a:chExt cx="11453115" cy="5515691"/>
          </a:xfrm>
        </p:grpSpPr>
        <p:sp>
          <p:nvSpPr>
            <p:cNvPr id="9" name="Скругленный прямоугольник 8"/>
            <p:cNvSpPr/>
            <p:nvPr/>
          </p:nvSpPr>
          <p:spPr>
            <a:xfrm>
              <a:off x="442912" y="2134846"/>
              <a:ext cx="3978876" cy="888165"/>
            </a:xfrm>
            <a:prstGeom prst="roundRect">
              <a:avLst/>
            </a:prstGeom>
            <a:solidFill>
              <a:srgbClr val="908A7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" name="Скругленный прямоугольник 9"/>
            <p:cNvSpPr/>
            <p:nvPr/>
          </p:nvSpPr>
          <p:spPr>
            <a:xfrm>
              <a:off x="4547286" y="1013253"/>
              <a:ext cx="2125362" cy="543698"/>
            </a:xfrm>
            <a:prstGeom prst="roundRect">
              <a:avLst/>
            </a:prstGeom>
            <a:solidFill>
              <a:srgbClr val="918B7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" name="Скругленный прямоугольник 10"/>
            <p:cNvSpPr/>
            <p:nvPr/>
          </p:nvSpPr>
          <p:spPr>
            <a:xfrm>
              <a:off x="6783858" y="1013253"/>
              <a:ext cx="2508422" cy="543698"/>
            </a:xfrm>
            <a:prstGeom prst="roundRect">
              <a:avLst/>
            </a:prstGeom>
            <a:solidFill>
              <a:srgbClr val="908A7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" name="Скругленный прямоугольник 11"/>
            <p:cNvSpPr/>
            <p:nvPr/>
          </p:nvSpPr>
          <p:spPr>
            <a:xfrm>
              <a:off x="9403490" y="1013253"/>
              <a:ext cx="2248930" cy="543698"/>
            </a:xfrm>
            <a:prstGeom prst="roundRect">
              <a:avLst/>
            </a:prstGeom>
            <a:solidFill>
              <a:srgbClr val="908A7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4" name="Скругленный прямоугольник 13"/>
            <p:cNvSpPr/>
            <p:nvPr/>
          </p:nvSpPr>
          <p:spPr>
            <a:xfrm>
              <a:off x="442912" y="1665289"/>
              <a:ext cx="11209507" cy="361220"/>
            </a:xfrm>
            <a:prstGeom prst="roundRect">
              <a:avLst/>
            </a:prstGeom>
            <a:solidFill>
              <a:srgbClr val="908A7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5" name="Скругленный прямоугольник 14"/>
            <p:cNvSpPr/>
            <p:nvPr/>
          </p:nvSpPr>
          <p:spPr>
            <a:xfrm>
              <a:off x="442912" y="1013253"/>
              <a:ext cx="3978876" cy="543698"/>
            </a:xfrm>
            <a:prstGeom prst="roundRect">
              <a:avLst/>
            </a:prstGeom>
            <a:solidFill>
              <a:srgbClr val="918B7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6" name="Скругленный прямоугольник 15"/>
            <p:cNvSpPr/>
            <p:nvPr/>
          </p:nvSpPr>
          <p:spPr>
            <a:xfrm>
              <a:off x="4547286" y="2167173"/>
              <a:ext cx="2125362" cy="866206"/>
            </a:xfrm>
            <a:prstGeom prst="roundRect">
              <a:avLst/>
            </a:prstGeom>
            <a:solidFill>
              <a:srgbClr val="E4E3D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dirty="0">
                  <a:solidFill>
                    <a:srgbClr val="605B5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Январь 2023</a:t>
              </a:r>
            </a:p>
          </p:txBody>
        </p:sp>
        <p:sp>
          <p:nvSpPr>
            <p:cNvPr id="17" name="Скругленный прямоугольник 16"/>
            <p:cNvSpPr/>
            <p:nvPr/>
          </p:nvSpPr>
          <p:spPr>
            <a:xfrm>
              <a:off x="6798146" y="2183336"/>
              <a:ext cx="2508422" cy="850044"/>
            </a:xfrm>
            <a:prstGeom prst="roundRect">
              <a:avLst/>
            </a:prstGeom>
            <a:solidFill>
              <a:srgbClr val="E4E3D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8" name="Скругленный прямоугольник 17"/>
            <p:cNvSpPr/>
            <p:nvPr/>
          </p:nvSpPr>
          <p:spPr>
            <a:xfrm>
              <a:off x="9432066" y="2191418"/>
              <a:ext cx="2248930" cy="841961"/>
            </a:xfrm>
            <a:prstGeom prst="roundRect">
              <a:avLst/>
            </a:prstGeom>
            <a:solidFill>
              <a:srgbClr val="E4E3D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9" name="Прямоугольник 18"/>
            <p:cNvSpPr/>
            <p:nvPr/>
          </p:nvSpPr>
          <p:spPr>
            <a:xfrm>
              <a:off x="1614658" y="1100436"/>
              <a:ext cx="1635384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dirty="0">
                  <a:solidFill>
                    <a:srgbClr val="E4E3DF"/>
                  </a:solidFill>
                  <a:latin typeface="Arial Black" panose="020B0A04020102020204" pitchFamily="34" charset="0"/>
                </a:rPr>
                <a:t>ДЕЙСТВИЯ</a:t>
              </a:r>
            </a:p>
          </p:txBody>
        </p:sp>
        <p:sp>
          <p:nvSpPr>
            <p:cNvPr id="20" name="Прямоугольник 19"/>
            <p:cNvSpPr/>
            <p:nvPr/>
          </p:nvSpPr>
          <p:spPr>
            <a:xfrm>
              <a:off x="4750867" y="1023492"/>
              <a:ext cx="1718199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ru-RU" sz="1400" dirty="0">
                  <a:solidFill>
                    <a:srgbClr val="E4E3DF"/>
                  </a:solidFill>
                  <a:latin typeface="Arial Black" panose="020B0A04020102020204" pitchFamily="34" charset="0"/>
                </a:rPr>
                <a:t>СРОКИ РЕАЛИЗАЦИИ</a:t>
              </a:r>
            </a:p>
          </p:txBody>
        </p:sp>
        <p:sp>
          <p:nvSpPr>
            <p:cNvPr id="21" name="Прямоугольник 20"/>
            <p:cNvSpPr/>
            <p:nvPr/>
          </p:nvSpPr>
          <p:spPr>
            <a:xfrm>
              <a:off x="7327639" y="1100436"/>
              <a:ext cx="144943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dirty="0">
                  <a:solidFill>
                    <a:srgbClr val="E4E3DF"/>
                  </a:solidFill>
                  <a:latin typeface="Arial Black" panose="020B0A04020102020204" pitchFamily="34" charset="0"/>
                </a:rPr>
                <a:t>РЕСУРСЫ</a:t>
              </a:r>
            </a:p>
          </p:txBody>
        </p:sp>
        <p:sp>
          <p:nvSpPr>
            <p:cNvPr id="22" name="Прямоугольник 21"/>
            <p:cNvSpPr/>
            <p:nvPr/>
          </p:nvSpPr>
          <p:spPr>
            <a:xfrm>
              <a:off x="9369145" y="1115825"/>
              <a:ext cx="2311851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sz="1600" dirty="0">
                  <a:solidFill>
                    <a:srgbClr val="E4E3DF"/>
                  </a:solidFill>
                  <a:latin typeface="Arial Black" panose="020B0A04020102020204" pitchFamily="34" charset="0"/>
                </a:rPr>
                <a:t>ОТВЕТСТВЕННЫЙ</a:t>
              </a:r>
            </a:p>
          </p:txBody>
        </p:sp>
        <p:sp>
          <p:nvSpPr>
            <p:cNvPr id="24" name="Прямоугольник 23"/>
            <p:cNvSpPr/>
            <p:nvPr/>
          </p:nvSpPr>
          <p:spPr>
            <a:xfrm>
              <a:off x="462102" y="2110049"/>
              <a:ext cx="3978876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ru-RU" dirty="0">
                  <a:solidFill>
                    <a:srgbClr val="E4E3D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Создание технологической документации по сопровождению проекта</a:t>
              </a:r>
            </a:p>
          </p:txBody>
        </p:sp>
        <p:sp>
          <p:nvSpPr>
            <p:cNvPr id="26" name="Прямоугольник 25"/>
            <p:cNvSpPr/>
            <p:nvPr/>
          </p:nvSpPr>
          <p:spPr>
            <a:xfrm>
              <a:off x="6538837" y="2281684"/>
              <a:ext cx="3050189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ru-RU" dirty="0">
                  <a:solidFill>
                    <a:srgbClr val="605B5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Технологические карты, инструкции</a:t>
              </a:r>
              <a:r>
                <a:rPr lang="ru-RU" sz="1600" dirty="0">
                  <a:solidFill>
                    <a:srgbClr val="605B5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</a:p>
          </p:txBody>
        </p:sp>
        <p:sp>
          <p:nvSpPr>
            <p:cNvPr id="27" name="Прямоугольник 26"/>
            <p:cNvSpPr/>
            <p:nvPr/>
          </p:nvSpPr>
          <p:spPr>
            <a:xfrm>
              <a:off x="9879206" y="2393366"/>
              <a:ext cx="1701371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dirty="0">
                  <a:solidFill>
                    <a:srgbClr val="605B5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Оргкомитет</a:t>
              </a:r>
            </a:p>
          </p:txBody>
        </p:sp>
        <p:sp>
          <p:nvSpPr>
            <p:cNvPr id="40" name="Прямоугольник 39"/>
            <p:cNvSpPr/>
            <p:nvPr/>
          </p:nvSpPr>
          <p:spPr>
            <a:xfrm>
              <a:off x="3058705" y="1648834"/>
              <a:ext cx="597791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dirty="0">
                  <a:solidFill>
                    <a:srgbClr val="E4E3D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Психолого-педагогическое и методическое сопровождение</a:t>
              </a:r>
            </a:p>
          </p:txBody>
        </p:sp>
        <p:sp>
          <p:nvSpPr>
            <p:cNvPr id="41" name="Скругленный прямоугольник 40"/>
            <p:cNvSpPr/>
            <p:nvPr/>
          </p:nvSpPr>
          <p:spPr>
            <a:xfrm>
              <a:off x="452518" y="3141633"/>
              <a:ext cx="3978876" cy="716017"/>
            </a:xfrm>
            <a:prstGeom prst="roundRect">
              <a:avLst/>
            </a:prstGeom>
            <a:solidFill>
              <a:srgbClr val="918B7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2" name="Прямоугольник 41"/>
            <p:cNvSpPr/>
            <p:nvPr/>
          </p:nvSpPr>
          <p:spPr>
            <a:xfrm>
              <a:off x="536843" y="3129629"/>
              <a:ext cx="3829393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ru-RU" dirty="0">
                  <a:solidFill>
                    <a:srgbClr val="E4E3D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Разработка методических материалов по созданию лекций </a:t>
              </a:r>
            </a:p>
          </p:txBody>
        </p:sp>
        <p:sp>
          <p:nvSpPr>
            <p:cNvPr id="43" name="Скругленный прямоугольник 42"/>
            <p:cNvSpPr/>
            <p:nvPr/>
          </p:nvSpPr>
          <p:spPr>
            <a:xfrm>
              <a:off x="4547286" y="3141633"/>
              <a:ext cx="2096788" cy="716017"/>
            </a:xfrm>
            <a:prstGeom prst="roundRect">
              <a:avLst/>
            </a:prstGeom>
            <a:solidFill>
              <a:srgbClr val="E4E3D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44" name="Прямоугольник 43"/>
            <p:cNvSpPr/>
            <p:nvPr/>
          </p:nvSpPr>
          <p:spPr>
            <a:xfrm>
              <a:off x="4891000" y="3314975"/>
              <a:ext cx="1409360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dirty="0">
                  <a:solidFill>
                    <a:srgbClr val="605B5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Январь 2023</a:t>
              </a:r>
            </a:p>
          </p:txBody>
        </p:sp>
        <p:sp>
          <p:nvSpPr>
            <p:cNvPr id="45" name="Скругленный прямоугольник 44"/>
            <p:cNvSpPr/>
            <p:nvPr/>
          </p:nvSpPr>
          <p:spPr>
            <a:xfrm>
              <a:off x="6778122" y="3141633"/>
              <a:ext cx="2508422" cy="716017"/>
            </a:xfrm>
            <a:prstGeom prst="roundRect">
              <a:avLst/>
            </a:prstGeom>
            <a:solidFill>
              <a:srgbClr val="E4E3D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6" name="Прямоугольник 45"/>
            <p:cNvSpPr/>
            <p:nvPr/>
          </p:nvSpPr>
          <p:spPr>
            <a:xfrm>
              <a:off x="6829822" y="3175982"/>
              <a:ext cx="2405022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ru-RU" dirty="0">
                  <a:solidFill>
                    <a:srgbClr val="605B5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Методические рекомендации</a:t>
              </a:r>
            </a:p>
          </p:txBody>
        </p:sp>
        <p:sp>
          <p:nvSpPr>
            <p:cNvPr id="47" name="Скругленный прямоугольник 46"/>
            <p:cNvSpPr/>
            <p:nvPr/>
          </p:nvSpPr>
          <p:spPr>
            <a:xfrm>
              <a:off x="9400605" y="3141633"/>
              <a:ext cx="2248930" cy="716017"/>
            </a:xfrm>
            <a:prstGeom prst="roundRect">
              <a:avLst/>
            </a:prstGeom>
            <a:solidFill>
              <a:srgbClr val="E4E3D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8" name="Прямоугольник 47"/>
            <p:cNvSpPr/>
            <p:nvPr/>
          </p:nvSpPr>
          <p:spPr>
            <a:xfrm>
              <a:off x="9557565" y="3277410"/>
              <a:ext cx="1935010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ru-RU" dirty="0">
                  <a:solidFill>
                    <a:srgbClr val="605B5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Оргкомитет</a:t>
              </a:r>
            </a:p>
          </p:txBody>
        </p:sp>
        <p:sp>
          <p:nvSpPr>
            <p:cNvPr id="30" name="Скругленный прямоугольник 29"/>
            <p:cNvSpPr/>
            <p:nvPr/>
          </p:nvSpPr>
          <p:spPr>
            <a:xfrm>
              <a:off x="6778122" y="3976272"/>
              <a:ext cx="2508422" cy="1466959"/>
            </a:xfrm>
            <a:prstGeom prst="roundRect">
              <a:avLst/>
            </a:prstGeom>
            <a:solidFill>
              <a:srgbClr val="E4E3D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" name="Прямоугольник 2"/>
            <p:cNvSpPr/>
            <p:nvPr/>
          </p:nvSpPr>
          <p:spPr>
            <a:xfrm>
              <a:off x="6798146" y="3984969"/>
              <a:ext cx="2536505" cy="14773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ru-RU" dirty="0">
                  <a:solidFill>
                    <a:srgbClr val="605B5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Учителя русского языка и литературы, сотрудники учреждений культуры и образования</a:t>
              </a:r>
            </a:p>
          </p:txBody>
        </p:sp>
        <p:sp>
          <p:nvSpPr>
            <p:cNvPr id="32" name="Скругленный прямоугольник 31"/>
            <p:cNvSpPr/>
            <p:nvPr/>
          </p:nvSpPr>
          <p:spPr>
            <a:xfrm>
              <a:off x="462102" y="3976272"/>
              <a:ext cx="3978876" cy="1466959"/>
            </a:xfrm>
            <a:prstGeom prst="roundRect">
              <a:avLst/>
            </a:prstGeom>
            <a:solidFill>
              <a:srgbClr val="918B7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" name="Прямоугольник 3"/>
            <p:cNvSpPr/>
            <p:nvPr/>
          </p:nvSpPr>
          <p:spPr>
            <a:xfrm>
              <a:off x="251745" y="4228244"/>
              <a:ext cx="4399588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ru-RU" dirty="0">
                  <a:solidFill>
                    <a:srgbClr val="E4E3D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Корректировка текстовых материалов, подготовленных учителем для записи учениками, подбор видеоматериалов</a:t>
              </a:r>
            </a:p>
          </p:txBody>
        </p:sp>
        <p:sp>
          <p:nvSpPr>
            <p:cNvPr id="34" name="Скругленный прямоугольник 33"/>
            <p:cNvSpPr/>
            <p:nvPr/>
          </p:nvSpPr>
          <p:spPr>
            <a:xfrm>
              <a:off x="4547286" y="3981785"/>
              <a:ext cx="2096788" cy="1461446"/>
            </a:xfrm>
            <a:prstGeom prst="roundRect">
              <a:avLst/>
            </a:prstGeom>
            <a:solidFill>
              <a:srgbClr val="E4E3D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5" name="Прямоугольник 4"/>
            <p:cNvSpPr/>
            <p:nvPr/>
          </p:nvSpPr>
          <p:spPr>
            <a:xfrm>
              <a:off x="4661650" y="4366743"/>
              <a:ext cx="1868059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ru-RU" dirty="0">
                  <a:solidFill>
                    <a:srgbClr val="605B5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Февраль-март</a:t>
              </a:r>
            </a:p>
            <a:p>
              <a:pPr algn="ctr"/>
              <a:r>
                <a:rPr lang="ru-RU" dirty="0">
                  <a:solidFill>
                    <a:srgbClr val="605B5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2023  </a:t>
              </a:r>
            </a:p>
          </p:txBody>
        </p:sp>
        <p:sp>
          <p:nvSpPr>
            <p:cNvPr id="36" name="Скругленный прямоугольник 35"/>
            <p:cNvSpPr/>
            <p:nvPr/>
          </p:nvSpPr>
          <p:spPr>
            <a:xfrm>
              <a:off x="9374758" y="3970321"/>
              <a:ext cx="2248930" cy="1472910"/>
            </a:xfrm>
            <a:prstGeom prst="roundRect">
              <a:avLst/>
            </a:prstGeom>
            <a:solidFill>
              <a:srgbClr val="E4E3D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" name="Прямоугольник 5"/>
            <p:cNvSpPr/>
            <p:nvPr/>
          </p:nvSpPr>
          <p:spPr>
            <a:xfrm>
              <a:off x="9318132" y="4344330"/>
              <a:ext cx="2386728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ru-RU" dirty="0">
                  <a:solidFill>
                    <a:srgbClr val="605B5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Учителя русского языка и литературы</a:t>
              </a:r>
            </a:p>
          </p:txBody>
        </p:sp>
        <p:sp>
          <p:nvSpPr>
            <p:cNvPr id="38" name="Скругленный прямоугольник 37"/>
            <p:cNvSpPr/>
            <p:nvPr/>
          </p:nvSpPr>
          <p:spPr>
            <a:xfrm>
              <a:off x="474416" y="5561854"/>
              <a:ext cx="3978876" cy="967090"/>
            </a:xfrm>
            <a:prstGeom prst="roundRect">
              <a:avLst/>
            </a:prstGeom>
            <a:solidFill>
              <a:srgbClr val="918B7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" name="Прямоугольник 6"/>
            <p:cNvSpPr/>
            <p:nvPr/>
          </p:nvSpPr>
          <p:spPr>
            <a:xfrm>
              <a:off x="493255" y="5553582"/>
              <a:ext cx="3781822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ru-RU" dirty="0">
                  <a:solidFill>
                    <a:srgbClr val="E4E3D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Проведение обучающих семинаров, творческих встреч и психологических тренингов</a:t>
              </a:r>
            </a:p>
          </p:txBody>
        </p:sp>
        <p:sp>
          <p:nvSpPr>
            <p:cNvPr id="49" name="Скругленный прямоугольник 48"/>
            <p:cNvSpPr/>
            <p:nvPr/>
          </p:nvSpPr>
          <p:spPr>
            <a:xfrm>
              <a:off x="4575860" y="5561854"/>
              <a:ext cx="2096788" cy="967089"/>
            </a:xfrm>
            <a:prstGeom prst="roundRect">
              <a:avLst/>
            </a:prstGeom>
            <a:solidFill>
              <a:srgbClr val="E4E3D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8" name="Прямоугольник 7"/>
            <p:cNvSpPr/>
            <p:nvPr/>
          </p:nvSpPr>
          <p:spPr>
            <a:xfrm>
              <a:off x="4609852" y="5702047"/>
              <a:ext cx="1971653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ru-RU" dirty="0">
                  <a:solidFill>
                    <a:srgbClr val="605B5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Февраль-декабрь  2023</a:t>
              </a:r>
            </a:p>
          </p:txBody>
        </p:sp>
        <p:sp>
          <p:nvSpPr>
            <p:cNvPr id="51" name="Скругленный прямоугольник 50"/>
            <p:cNvSpPr/>
            <p:nvPr/>
          </p:nvSpPr>
          <p:spPr>
            <a:xfrm>
              <a:off x="6778122" y="5561854"/>
              <a:ext cx="2508422" cy="967089"/>
            </a:xfrm>
            <a:prstGeom prst="roundRect">
              <a:avLst/>
            </a:prstGeom>
            <a:solidFill>
              <a:srgbClr val="E4E3D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" name="Прямоугольник 12"/>
            <p:cNvSpPr/>
            <p:nvPr/>
          </p:nvSpPr>
          <p:spPr>
            <a:xfrm>
              <a:off x="6567014" y="5685161"/>
              <a:ext cx="2919690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ru-RU" dirty="0">
                  <a:solidFill>
                    <a:srgbClr val="605B5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Педагоги-психологи, социальные партнёры</a:t>
              </a:r>
            </a:p>
          </p:txBody>
        </p:sp>
        <p:sp>
          <p:nvSpPr>
            <p:cNvPr id="52" name="Скругленный прямоугольник 51"/>
            <p:cNvSpPr/>
            <p:nvPr/>
          </p:nvSpPr>
          <p:spPr>
            <a:xfrm>
              <a:off x="9400605" y="5553582"/>
              <a:ext cx="2223083" cy="975361"/>
            </a:xfrm>
            <a:prstGeom prst="roundRect">
              <a:avLst/>
            </a:prstGeom>
            <a:solidFill>
              <a:srgbClr val="E4E3D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8" name="Прямоугольник 27"/>
            <p:cNvSpPr/>
            <p:nvPr/>
          </p:nvSpPr>
          <p:spPr>
            <a:xfrm>
              <a:off x="9830514" y="5856596"/>
              <a:ext cx="1337417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dirty="0">
                  <a:solidFill>
                    <a:srgbClr val="605B5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Оргкомитет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46338720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75969" y="267092"/>
            <a:ext cx="9181113" cy="697556"/>
          </a:xfrm>
        </p:spPr>
        <p:txBody>
          <a:bodyPr>
            <a:normAutofit/>
          </a:bodyPr>
          <a:lstStyle/>
          <a:p>
            <a:r>
              <a:rPr lang="ru-RU" sz="2800" dirty="0">
                <a:solidFill>
                  <a:srgbClr val="605B50"/>
                </a:solidFill>
                <a:latin typeface="Arial Black" panose="020B0A04020102020204" pitchFamily="34" charset="0"/>
              </a:rPr>
              <a:t>ОСНОВНЫЕ ЭТАПЫ </a:t>
            </a:r>
            <a:r>
              <a:rPr lang="ru-RU" sz="2800" dirty="0">
                <a:solidFill>
                  <a:srgbClr val="A56E29"/>
                </a:solidFill>
                <a:latin typeface="Arial Black" panose="020B0A04020102020204" pitchFamily="34" charset="0"/>
              </a:rPr>
              <a:t>РЕАЛИЗАЦИИ ПРОЕКТА</a:t>
            </a:r>
          </a:p>
        </p:txBody>
      </p:sp>
      <p:grpSp>
        <p:nvGrpSpPr>
          <p:cNvPr id="29" name="Группа 28"/>
          <p:cNvGrpSpPr/>
          <p:nvPr/>
        </p:nvGrpSpPr>
        <p:grpSpPr>
          <a:xfrm>
            <a:off x="251746" y="1013253"/>
            <a:ext cx="11441974" cy="4480139"/>
            <a:chOff x="251746" y="1013253"/>
            <a:chExt cx="11441974" cy="4480139"/>
          </a:xfrm>
        </p:grpSpPr>
        <p:sp>
          <p:nvSpPr>
            <p:cNvPr id="9" name="Скругленный прямоугольник 8"/>
            <p:cNvSpPr/>
            <p:nvPr/>
          </p:nvSpPr>
          <p:spPr>
            <a:xfrm>
              <a:off x="442912" y="2134846"/>
              <a:ext cx="3978876" cy="888165"/>
            </a:xfrm>
            <a:prstGeom prst="roundRect">
              <a:avLst/>
            </a:prstGeom>
            <a:solidFill>
              <a:srgbClr val="908A7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" name="Скругленный прямоугольник 9"/>
            <p:cNvSpPr/>
            <p:nvPr/>
          </p:nvSpPr>
          <p:spPr>
            <a:xfrm>
              <a:off x="4547286" y="1013253"/>
              <a:ext cx="2125362" cy="543698"/>
            </a:xfrm>
            <a:prstGeom prst="roundRect">
              <a:avLst/>
            </a:prstGeom>
            <a:solidFill>
              <a:srgbClr val="918B7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" name="Скругленный прямоугольник 10"/>
            <p:cNvSpPr/>
            <p:nvPr/>
          </p:nvSpPr>
          <p:spPr>
            <a:xfrm>
              <a:off x="6783858" y="1013253"/>
              <a:ext cx="2508422" cy="543698"/>
            </a:xfrm>
            <a:prstGeom prst="roundRect">
              <a:avLst/>
            </a:prstGeom>
            <a:solidFill>
              <a:srgbClr val="908A7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" name="Скругленный прямоугольник 11"/>
            <p:cNvSpPr/>
            <p:nvPr/>
          </p:nvSpPr>
          <p:spPr>
            <a:xfrm>
              <a:off x="9403490" y="1013253"/>
              <a:ext cx="2248930" cy="543698"/>
            </a:xfrm>
            <a:prstGeom prst="roundRect">
              <a:avLst/>
            </a:prstGeom>
            <a:solidFill>
              <a:srgbClr val="908A7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4" name="Скругленный прямоугольник 13"/>
            <p:cNvSpPr/>
            <p:nvPr/>
          </p:nvSpPr>
          <p:spPr>
            <a:xfrm>
              <a:off x="442912" y="1665289"/>
              <a:ext cx="11209507" cy="361220"/>
            </a:xfrm>
            <a:prstGeom prst="roundRect">
              <a:avLst/>
            </a:prstGeom>
            <a:solidFill>
              <a:srgbClr val="908A7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5" name="Скругленный прямоугольник 14"/>
            <p:cNvSpPr/>
            <p:nvPr/>
          </p:nvSpPr>
          <p:spPr>
            <a:xfrm>
              <a:off x="442912" y="1013253"/>
              <a:ext cx="3978876" cy="543698"/>
            </a:xfrm>
            <a:prstGeom prst="roundRect">
              <a:avLst/>
            </a:prstGeom>
            <a:solidFill>
              <a:srgbClr val="918B7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6" name="Скругленный прямоугольник 15"/>
            <p:cNvSpPr/>
            <p:nvPr/>
          </p:nvSpPr>
          <p:spPr>
            <a:xfrm>
              <a:off x="4547286" y="2167173"/>
              <a:ext cx="2125362" cy="866206"/>
            </a:xfrm>
            <a:prstGeom prst="roundRect">
              <a:avLst/>
            </a:prstGeom>
            <a:solidFill>
              <a:srgbClr val="E4E3D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dirty="0">
                  <a:solidFill>
                    <a:srgbClr val="605B5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В течение действия проекта</a:t>
              </a:r>
            </a:p>
          </p:txBody>
        </p:sp>
        <p:sp>
          <p:nvSpPr>
            <p:cNvPr id="17" name="Скругленный прямоугольник 16"/>
            <p:cNvSpPr/>
            <p:nvPr/>
          </p:nvSpPr>
          <p:spPr>
            <a:xfrm>
              <a:off x="6798146" y="2183336"/>
              <a:ext cx="2508422" cy="850044"/>
            </a:xfrm>
            <a:prstGeom prst="roundRect">
              <a:avLst/>
            </a:prstGeom>
            <a:solidFill>
              <a:srgbClr val="E4E3D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8" name="Скругленный прямоугольник 17"/>
            <p:cNvSpPr/>
            <p:nvPr/>
          </p:nvSpPr>
          <p:spPr>
            <a:xfrm>
              <a:off x="9432066" y="2191418"/>
              <a:ext cx="2248930" cy="841961"/>
            </a:xfrm>
            <a:prstGeom prst="roundRect">
              <a:avLst/>
            </a:prstGeom>
            <a:solidFill>
              <a:srgbClr val="E4E3D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9" name="Прямоугольник 18"/>
            <p:cNvSpPr/>
            <p:nvPr/>
          </p:nvSpPr>
          <p:spPr>
            <a:xfrm>
              <a:off x="1614658" y="1100436"/>
              <a:ext cx="1635384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dirty="0">
                  <a:solidFill>
                    <a:srgbClr val="E4E3DF"/>
                  </a:solidFill>
                  <a:latin typeface="Arial Black" panose="020B0A04020102020204" pitchFamily="34" charset="0"/>
                </a:rPr>
                <a:t>ДЕЙСТВИЯ</a:t>
              </a:r>
            </a:p>
          </p:txBody>
        </p:sp>
        <p:sp>
          <p:nvSpPr>
            <p:cNvPr id="20" name="Прямоугольник 19"/>
            <p:cNvSpPr/>
            <p:nvPr/>
          </p:nvSpPr>
          <p:spPr>
            <a:xfrm>
              <a:off x="4750867" y="1023492"/>
              <a:ext cx="1718199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ru-RU" sz="1400" dirty="0">
                  <a:solidFill>
                    <a:srgbClr val="E4E3DF"/>
                  </a:solidFill>
                  <a:latin typeface="Arial Black" panose="020B0A04020102020204" pitchFamily="34" charset="0"/>
                </a:rPr>
                <a:t>СРОКИ РЕАЛИЗАЦИИ</a:t>
              </a:r>
            </a:p>
          </p:txBody>
        </p:sp>
        <p:sp>
          <p:nvSpPr>
            <p:cNvPr id="21" name="Прямоугольник 20"/>
            <p:cNvSpPr/>
            <p:nvPr/>
          </p:nvSpPr>
          <p:spPr>
            <a:xfrm>
              <a:off x="7327639" y="1100436"/>
              <a:ext cx="144943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dirty="0">
                  <a:solidFill>
                    <a:srgbClr val="E4E3DF"/>
                  </a:solidFill>
                  <a:latin typeface="Arial Black" panose="020B0A04020102020204" pitchFamily="34" charset="0"/>
                </a:rPr>
                <a:t>РЕСУРСЫ</a:t>
              </a:r>
            </a:p>
          </p:txBody>
        </p:sp>
        <p:sp>
          <p:nvSpPr>
            <p:cNvPr id="22" name="Прямоугольник 21"/>
            <p:cNvSpPr/>
            <p:nvPr/>
          </p:nvSpPr>
          <p:spPr>
            <a:xfrm>
              <a:off x="9369145" y="1115825"/>
              <a:ext cx="2311851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sz="1600" dirty="0">
                  <a:solidFill>
                    <a:srgbClr val="E4E3DF"/>
                  </a:solidFill>
                  <a:latin typeface="Arial Black" panose="020B0A04020102020204" pitchFamily="34" charset="0"/>
                </a:rPr>
                <a:t>ОТВЕТСТВЕННЫЙ</a:t>
              </a:r>
            </a:p>
          </p:txBody>
        </p:sp>
        <p:sp>
          <p:nvSpPr>
            <p:cNvPr id="24" name="Прямоугольник 23"/>
            <p:cNvSpPr/>
            <p:nvPr/>
          </p:nvSpPr>
          <p:spPr>
            <a:xfrm>
              <a:off x="462102" y="2110049"/>
              <a:ext cx="3978876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ru-RU" dirty="0">
                  <a:solidFill>
                    <a:srgbClr val="E4E3D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Привлечение кадрового потенциала учреждений культуры, образования и туризма</a:t>
              </a:r>
            </a:p>
          </p:txBody>
        </p:sp>
        <p:sp>
          <p:nvSpPr>
            <p:cNvPr id="26" name="Прямоугольник 25"/>
            <p:cNvSpPr/>
            <p:nvPr/>
          </p:nvSpPr>
          <p:spPr>
            <a:xfrm>
              <a:off x="6527262" y="2429505"/>
              <a:ext cx="3050189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ru-RU" dirty="0">
                  <a:solidFill>
                    <a:srgbClr val="605B5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Социальные партнёры</a:t>
              </a:r>
              <a:endParaRPr lang="ru-RU" sz="1600" dirty="0">
                <a:solidFill>
                  <a:srgbClr val="605B5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7" name="Прямоугольник 26"/>
            <p:cNvSpPr/>
            <p:nvPr/>
          </p:nvSpPr>
          <p:spPr>
            <a:xfrm>
              <a:off x="9879206" y="2393366"/>
              <a:ext cx="1701371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dirty="0">
                  <a:solidFill>
                    <a:srgbClr val="605B5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Оргкомитет</a:t>
              </a:r>
            </a:p>
          </p:txBody>
        </p:sp>
        <p:sp>
          <p:nvSpPr>
            <p:cNvPr id="40" name="Прямоугольник 39"/>
            <p:cNvSpPr/>
            <p:nvPr/>
          </p:nvSpPr>
          <p:spPr>
            <a:xfrm>
              <a:off x="4847657" y="1661223"/>
              <a:ext cx="240001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dirty="0">
                  <a:solidFill>
                    <a:srgbClr val="E4E3D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Кадровое обеспечение</a:t>
              </a:r>
            </a:p>
          </p:txBody>
        </p:sp>
        <p:sp>
          <p:nvSpPr>
            <p:cNvPr id="41" name="Скругленный прямоугольник 40"/>
            <p:cNvSpPr/>
            <p:nvPr/>
          </p:nvSpPr>
          <p:spPr>
            <a:xfrm>
              <a:off x="452517" y="3141634"/>
              <a:ext cx="11199901" cy="364798"/>
            </a:xfrm>
            <a:prstGeom prst="roundRect">
              <a:avLst/>
            </a:prstGeom>
            <a:solidFill>
              <a:srgbClr val="918B7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0" name="Скругленный прямоугольник 29"/>
            <p:cNvSpPr/>
            <p:nvPr/>
          </p:nvSpPr>
          <p:spPr>
            <a:xfrm>
              <a:off x="6778122" y="3611474"/>
              <a:ext cx="2508422" cy="755269"/>
            </a:xfrm>
            <a:prstGeom prst="roundRect">
              <a:avLst/>
            </a:prstGeom>
            <a:solidFill>
              <a:srgbClr val="E4E3D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" name="Прямоугольник 2"/>
            <p:cNvSpPr/>
            <p:nvPr/>
          </p:nvSpPr>
          <p:spPr>
            <a:xfrm>
              <a:off x="6750039" y="3645169"/>
              <a:ext cx="2536505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ru-RU" dirty="0">
                  <a:solidFill>
                    <a:srgbClr val="605B5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Образовательные сайты и порталы</a:t>
              </a:r>
            </a:p>
          </p:txBody>
        </p:sp>
        <p:sp>
          <p:nvSpPr>
            <p:cNvPr id="32" name="Скругленный прямоугольник 31"/>
            <p:cNvSpPr/>
            <p:nvPr/>
          </p:nvSpPr>
          <p:spPr>
            <a:xfrm>
              <a:off x="462102" y="3621842"/>
              <a:ext cx="3978876" cy="744901"/>
            </a:xfrm>
            <a:prstGeom prst="roundRect">
              <a:avLst/>
            </a:prstGeom>
            <a:solidFill>
              <a:srgbClr val="918B7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" name="Прямоугольник 3"/>
            <p:cNvSpPr/>
            <p:nvPr/>
          </p:nvSpPr>
          <p:spPr>
            <a:xfrm>
              <a:off x="251746" y="3655406"/>
              <a:ext cx="4399588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ru-RU" dirty="0">
                  <a:solidFill>
                    <a:srgbClr val="E4E3D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Использование возможностей Интернет-ресурсов</a:t>
              </a:r>
            </a:p>
          </p:txBody>
        </p:sp>
        <p:sp>
          <p:nvSpPr>
            <p:cNvPr id="34" name="Скругленный прямоугольник 33"/>
            <p:cNvSpPr/>
            <p:nvPr/>
          </p:nvSpPr>
          <p:spPr>
            <a:xfrm>
              <a:off x="4547284" y="3621842"/>
              <a:ext cx="2096788" cy="744901"/>
            </a:xfrm>
            <a:prstGeom prst="roundRect">
              <a:avLst/>
            </a:prstGeom>
            <a:solidFill>
              <a:srgbClr val="E4E3D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5" name="Прямоугольник 4"/>
            <p:cNvSpPr/>
            <p:nvPr/>
          </p:nvSpPr>
          <p:spPr>
            <a:xfrm>
              <a:off x="4642234" y="3613422"/>
              <a:ext cx="1924780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ru-RU" dirty="0">
                  <a:solidFill>
                    <a:srgbClr val="605B5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В течение действия проекта  </a:t>
              </a:r>
            </a:p>
          </p:txBody>
        </p:sp>
        <p:sp>
          <p:nvSpPr>
            <p:cNvPr id="36" name="Скругленный прямоугольник 35"/>
            <p:cNvSpPr/>
            <p:nvPr/>
          </p:nvSpPr>
          <p:spPr>
            <a:xfrm>
              <a:off x="9374758" y="3611474"/>
              <a:ext cx="2248930" cy="755269"/>
            </a:xfrm>
            <a:prstGeom prst="roundRect">
              <a:avLst/>
            </a:prstGeom>
            <a:solidFill>
              <a:srgbClr val="E4E3D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" name="Прямоугольник 5"/>
            <p:cNvSpPr/>
            <p:nvPr/>
          </p:nvSpPr>
          <p:spPr>
            <a:xfrm>
              <a:off x="9306992" y="3763939"/>
              <a:ext cx="2386728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ru-RU" dirty="0">
                  <a:solidFill>
                    <a:srgbClr val="605B5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Учителя информатики</a:t>
              </a:r>
            </a:p>
          </p:txBody>
        </p:sp>
        <p:sp>
          <p:nvSpPr>
            <p:cNvPr id="38" name="Скругленный прямоугольник 37"/>
            <p:cNvSpPr/>
            <p:nvPr/>
          </p:nvSpPr>
          <p:spPr>
            <a:xfrm>
              <a:off x="462102" y="4482153"/>
              <a:ext cx="3978876" cy="967090"/>
            </a:xfrm>
            <a:prstGeom prst="roundRect">
              <a:avLst/>
            </a:prstGeom>
            <a:solidFill>
              <a:srgbClr val="918B7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" name="Прямоугольник 6"/>
            <p:cNvSpPr/>
            <p:nvPr/>
          </p:nvSpPr>
          <p:spPr>
            <a:xfrm>
              <a:off x="560629" y="4487781"/>
              <a:ext cx="3781822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ru-RU" dirty="0">
                  <a:solidFill>
                    <a:srgbClr val="E4E3D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Создание раздела на сайте школы: краеведческий клуб «Литературный календарь»</a:t>
              </a:r>
            </a:p>
          </p:txBody>
        </p:sp>
        <p:sp>
          <p:nvSpPr>
            <p:cNvPr id="49" name="Скругленный прямоугольник 48"/>
            <p:cNvSpPr/>
            <p:nvPr/>
          </p:nvSpPr>
          <p:spPr>
            <a:xfrm>
              <a:off x="4547284" y="4489985"/>
              <a:ext cx="2096788" cy="996415"/>
            </a:xfrm>
            <a:prstGeom prst="roundRect">
              <a:avLst/>
            </a:prstGeom>
            <a:solidFill>
              <a:srgbClr val="E4E3D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8" name="Прямоугольник 7"/>
            <p:cNvSpPr/>
            <p:nvPr/>
          </p:nvSpPr>
          <p:spPr>
            <a:xfrm>
              <a:off x="4595361" y="4662276"/>
              <a:ext cx="1971653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ru-RU" dirty="0">
                  <a:solidFill>
                    <a:srgbClr val="605B5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Февраль-декабрь  2023</a:t>
              </a:r>
            </a:p>
          </p:txBody>
        </p:sp>
        <p:sp>
          <p:nvSpPr>
            <p:cNvPr id="51" name="Скругленный прямоугольник 50"/>
            <p:cNvSpPr/>
            <p:nvPr/>
          </p:nvSpPr>
          <p:spPr>
            <a:xfrm>
              <a:off x="6783858" y="4504786"/>
              <a:ext cx="2508422" cy="967089"/>
            </a:xfrm>
            <a:prstGeom prst="roundRect">
              <a:avLst/>
            </a:prstGeom>
            <a:solidFill>
              <a:srgbClr val="E4E3D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" name="Прямоугольник 12"/>
            <p:cNvSpPr/>
            <p:nvPr/>
          </p:nvSpPr>
          <p:spPr>
            <a:xfrm>
              <a:off x="6592511" y="4775496"/>
              <a:ext cx="2919690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ru-RU" dirty="0">
                  <a:solidFill>
                    <a:srgbClr val="605B5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ИКТ-ресурсы</a:t>
              </a:r>
            </a:p>
          </p:txBody>
        </p:sp>
        <p:sp>
          <p:nvSpPr>
            <p:cNvPr id="52" name="Скругленный прямоугольник 51"/>
            <p:cNvSpPr/>
            <p:nvPr/>
          </p:nvSpPr>
          <p:spPr>
            <a:xfrm>
              <a:off x="9357494" y="4518031"/>
              <a:ext cx="2223083" cy="975361"/>
            </a:xfrm>
            <a:prstGeom prst="roundRect">
              <a:avLst/>
            </a:prstGeom>
            <a:solidFill>
              <a:srgbClr val="E4E3D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8" name="Прямоугольник 27"/>
            <p:cNvSpPr/>
            <p:nvPr/>
          </p:nvSpPr>
          <p:spPr>
            <a:xfrm>
              <a:off x="9258621" y="4773532"/>
              <a:ext cx="2393797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dirty="0">
                  <a:solidFill>
                    <a:srgbClr val="605B5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Учителя информатики</a:t>
              </a:r>
            </a:p>
          </p:txBody>
        </p:sp>
        <p:sp>
          <p:nvSpPr>
            <p:cNvPr id="25" name="Прямоугольник 24"/>
            <p:cNvSpPr/>
            <p:nvPr/>
          </p:nvSpPr>
          <p:spPr>
            <a:xfrm>
              <a:off x="2991187" y="3133887"/>
              <a:ext cx="6112955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dirty="0">
                  <a:solidFill>
                    <a:srgbClr val="E4E3D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Информационное и материально-техническое обеспечение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18364434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76400" y="-55134"/>
            <a:ext cx="10515600" cy="1325563"/>
          </a:xfrm>
        </p:spPr>
        <p:txBody>
          <a:bodyPr>
            <a:normAutofit/>
          </a:bodyPr>
          <a:lstStyle/>
          <a:p>
            <a:r>
              <a:rPr lang="ru-RU" sz="2800" dirty="0">
                <a:solidFill>
                  <a:srgbClr val="605B50"/>
                </a:solidFill>
                <a:latin typeface="Arial Black" panose="020B0A04020102020204" pitchFamily="34" charset="0"/>
              </a:rPr>
              <a:t>ОСНОВНЫЕ ЭТАПЫ </a:t>
            </a:r>
            <a:r>
              <a:rPr lang="ru-RU" sz="2800" dirty="0">
                <a:solidFill>
                  <a:srgbClr val="A56E29"/>
                </a:solidFill>
                <a:latin typeface="Arial Black" panose="020B0A04020102020204" pitchFamily="34" charset="0"/>
              </a:rPr>
              <a:t>РЕАЛИЗАЦИИ ПРОЕКТА</a:t>
            </a:r>
          </a:p>
        </p:txBody>
      </p:sp>
      <p:grpSp>
        <p:nvGrpSpPr>
          <p:cNvPr id="33" name="Группа 32"/>
          <p:cNvGrpSpPr/>
          <p:nvPr/>
        </p:nvGrpSpPr>
        <p:grpSpPr>
          <a:xfrm>
            <a:off x="208428" y="1013253"/>
            <a:ext cx="11492927" cy="2975855"/>
            <a:chOff x="208428" y="1013253"/>
            <a:chExt cx="11492927" cy="2975855"/>
          </a:xfrm>
        </p:grpSpPr>
        <p:sp>
          <p:nvSpPr>
            <p:cNvPr id="32" name="Скругленный прямоугольник 31"/>
            <p:cNvSpPr/>
            <p:nvPr/>
          </p:nvSpPr>
          <p:spPr>
            <a:xfrm>
              <a:off x="462102" y="3141716"/>
              <a:ext cx="3978876" cy="812715"/>
            </a:xfrm>
            <a:prstGeom prst="roundRect">
              <a:avLst/>
            </a:prstGeom>
            <a:solidFill>
              <a:srgbClr val="918B7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" name="Прямоугольник 3"/>
            <p:cNvSpPr/>
            <p:nvPr/>
          </p:nvSpPr>
          <p:spPr>
            <a:xfrm>
              <a:off x="208428" y="3350439"/>
              <a:ext cx="4399588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ru-RU" dirty="0">
                  <a:solidFill>
                    <a:srgbClr val="E4E3D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Использование ИКТ-оборудования</a:t>
              </a:r>
            </a:p>
          </p:txBody>
        </p:sp>
        <p:sp>
          <p:nvSpPr>
            <p:cNvPr id="9" name="Скругленный прямоугольник 8"/>
            <p:cNvSpPr/>
            <p:nvPr/>
          </p:nvSpPr>
          <p:spPr>
            <a:xfrm>
              <a:off x="442912" y="2134846"/>
              <a:ext cx="3978876" cy="888165"/>
            </a:xfrm>
            <a:prstGeom prst="roundRect">
              <a:avLst/>
            </a:prstGeom>
            <a:solidFill>
              <a:srgbClr val="908A7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" name="Скругленный прямоугольник 9"/>
            <p:cNvSpPr/>
            <p:nvPr/>
          </p:nvSpPr>
          <p:spPr>
            <a:xfrm>
              <a:off x="4547286" y="1013253"/>
              <a:ext cx="2125362" cy="543698"/>
            </a:xfrm>
            <a:prstGeom prst="roundRect">
              <a:avLst/>
            </a:prstGeom>
            <a:solidFill>
              <a:srgbClr val="918B7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" name="Скругленный прямоугольник 10"/>
            <p:cNvSpPr/>
            <p:nvPr/>
          </p:nvSpPr>
          <p:spPr>
            <a:xfrm>
              <a:off x="6783858" y="1013253"/>
              <a:ext cx="2508422" cy="543698"/>
            </a:xfrm>
            <a:prstGeom prst="roundRect">
              <a:avLst/>
            </a:prstGeom>
            <a:solidFill>
              <a:srgbClr val="908A7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" name="Скругленный прямоугольник 11"/>
            <p:cNvSpPr/>
            <p:nvPr/>
          </p:nvSpPr>
          <p:spPr>
            <a:xfrm>
              <a:off x="9403490" y="1013253"/>
              <a:ext cx="2248930" cy="543698"/>
            </a:xfrm>
            <a:prstGeom prst="roundRect">
              <a:avLst/>
            </a:prstGeom>
            <a:solidFill>
              <a:srgbClr val="908A7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4" name="Скругленный прямоугольник 13"/>
            <p:cNvSpPr/>
            <p:nvPr/>
          </p:nvSpPr>
          <p:spPr>
            <a:xfrm>
              <a:off x="442912" y="1665289"/>
              <a:ext cx="11209507" cy="361220"/>
            </a:xfrm>
            <a:prstGeom prst="roundRect">
              <a:avLst/>
            </a:prstGeom>
            <a:solidFill>
              <a:srgbClr val="908A7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5" name="Скругленный прямоугольник 14"/>
            <p:cNvSpPr/>
            <p:nvPr/>
          </p:nvSpPr>
          <p:spPr>
            <a:xfrm>
              <a:off x="442912" y="1013253"/>
              <a:ext cx="3978876" cy="543698"/>
            </a:xfrm>
            <a:prstGeom prst="roundRect">
              <a:avLst/>
            </a:prstGeom>
            <a:solidFill>
              <a:srgbClr val="918B7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6" name="Скругленный прямоугольник 15"/>
            <p:cNvSpPr/>
            <p:nvPr/>
          </p:nvSpPr>
          <p:spPr>
            <a:xfrm>
              <a:off x="4547286" y="2167173"/>
              <a:ext cx="2125362" cy="866206"/>
            </a:xfrm>
            <a:prstGeom prst="roundRect">
              <a:avLst/>
            </a:prstGeom>
            <a:solidFill>
              <a:srgbClr val="E4E3D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dirty="0">
                  <a:solidFill>
                    <a:srgbClr val="605B5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Март-декабрь 2023</a:t>
              </a:r>
            </a:p>
          </p:txBody>
        </p:sp>
        <p:sp>
          <p:nvSpPr>
            <p:cNvPr id="17" name="Скругленный прямоугольник 16"/>
            <p:cNvSpPr/>
            <p:nvPr/>
          </p:nvSpPr>
          <p:spPr>
            <a:xfrm>
              <a:off x="6798146" y="2183336"/>
              <a:ext cx="2508422" cy="850044"/>
            </a:xfrm>
            <a:prstGeom prst="roundRect">
              <a:avLst/>
            </a:prstGeom>
            <a:solidFill>
              <a:srgbClr val="E4E3D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8" name="Скругленный прямоугольник 17"/>
            <p:cNvSpPr/>
            <p:nvPr/>
          </p:nvSpPr>
          <p:spPr>
            <a:xfrm>
              <a:off x="9432066" y="2191418"/>
              <a:ext cx="2248930" cy="841961"/>
            </a:xfrm>
            <a:prstGeom prst="roundRect">
              <a:avLst/>
            </a:prstGeom>
            <a:solidFill>
              <a:srgbClr val="E4E3D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9" name="Прямоугольник 18"/>
            <p:cNvSpPr/>
            <p:nvPr/>
          </p:nvSpPr>
          <p:spPr>
            <a:xfrm>
              <a:off x="1614658" y="1100436"/>
              <a:ext cx="1635384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dirty="0">
                  <a:solidFill>
                    <a:srgbClr val="E4E3DF"/>
                  </a:solidFill>
                  <a:latin typeface="Arial Black" panose="020B0A04020102020204" pitchFamily="34" charset="0"/>
                </a:rPr>
                <a:t>ДЕЙСТВИЯ</a:t>
              </a:r>
            </a:p>
          </p:txBody>
        </p:sp>
        <p:sp>
          <p:nvSpPr>
            <p:cNvPr id="20" name="Прямоугольник 19"/>
            <p:cNvSpPr/>
            <p:nvPr/>
          </p:nvSpPr>
          <p:spPr>
            <a:xfrm>
              <a:off x="4750867" y="1023492"/>
              <a:ext cx="1718199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ru-RU" sz="1400" dirty="0">
                  <a:solidFill>
                    <a:srgbClr val="E4E3DF"/>
                  </a:solidFill>
                  <a:latin typeface="Arial Black" panose="020B0A04020102020204" pitchFamily="34" charset="0"/>
                </a:rPr>
                <a:t>СРОКИ РЕАЛИЗАЦИИ</a:t>
              </a:r>
            </a:p>
          </p:txBody>
        </p:sp>
        <p:sp>
          <p:nvSpPr>
            <p:cNvPr id="21" name="Прямоугольник 20"/>
            <p:cNvSpPr/>
            <p:nvPr/>
          </p:nvSpPr>
          <p:spPr>
            <a:xfrm>
              <a:off x="7327639" y="1100436"/>
              <a:ext cx="144943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dirty="0">
                  <a:solidFill>
                    <a:srgbClr val="E4E3DF"/>
                  </a:solidFill>
                  <a:latin typeface="Arial Black" panose="020B0A04020102020204" pitchFamily="34" charset="0"/>
                </a:rPr>
                <a:t>РЕСУРСЫ</a:t>
              </a:r>
            </a:p>
          </p:txBody>
        </p:sp>
        <p:sp>
          <p:nvSpPr>
            <p:cNvPr id="22" name="Прямоугольник 21"/>
            <p:cNvSpPr/>
            <p:nvPr/>
          </p:nvSpPr>
          <p:spPr>
            <a:xfrm>
              <a:off x="9369145" y="1115825"/>
              <a:ext cx="2311851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sz="1600" dirty="0">
                  <a:solidFill>
                    <a:srgbClr val="E4E3DF"/>
                  </a:solidFill>
                  <a:latin typeface="Arial Black" panose="020B0A04020102020204" pitchFamily="34" charset="0"/>
                </a:rPr>
                <a:t>ОТВЕТСТВЕННЫЙ</a:t>
              </a:r>
            </a:p>
          </p:txBody>
        </p:sp>
        <p:sp>
          <p:nvSpPr>
            <p:cNvPr id="24" name="Прямоугольник 23"/>
            <p:cNvSpPr/>
            <p:nvPr/>
          </p:nvSpPr>
          <p:spPr>
            <a:xfrm>
              <a:off x="462102" y="2110049"/>
              <a:ext cx="3978876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ru-RU" dirty="0">
                  <a:solidFill>
                    <a:srgbClr val="E4E3D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Размещение в этом разделе сайта созданных учениками материалов: брошюр, презентаций, видео</a:t>
              </a:r>
            </a:p>
          </p:txBody>
        </p:sp>
        <p:sp>
          <p:nvSpPr>
            <p:cNvPr id="26" name="Прямоугольник 25"/>
            <p:cNvSpPr/>
            <p:nvPr/>
          </p:nvSpPr>
          <p:spPr>
            <a:xfrm>
              <a:off x="6686935" y="2134842"/>
              <a:ext cx="2730842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ru-RU" dirty="0">
                  <a:solidFill>
                    <a:srgbClr val="605B5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Созданные образовательные продукты проекта</a:t>
              </a:r>
              <a:endParaRPr lang="ru-RU" sz="1600" dirty="0">
                <a:solidFill>
                  <a:srgbClr val="605B5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7" name="Прямоугольник 26"/>
            <p:cNvSpPr/>
            <p:nvPr/>
          </p:nvSpPr>
          <p:spPr>
            <a:xfrm>
              <a:off x="9879206" y="2393366"/>
              <a:ext cx="1701371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dirty="0">
                  <a:solidFill>
                    <a:srgbClr val="605B5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Оргкомитет</a:t>
              </a:r>
            </a:p>
          </p:txBody>
        </p:sp>
        <p:sp>
          <p:nvSpPr>
            <p:cNvPr id="30" name="Скругленный прямоугольник 29"/>
            <p:cNvSpPr/>
            <p:nvPr/>
          </p:nvSpPr>
          <p:spPr>
            <a:xfrm>
              <a:off x="6778122" y="3141716"/>
              <a:ext cx="2508422" cy="807469"/>
            </a:xfrm>
            <a:prstGeom prst="roundRect">
              <a:avLst/>
            </a:prstGeom>
            <a:solidFill>
              <a:srgbClr val="E4E3D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" name="Прямоугольник 2"/>
            <p:cNvSpPr/>
            <p:nvPr/>
          </p:nvSpPr>
          <p:spPr>
            <a:xfrm>
              <a:off x="6769816" y="3065778"/>
              <a:ext cx="2536505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ru-RU" dirty="0">
                  <a:solidFill>
                    <a:srgbClr val="605B5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Оборудование для аудио и видеозаписи, кабинет информатики</a:t>
              </a:r>
            </a:p>
          </p:txBody>
        </p:sp>
        <p:sp>
          <p:nvSpPr>
            <p:cNvPr id="34" name="Скругленный прямоугольник 33"/>
            <p:cNvSpPr/>
            <p:nvPr/>
          </p:nvSpPr>
          <p:spPr>
            <a:xfrm>
              <a:off x="4547284" y="3141716"/>
              <a:ext cx="2096788" cy="812715"/>
            </a:xfrm>
            <a:prstGeom prst="roundRect">
              <a:avLst/>
            </a:prstGeom>
            <a:solidFill>
              <a:srgbClr val="E4E3D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5" name="Прямоугольник 4"/>
            <p:cNvSpPr/>
            <p:nvPr/>
          </p:nvSpPr>
          <p:spPr>
            <a:xfrm>
              <a:off x="4642234" y="3204277"/>
              <a:ext cx="1924780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ru-RU" dirty="0">
                  <a:solidFill>
                    <a:srgbClr val="605B5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В течение действия проекта  </a:t>
              </a:r>
            </a:p>
          </p:txBody>
        </p:sp>
        <p:sp>
          <p:nvSpPr>
            <p:cNvPr id="36" name="Скругленный прямоугольник 35"/>
            <p:cNvSpPr/>
            <p:nvPr/>
          </p:nvSpPr>
          <p:spPr>
            <a:xfrm>
              <a:off x="9409646" y="3133677"/>
              <a:ext cx="2248930" cy="815508"/>
            </a:xfrm>
            <a:prstGeom prst="roundRect">
              <a:avLst/>
            </a:prstGeom>
            <a:solidFill>
              <a:srgbClr val="E4E3D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" name="Прямоугольник 5"/>
            <p:cNvSpPr/>
            <p:nvPr/>
          </p:nvSpPr>
          <p:spPr>
            <a:xfrm>
              <a:off x="9314627" y="3343683"/>
              <a:ext cx="2386728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ru-RU" dirty="0">
                  <a:solidFill>
                    <a:srgbClr val="605B5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Оргкомитет</a:t>
              </a:r>
            </a:p>
          </p:txBody>
        </p:sp>
        <p:sp>
          <p:nvSpPr>
            <p:cNvPr id="25" name="Прямоугольник 24"/>
            <p:cNvSpPr/>
            <p:nvPr/>
          </p:nvSpPr>
          <p:spPr>
            <a:xfrm>
              <a:off x="2991187" y="1650850"/>
              <a:ext cx="6112955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dirty="0">
                  <a:solidFill>
                    <a:srgbClr val="E4E3D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Информационное и материально-техническое обеспечение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3639485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840259" y="444844"/>
            <a:ext cx="10478530" cy="5931242"/>
          </a:xfrm>
          <a:prstGeom prst="rect">
            <a:avLst/>
          </a:prstGeom>
          <a:solidFill>
            <a:srgbClr val="E4E3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95467" y="587546"/>
            <a:ext cx="4401065" cy="709913"/>
          </a:xfrm>
        </p:spPr>
        <p:txBody>
          <a:bodyPr>
            <a:normAutofit/>
          </a:bodyPr>
          <a:lstStyle/>
          <a:p>
            <a:r>
              <a:rPr lang="ru-RU" sz="2800" dirty="0">
                <a:solidFill>
                  <a:srgbClr val="605B50"/>
                </a:solidFill>
                <a:latin typeface="Arial Black" panose="020B0A04020102020204" pitchFamily="34" charset="0"/>
              </a:rPr>
              <a:t>КОМАНДА</a:t>
            </a:r>
            <a:r>
              <a:rPr lang="ru-RU" sz="2800" dirty="0">
                <a:latin typeface="Arial Black" panose="020B0A04020102020204" pitchFamily="34" charset="0"/>
              </a:rPr>
              <a:t> </a:t>
            </a:r>
            <a:r>
              <a:rPr lang="ru-RU" sz="2800" dirty="0">
                <a:solidFill>
                  <a:srgbClr val="A56E29"/>
                </a:solidFill>
                <a:latin typeface="Arial Black" panose="020B0A04020102020204" pitchFamily="34" charset="0"/>
              </a:rPr>
              <a:t>ПРОЕКТА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774825" y="0"/>
            <a:ext cx="8534400" cy="444844"/>
          </a:xfrm>
          <a:prstGeom prst="rect">
            <a:avLst/>
          </a:prstGeom>
          <a:solidFill>
            <a:srgbClr val="A56E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1774825" y="6376086"/>
            <a:ext cx="8534400" cy="481914"/>
          </a:xfrm>
          <a:prstGeom prst="rect">
            <a:avLst/>
          </a:prstGeom>
          <a:solidFill>
            <a:srgbClr val="A56E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54" name="Picture 6" descr="https://sun9-1.userapi.com/impg/em9soxN3mlvOAObcvjnWh7CxnPjbN2NjcrmcwA/2x9clSh6-yQ.jpg?size=960x1280&amp;quality=95&amp;sign=95d72b99e65c4edb7ddae02060e747b3&amp;type=album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3156" y="1285613"/>
            <a:ext cx="3698697" cy="49315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35439" y="1563130"/>
            <a:ext cx="5604786" cy="43884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219529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Прямоугольник 27"/>
          <p:cNvSpPr/>
          <p:nvPr/>
        </p:nvSpPr>
        <p:spPr>
          <a:xfrm>
            <a:off x="0" y="0"/>
            <a:ext cx="12192000" cy="2683239"/>
          </a:xfrm>
          <a:prstGeom prst="rect">
            <a:avLst/>
          </a:prstGeom>
          <a:solidFill>
            <a:srgbClr val="E4E3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t="17145" b="28714"/>
          <a:stretch/>
        </p:blipFill>
        <p:spPr>
          <a:xfrm>
            <a:off x="698068" y="388571"/>
            <a:ext cx="10854302" cy="3366616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10265" y="2981259"/>
            <a:ext cx="8571470" cy="948081"/>
          </a:xfrm>
        </p:spPr>
        <p:txBody>
          <a:bodyPr>
            <a:normAutofit/>
          </a:bodyPr>
          <a:lstStyle/>
          <a:p>
            <a:r>
              <a:rPr lang="ru-RU" sz="2800" dirty="0">
                <a:solidFill>
                  <a:schemeClr val="bg1"/>
                </a:solidFill>
                <a:latin typeface="Arial Black" panose="020B0A04020102020204" pitchFamily="34" charset="0"/>
              </a:rPr>
              <a:t>ОЖИДАЕМЫЕ РЕЗУЛЬТАТЫ И ЭФФЕКТЫ</a:t>
            </a:r>
          </a:p>
        </p:txBody>
      </p:sp>
      <p:grpSp>
        <p:nvGrpSpPr>
          <p:cNvPr id="18" name="Группа 17"/>
          <p:cNvGrpSpPr/>
          <p:nvPr/>
        </p:nvGrpSpPr>
        <p:grpSpPr>
          <a:xfrm>
            <a:off x="704288" y="4034304"/>
            <a:ext cx="519437" cy="646331"/>
            <a:chOff x="951470" y="4245876"/>
            <a:chExt cx="691979" cy="861023"/>
          </a:xfrm>
        </p:grpSpPr>
        <p:sp>
          <p:nvSpPr>
            <p:cNvPr id="9" name="Овал 8"/>
            <p:cNvSpPr/>
            <p:nvPr/>
          </p:nvSpPr>
          <p:spPr>
            <a:xfrm>
              <a:off x="951470" y="4324865"/>
              <a:ext cx="691979" cy="691979"/>
            </a:xfrm>
            <a:prstGeom prst="ellipse">
              <a:avLst/>
            </a:prstGeom>
            <a:solidFill>
              <a:srgbClr val="908A7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" name="Прямоугольник 12"/>
            <p:cNvSpPr/>
            <p:nvPr/>
          </p:nvSpPr>
          <p:spPr>
            <a:xfrm>
              <a:off x="962270" y="4245876"/>
              <a:ext cx="441459" cy="86102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sz="3600" dirty="0">
                  <a:solidFill>
                    <a:schemeClr val="bg1"/>
                  </a:solidFill>
                  <a:latin typeface="Arial Black" panose="020B0A04020102020204" pitchFamily="34" charset="0"/>
                </a:rPr>
                <a:t>1</a:t>
              </a:r>
            </a:p>
          </p:txBody>
        </p:sp>
      </p:grpSp>
      <p:grpSp>
        <p:nvGrpSpPr>
          <p:cNvPr id="19" name="Группа 18"/>
          <p:cNvGrpSpPr/>
          <p:nvPr/>
        </p:nvGrpSpPr>
        <p:grpSpPr>
          <a:xfrm>
            <a:off x="6470858" y="4024810"/>
            <a:ext cx="528353" cy="646331"/>
            <a:chOff x="1952367" y="4256898"/>
            <a:chExt cx="691979" cy="846494"/>
          </a:xfrm>
        </p:grpSpPr>
        <p:sp>
          <p:nvSpPr>
            <p:cNvPr id="10" name="Овал 9"/>
            <p:cNvSpPr/>
            <p:nvPr/>
          </p:nvSpPr>
          <p:spPr>
            <a:xfrm>
              <a:off x="1952367" y="4324864"/>
              <a:ext cx="691979" cy="691979"/>
            </a:xfrm>
            <a:prstGeom prst="ellipse">
              <a:avLst/>
            </a:prstGeom>
            <a:solidFill>
              <a:srgbClr val="908A7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4" name="Прямоугольник 13"/>
            <p:cNvSpPr/>
            <p:nvPr/>
          </p:nvSpPr>
          <p:spPr>
            <a:xfrm>
              <a:off x="1983828" y="4256898"/>
              <a:ext cx="481514" cy="84649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sz="3600" dirty="0">
                  <a:solidFill>
                    <a:schemeClr val="bg1"/>
                  </a:solidFill>
                  <a:latin typeface="Arial Black" panose="020B0A04020102020204" pitchFamily="34" charset="0"/>
                </a:rPr>
                <a:t>2</a:t>
              </a:r>
            </a:p>
          </p:txBody>
        </p:sp>
      </p:grpSp>
      <p:sp>
        <p:nvSpPr>
          <p:cNvPr id="22" name="Прямоугольник 21"/>
          <p:cNvSpPr/>
          <p:nvPr/>
        </p:nvSpPr>
        <p:spPr>
          <a:xfrm>
            <a:off x="1268776" y="4024810"/>
            <a:ext cx="488882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605B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Создание и успешное функционирование краеведческого клуба «Литературный календарь» в школе и городе, занимающегося литературно-краеведческой деятельностью</a:t>
            </a:r>
          </a:p>
        </p:txBody>
      </p:sp>
      <p:sp>
        <p:nvSpPr>
          <p:cNvPr id="23" name="Прямоугольник 22"/>
          <p:cNvSpPr/>
          <p:nvPr/>
        </p:nvSpPr>
        <p:spPr>
          <a:xfrm>
            <a:off x="7022122" y="4024810"/>
            <a:ext cx="480646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605B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Реализация данного проекта позволит занять достойное место в информационном пространстве по направление «краеведение»</a:t>
            </a:r>
          </a:p>
        </p:txBody>
      </p:sp>
      <p:grpSp>
        <p:nvGrpSpPr>
          <p:cNvPr id="27" name="Группа 26"/>
          <p:cNvGrpSpPr/>
          <p:nvPr/>
        </p:nvGrpSpPr>
        <p:grpSpPr>
          <a:xfrm>
            <a:off x="679195" y="5494762"/>
            <a:ext cx="11149389" cy="923330"/>
            <a:chOff x="679195" y="5598881"/>
            <a:chExt cx="11149389" cy="923330"/>
          </a:xfrm>
        </p:grpSpPr>
        <p:grpSp>
          <p:nvGrpSpPr>
            <p:cNvPr id="26" name="Группа 25"/>
            <p:cNvGrpSpPr/>
            <p:nvPr/>
          </p:nvGrpSpPr>
          <p:grpSpPr>
            <a:xfrm>
              <a:off x="679195" y="5617299"/>
              <a:ext cx="6329248" cy="656054"/>
              <a:chOff x="679195" y="5617299"/>
              <a:chExt cx="6329248" cy="656054"/>
            </a:xfrm>
          </p:grpSpPr>
          <p:grpSp>
            <p:nvGrpSpPr>
              <p:cNvPr id="20" name="Группа 19"/>
              <p:cNvGrpSpPr/>
              <p:nvPr/>
            </p:nvGrpSpPr>
            <p:grpSpPr>
              <a:xfrm>
                <a:off x="679195" y="5627021"/>
                <a:ext cx="566504" cy="646331"/>
                <a:chOff x="2903836" y="4283578"/>
                <a:chExt cx="691979" cy="789486"/>
              </a:xfrm>
            </p:grpSpPr>
            <p:sp>
              <p:nvSpPr>
                <p:cNvPr id="11" name="Овал 10"/>
                <p:cNvSpPr/>
                <p:nvPr/>
              </p:nvSpPr>
              <p:spPr>
                <a:xfrm>
                  <a:off x="2903836" y="4324863"/>
                  <a:ext cx="691979" cy="691979"/>
                </a:xfrm>
                <a:prstGeom prst="ellipse">
                  <a:avLst/>
                </a:prstGeom>
                <a:solidFill>
                  <a:srgbClr val="908A78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16" name="Прямоугольник 15"/>
                <p:cNvSpPr/>
                <p:nvPr/>
              </p:nvSpPr>
              <p:spPr>
                <a:xfrm>
                  <a:off x="2949068" y="4283578"/>
                  <a:ext cx="601514" cy="789486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ru-RU" sz="3600" dirty="0">
                      <a:solidFill>
                        <a:schemeClr val="bg1"/>
                      </a:solidFill>
                      <a:latin typeface="Arial Black" panose="020B0A04020102020204" pitchFamily="34" charset="0"/>
                    </a:rPr>
                    <a:t>3</a:t>
                  </a:r>
                </a:p>
              </p:txBody>
            </p:sp>
          </p:grpSp>
          <p:grpSp>
            <p:nvGrpSpPr>
              <p:cNvPr id="21" name="Группа 20"/>
              <p:cNvGrpSpPr/>
              <p:nvPr/>
            </p:nvGrpSpPr>
            <p:grpSpPr>
              <a:xfrm>
                <a:off x="6477449" y="5627022"/>
                <a:ext cx="530994" cy="646331"/>
                <a:chOff x="4284311" y="4611276"/>
                <a:chExt cx="691979" cy="842284"/>
              </a:xfrm>
            </p:grpSpPr>
            <p:sp>
              <p:nvSpPr>
                <p:cNvPr id="12" name="Овал 11"/>
                <p:cNvSpPr/>
                <p:nvPr/>
              </p:nvSpPr>
              <p:spPr>
                <a:xfrm>
                  <a:off x="4284311" y="4675512"/>
                  <a:ext cx="691979" cy="691979"/>
                </a:xfrm>
                <a:prstGeom prst="ellipse">
                  <a:avLst/>
                </a:prstGeom>
                <a:solidFill>
                  <a:srgbClr val="908A78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17" name="Прямоугольник 16"/>
                <p:cNvSpPr/>
                <p:nvPr/>
              </p:nvSpPr>
              <p:spPr>
                <a:xfrm>
                  <a:off x="4307030" y="4611276"/>
                  <a:ext cx="641741" cy="842284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ru-RU" sz="3600" dirty="0">
                      <a:solidFill>
                        <a:schemeClr val="bg1"/>
                      </a:solidFill>
                      <a:latin typeface="Arial Black" panose="020B0A04020102020204" pitchFamily="34" charset="0"/>
                    </a:rPr>
                    <a:t>4</a:t>
                  </a:r>
                </a:p>
              </p:txBody>
            </p:sp>
          </p:grpSp>
          <p:sp>
            <p:nvSpPr>
              <p:cNvPr id="24" name="Прямоугольник 23"/>
              <p:cNvSpPr/>
              <p:nvPr/>
            </p:nvSpPr>
            <p:spPr>
              <a:xfrm>
                <a:off x="1267286" y="5617299"/>
                <a:ext cx="4449925" cy="64633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ru-RU" dirty="0">
                    <a:solidFill>
                      <a:srgbClr val="605B5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Привлечение новых читателей, рост книговыдачи краеведческой литературы</a:t>
                </a:r>
              </a:p>
            </p:txBody>
          </p:sp>
        </p:grpSp>
        <p:sp>
          <p:nvSpPr>
            <p:cNvPr id="25" name="Прямоугольник 24"/>
            <p:cNvSpPr/>
            <p:nvPr/>
          </p:nvSpPr>
          <p:spPr>
            <a:xfrm>
              <a:off x="7022122" y="5598881"/>
              <a:ext cx="4806462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dirty="0">
                  <a:solidFill>
                    <a:srgbClr val="605B5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Повышение общего уровня читательской грамотности детей и подростков по краеведению через модель наставничества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1569361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Овал 11"/>
          <p:cNvSpPr/>
          <p:nvPr/>
        </p:nvSpPr>
        <p:spPr>
          <a:xfrm>
            <a:off x="2101019" y="1282089"/>
            <a:ext cx="4949554" cy="4983326"/>
          </a:xfrm>
          <a:prstGeom prst="ellipse">
            <a:avLst/>
          </a:prstGeom>
          <a:solidFill>
            <a:srgbClr val="908A78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  <a:p>
            <a:pPr algn="ctr"/>
            <a:endParaRPr lang="ru-RU" dirty="0"/>
          </a:p>
          <a:p>
            <a:pPr algn="ctr"/>
            <a:endParaRPr lang="ru-RU" dirty="0"/>
          </a:p>
          <a:p>
            <a:pPr algn="ctr"/>
            <a:endParaRPr lang="ru-RU" dirty="0"/>
          </a:p>
          <a:p>
            <a:pPr algn="ctr"/>
            <a:endParaRPr lang="ru-RU" dirty="0"/>
          </a:p>
          <a:p>
            <a:pPr algn="ctr"/>
            <a:endParaRPr lang="ru-RU" dirty="0"/>
          </a:p>
          <a:p>
            <a:pPr algn="ctr"/>
            <a:endParaRPr lang="ru-RU" dirty="0"/>
          </a:p>
          <a:p>
            <a:pPr algn="ctr"/>
            <a:endParaRPr lang="ru-RU" dirty="0"/>
          </a:p>
          <a:p>
            <a:pPr algn="ctr"/>
            <a:endParaRPr lang="ru-RU" dirty="0"/>
          </a:p>
          <a:p>
            <a:pPr algn="ctr"/>
            <a:endParaRPr lang="ru-RU" dirty="0"/>
          </a:p>
          <a:p>
            <a:pPr algn="ctr"/>
            <a:endParaRPr lang="ru-RU" dirty="0"/>
          </a:p>
          <a:p>
            <a:pPr algn="ctr"/>
            <a:endParaRPr lang="ru-RU" dirty="0"/>
          </a:p>
          <a:p>
            <a:pPr algn="ctr"/>
            <a:endParaRPr lang="ru-RU" dirty="0"/>
          </a:p>
          <a:p>
            <a:pPr algn="ctr"/>
            <a:endParaRPr lang="ru-RU" dirty="0"/>
          </a:p>
          <a:p>
            <a:pPr algn="ctr"/>
            <a:endParaRPr lang="ru-RU" dirty="0"/>
          </a:p>
          <a:p>
            <a:pPr algn="ctr"/>
            <a:endParaRPr lang="ru-RU" dirty="0"/>
          </a:p>
          <a:p>
            <a:pPr algn="ctr"/>
            <a:endParaRPr lang="ru-RU" dirty="0"/>
          </a:p>
          <a:p>
            <a:pPr algn="ctr"/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680009" y="240356"/>
            <a:ext cx="6753496" cy="744745"/>
          </a:xfrm>
        </p:spPr>
        <p:txBody>
          <a:bodyPr>
            <a:normAutofit/>
          </a:bodyPr>
          <a:lstStyle/>
          <a:p>
            <a:r>
              <a:rPr lang="ru-RU" sz="3000" dirty="0">
                <a:solidFill>
                  <a:srgbClr val="605B50"/>
                </a:solidFill>
                <a:latin typeface="Arial Black" panose="020B0A04020102020204" pitchFamily="34" charset="0"/>
              </a:rPr>
              <a:t>АКТУАЛЬНОСТЬ</a:t>
            </a:r>
            <a:r>
              <a:rPr lang="ru-RU" sz="3000" dirty="0">
                <a:solidFill>
                  <a:srgbClr val="A56E29"/>
                </a:solidFill>
                <a:latin typeface="Arial Black" panose="020B0A04020102020204" pitchFamily="34" charset="0"/>
              </a:rPr>
              <a:t> ПРОЕКТА</a:t>
            </a:r>
          </a:p>
        </p:txBody>
      </p:sp>
      <p:sp>
        <p:nvSpPr>
          <p:cNvPr id="21" name="Овал 20"/>
          <p:cNvSpPr/>
          <p:nvPr/>
        </p:nvSpPr>
        <p:spPr>
          <a:xfrm>
            <a:off x="5002314" y="1218367"/>
            <a:ext cx="4983326" cy="4983326"/>
          </a:xfrm>
          <a:prstGeom prst="ellipse">
            <a:avLst/>
          </a:prstGeom>
          <a:solidFill>
            <a:srgbClr val="C79633">
              <a:alpha val="6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3" name="Прямоугольник 32"/>
          <p:cNvSpPr/>
          <p:nvPr/>
        </p:nvSpPr>
        <p:spPr>
          <a:xfrm>
            <a:off x="7013548" y="1724871"/>
            <a:ext cx="3628571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solidFill>
                  <a:srgbClr val="69645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Великое</a:t>
            </a:r>
          </a:p>
          <a:p>
            <a:r>
              <a:rPr lang="ru-RU" sz="2800" dirty="0">
                <a:solidFill>
                  <a:srgbClr val="69645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историческое  </a:t>
            </a:r>
          </a:p>
          <a:p>
            <a:r>
              <a:rPr lang="ru-RU" sz="2800" dirty="0">
                <a:solidFill>
                  <a:srgbClr val="69645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прошлое </a:t>
            </a:r>
          </a:p>
          <a:p>
            <a:r>
              <a:rPr lang="ru-RU" sz="2800" dirty="0">
                <a:solidFill>
                  <a:srgbClr val="69645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Ульяновской </a:t>
            </a:r>
          </a:p>
          <a:p>
            <a:r>
              <a:rPr lang="ru-RU" sz="2800" dirty="0">
                <a:solidFill>
                  <a:srgbClr val="69645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области, </a:t>
            </a:r>
          </a:p>
          <a:p>
            <a:r>
              <a:rPr lang="ru-RU" sz="2800" dirty="0">
                <a:solidFill>
                  <a:srgbClr val="69645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отраженное в</a:t>
            </a:r>
          </a:p>
          <a:p>
            <a:r>
              <a:rPr lang="ru-RU" sz="2800" dirty="0">
                <a:solidFill>
                  <a:srgbClr val="69645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творчестве </a:t>
            </a:r>
          </a:p>
          <a:p>
            <a:r>
              <a:rPr lang="ru-RU" sz="2800" dirty="0">
                <a:solidFill>
                  <a:srgbClr val="69645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2800" dirty="0" err="1">
                <a:solidFill>
                  <a:srgbClr val="69645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симбирян</a:t>
            </a:r>
            <a:r>
              <a:rPr lang="ru-RU" sz="2800" dirty="0">
                <a:solidFill>
                  <a:srgbClr val="69645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</a:p>
          <a:p>
            <a:r>
              <a:rPr lang="ru-RU" sz="2800" dirty="0" err="1">
                <a:solidFill>
                  <a:srgbClr val="69645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ульяновцев</a:t>
            </a:r>
            <a:endParaRPr lang="ru-RU" sz="2800" dirty="0">
              <a:solidFill>
                <a:srgbClr val="696457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3220880" y="2257413"/>
            <a:ext cx="1758087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solidFill>
                  <a:srgbClr val="69645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 России 2023 год </a:t>
            </a:r>
          </a:p>
        </p:txBody>
      </p:sp>
      <p:sp>
        <p:nvSpPr>
          <p:cNvPr id="35" name="Прямоугольник 34"/>
          <p:cNvSpPr/>
          <p:nvPr/>
        </p:nvSpPr>
        <p:spPr>
          <a:xfrm>
            <a:off x="2683447" y="3139564"/>
            <a:ext cx="1839251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2800" dirty="0">
                <a:solidFill>
                  <a:srgbClr val="69645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объявлен </a:t>
            </a:r>
          </a:p>
          <a:p>
            <a:pPr algn="r"/>
            <a:r>
              <a:rPr lang="ru-RU" sz="2800" dirty="0">
                <a:solidFill>
                  <a:srgbClr val="69645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годом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36" name="Прямоугольник 35"/>
          <p:cNvSpPr/>
          <p:nvPr/>
        </p:nvSpPr>
        <p:spPr>
          <a:xfrm>
            <a:off x="2943497" y="3933588"/>
            <a:ext cx="221698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solidFill>
                  <a:srgbClr val="69645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педагога и   </a:t>
            </a:r>
          </a:p>
          <a:p>
            <a:r>
              <a:rPr lang="ru-RU" sz="2800" dirty="0">
                <a:solidFill>
                  <a:srgbClr val="69645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наставника </a:t>
            </a:r>
          </a:p>
        </p:txBody>
      </p:sp>
      <p:sp>
        <p:nvSpPr>
          <p:cNvPr id="37" name="Прямоугольник 36"/>
          <p:cNvSpPr/>
          <p:nvPr/>
        </p:nvSpPr>
        <p:spPr>
          <a:xfrm>
            <a:off x="4833831" y="3019700"/>
            <a:ext cx="2388059" cy="15081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300" dirty="0">
                <a:solidFill>
                  <a:srgbClr val="605B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Краеведческий клуб «Литературный календарь»</a:t>
            </a:r>
          </a:p>
        </p:txBody>
      </p:sp>
      <p:sp>
        <p:nvSpPr>
          <p:cNvPr id="41" name="Прямоугольник 40"/>
          <p:cNvSpPr/>
          <p:nvPr/>
        </p:nvSpPr>
        <p:spPr>
          <a:xfrm rot="5400000">
            <a:off x="-1806370" y="3904110"/>
            <a:ext cx="4775550" cy="1162811"/>
          </a:xfrm>
          <a:prstGeom prst="rect">
            <a:avLst/>
          </a:prstGeom>
          <a:solidFill>
            <a:srgbClr val="A56E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" name="Прямоугольник 41"/>
          <p:cNvSpPr/>
          <p:nvPr/>
        </p:nvSpPr>
        <p:spPr>
          <a:xfrm rot="5400000">
            <a:off x="191440" y="-191442"/>
            <a:ext cx="779929" cy="1162812"/>
          </a:xfrm>
          <a:prstGeom prst="rect">
            <a:avLst/>
          </a:prstGeom>
          <a:solidFill>
            <a:srgbClr val="918B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 rot="16200000">
            <a:off x="7592011" y="1614175"/>
            <a:ext cx="7451517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700" dirty="0">
                <a:solidFill>
                  <a:srgbClr val="EEEDEA"/>
                </a:solidFill>
                <a:latin typeface="Arial Black" panose="020B0A04020102020204" pitchFamily="34" charset="0"/>
              </a:rPr>
              <a:t>2023</a:t>
            </a:r>
          </a:p>
        </p:txBody>
      </p:sp>
    </p:spTree>
    <p:extLst>
      <p:ext uri="{BB962C8B-B14F-4D97-AF65-F5344CB8AC3E}">
        <p14:creationId xmlns:p14="http://schemas.microsoft.com/office/powerpoint/2010/main" val="113440955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0" y="5549397"/>
            <a:ext cx="8222456" cy="1335505"/>
          </a:xfrm>
          <a:prstGeom prst="rect">
            <a:avLst/>
          </a:prstGeom>
          <a:solidFill>
            <a:srgbClr val="E4E3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8222456" y="1"/>
            <a:ext cx="3994484" cy="6884902"/>
          </a:xfrm>
          <a:prstGeom prst="rect">
            <a:avLst/>
          </a:prstGeom>
          <a:solidFill>
            <a:srgbClr val="918B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6674" y="1281926"/>
            <a:ext cx="6364705" cy="992856"/>
          </a:xfrm>
        </p:spPr>
        <p:txBody>
          <a:bodyPr>
            <a:normAutofit fontScale="90000"/>
          </a:bodyPr>
          <a:lstStyle/>
          <a:p>
            <a:r>
              <a:rPr lang="ru-RU" dirty="0">
                <a:solidFill>
                  <a:srgbClr val="605B50"/>
                </a:solidFill>
                <a:latin typeface="Arial Black" panose="020B0A04020102020204" pitchFamily="34" charset="0"/>
              </a:rPr>
              <a:t>Проектное</a:t>
            </a:r>
            <a:r>
              <a:rPr lang="ru-RU" dirty="0">
                <a:solidFill>
                  <a:srgbClr val="A56E29"/>
                </a:solidFill>
                <a:latin typeface="Arial Black" panose="020B0A04020102020204" pitchFamily="34" charset="0"/>
              </a:rPr>
              <a:t> решение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9337" y="2472323"/>
            <a:ext cx="5927558" cy="2544491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ru-RU" sz="3200" dirty="0">
                <a:solidFill>
                  <a:srgbClr val="69645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Создание краеведческого клуба «Литературный календарь» на базе МБОУ «Лицей №25          им. Н.Ф. Ватутина города Димитровграда Ульяновской области»</a:t>
            </a: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49366" y="490475"/>
            <a:ext cx="3944603" cy="5922001"/>
          </a:xfrm>
          <a:prstGeom prst="rect">
            <a:avLst/>
          </a:prstGeom>
          <a:effectLst>
            <a:outerShdw blurRad="901700" dist="571500" dir="7380000" sx="1000" sy="1000" algn="ctr" rotWithShape="0">
              <a:srgbClr val="000000"/>
            </a:outerShdw>
          </a:effectLst>
        </p:spPr>
      </p:pic>
      <p:sp>
        <p:nvSpPr>
          <p:cNvPr id="7" name="Прямоугольник 6"/>
          <p:cNvSpPr/>
          <p:nvPr/>
        </p:nvSpPr>
        <p:spPr>
          <a:xfrm>
            <a:off x="0" y="0"/>
            <a:ext cx="1588168" cy="757990"/>
          </a:xfrm>
          <a:prstGeom prst="rect">
            <a:avLst/>
          </a:prstGeom>
          <a:solidFill>
            <a:srgbClr val="A56E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7045188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-14068" y="0"/>
            <a:ext cx="4656408" cy="6858000"/>
          </a:xfrm>
          <a:prstGeom prst="rect">
            <a:avLst/>
          </a:prstGeom>
          <a:solidFill>
            <a:srgbClr val="E4E3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/>
          <a:srcRect r="1889"/>
          <a:stretch/>
        </p:blipFill>
        <p:spPr>
          <a:xfrm>
            <a:off x="3595206" y="3595591"/>
            <a:ext cx="3140163" cy="261090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/>
          <a:srcRect r="18260"/>
          <a:stretch/>
        </p:blipFill>
        <p:spPr>
          <a:xfrm>
            <a:off x="3595207" y="820272"/>
            <a:ext cx="3140163" cy="2562382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4"/>
          <a:srcRect r="20433"/>
          <a:stretch/>
        </p:blipFill>
        <p:spPr>
          <a:xfrm>
            <a:off x="285885" y="3595591"/>
            <a:ext cx="3104429" cy="2601095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49188" y="820272"/>
            <a:ext cx="3141126" cy="2562382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97433" y="548005"/>
            <a:ext cx="1860966" cy="1325563"/>
          </a:xfrm>
        </p:spPr>
        <p:txBody>
          <a:bodyPr/>
          <a:lstStyle/>
          <a:p>
            <a:r>
              <a:rPr lang="ru-RU" dirty="0">
                <a:solidFill>
                  <a:srgbClr val="A56E29"/>
                </a:solidFill>
                <a:latin typeface="Arial Black" panose="020B0A04020102020204" pitchFamily="34" charset="0"/>
              </a:rPr>
              <a:t>Цель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 rot="10800000" flipV="1">
            <a:off x="6940263" y="1519311"/>
            <a:ext cx="4225867" cy="5183945"/>
          </a:xfrm>
        </p:spPr>
        <p:txBody>
          <a:bodyPr>
            <a:normAutofit/>
          </a:bodyPr>
          <a:lstStyle/>
          <a:p>
            <a:pPr marL="0" indent="182563">
              <a:buNone/>
            </a:pPr>
            <a:r>
              <a:rPr lang="ru-RU" sz="2000" b="1" dirty="0">
                <a:solidFill>
                  <a:srgbClr val="69645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Проект нацелен на популяризацию творчества 12 </a:t>
            </a:r>
            <a:r>
              <a:rPr lang="ru-RU" sz="2000" b="1" dirty="0" err="1">
                <a:solidFill>
                  <a:srgbClr val="69645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симбирян-ульяновцев</a:t>
            </a:r>
            <a:r>
              <a:rPr lang="ru-RU" sz="2000" b="1" dirty="0">
                <a:solidFill>
                  <a:srgbClr val="69645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возрождение интереса к великому историческому прошлому региона, повышение читательской активности и развитие осознанного стремления к чтению через модель наставничества.  </a:t>
            </a:r>
          </a:p>
          <a:p>
            <a:pPr marL="0" indent="182563">
              <a:buNone/>
            </a:pPr>
            <a:endParaRPr lang="ru-RU" sz="2000" b="1" dirty="0">
              <a:solidFill>
                <a:srgbClr val="696457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11310425" y="0"/>
            <a:ext cx="881575" cy="4600135"/>
          </a:xfrm>
          <a:prstGeom prst="rect">
            <a:avLst/>
          </a:prstGeom>
          <a:solidFill>
            <a:srgbClr val="A56E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0643833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/>
          <p:nvPr/>
        </p:nvSpPr>
        <p:spPr>
          <a:xfrm>
            <a:off x="0" y="5985776"/>
            <a:ext cx="12192000" cy="872224"/>
          </a:xfrm>
          <a:prstGeom prst="rect">
            <a:avLst/>
          </a:prstGeom>
          <a:solidFill>
            <a:srgbClr val="E4E3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127" t="33125" r="-127" b="44988"/>
          <a:stretch/>
        </p:blipFill>
        <p:spPr>
          <a:xfrm>
            <a:off x="0" y="1"/>
            <a:ext cx="12192000" cy="1348352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24304" y="251243"/>
            <a:ext cx="2981766" cy="1325563"/>
          </a:xfrm>
        </p:spPr>
        <p:txBody>
          <a:bodyPr/>
          <a:lstStyle/>
          <a:p>
            <a:r>
              <a:rPr lang="ru-RU" dirty="0">
                <a:solidFill>
                  <a:schemeClr val="bg1"/>
                </a:solidFill>
                <a:latin typeface="Arial Black" panose="020B0A04020102020204" pitchFamily="34" charset="0"/>
              </a:rPr>
              <a:t>ЗАДАЧИ</a:t>
            </a:r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548346" y="4256491"/>
            <a:ext cx="1096380" cy="109638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16344" y="4405837"/>
            <a:ext cx="797687" cy="797687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602965" y="1698193"/>
            <a:ext cx="1024444" cy="1024444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183883" y="1604643"/>
            <a:ext cx="1279645" cy="1279645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350189" y="4331163"/>
            <a:ext cx="947034" cy="947034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834416" y="1805260"/>
            <a:ext cx="810310" cy="810310"/>
          </a:xfrm>
          <a:prstGeom prst="rect">
            <a:avLst/>
          </a:prstGeom>
        </p:spPr>
      </p:pic>
      <p:sp>
        <p:nvSpPr>
          <p:cNvPr id="11" name="Прямоугольник 10"/>
          <p:cNvSpPr/>
          <p:nvPr/>
        </p:nvSpPr>
        <p:spPr>
          <a:xfrm>
            <a:off x="602455" y="2615570"/>
            <a:ext cx="2918849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Организовать краеведческий клуб «Литературный календарь» в рамках  года наставничества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4298601" y="2615570"/>
            <a:ext cx="3520926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Повысить интерес к посещению музеев, библиотек, выставок в процессе создания краеведческого клуба «Литературный календарь»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8201235" y="2615570"/>
            <a:ext cx="3244948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Развивать коммуникативные навыки учащихся и умение ориентироваться в культурном и информационном пространстве.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325922" y="5113416"/>
            <a:ext cx="3471914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Повысить читательскую активность учащихся путём вовлечения их в исследовательскую  деятельность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3796384" y="5113416"/>
            <a:ext cx="452536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Помощь в реализации лидерского потенциала в учениках, формирование осознанного и бережного отношения к литературно-краеведческому наследию малой родины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8784481" y="5113416"/>
            <a:ext cx="207845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Формирование устойчивого сообщества обучающихся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0" y="1820520"/>
            <a:ext cx="273803" cy="3774130"/>
          </a:xfrm>
          <a:prstGeom prst="rect">
            <a:avLst/>
          </a:prstGeom>
          <a:solidFill>
            <a:srgbClr val="A56E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9" name="Рисунок 18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1917656" y="1820899"/>
            <a:ext cx="274344" cy="37737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421148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0123" y="808878"/>
            <a:ext cx="4300818" cy="831663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200" dirty="0">
                <a:solidFill>
                  <a:srgbClr val="605B50"/>
                </a:solidFill>
                <a:latin typeface="Arial Black" panose="020B0A04020102020204" pitchFamily="34" charset="0"/>
              </a:rPr>
              <a:t>РЕАЛИЗАЦИЯ</a:t>
            </a:r>
            <a:r>
              <a:rPr lang="ru-RU" sz="3200" dirty="0">
                <a:solidFill>
                  <a:srgbClr val="A56E29"/>
                </a:solidFill>
                <a:latin typeface="Arial Black" panose="020B0A04020102020204" pitchFamily="34" charset="0"/>
              </a:rPr>
              <a:t> ПРОЕКТА</a:t>
            </a:r>
          </a:p>
        </p:txBody>
      </p:sp>
      <p:sp>
        <p:nvSpPr>
          <p:cNvPr id="4" name="Прямоугольник 3"/>
          <p:cNvSpPr/>
          <p:nvPr/>
        </p:nvSpPr>
        <p:spPr>
          <a:xfrm flipH="1">
            <a:off x="-9284975" y="4809132"/>
            <a:ext cx="45719" cy="1232975"/>
          </a:xfrm>
          <a:prstGeom prst="rect">
            <a:avLst/>
          </a:prstGeom>
          <a:solidFill>
            <a:srgbClr val="918B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5221357" y="0"/>
            <a:ext cx="6970643" cy="6858000"/>
          </a:xfrm>
          <a:prstGeom prst="rect">
            <a:avLst/>
          </a:prstGeom>
          <a:solidFill>
            <a:srgbClr val="E4E3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6" name="Picture 2" descr="https://sun9-85.userapi.com/impg/s8K8IUxsQkbs1gVYEAaXR1gd4u5bentTBg-JTg/mL9CkjmJOQo.jpg?size=1280x960&amp;quality=95&amp;sign=c97cdaabe325864c37906f970e8bef7e&amp;type=album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215" y="2949114"/>
            <a:ext cx="4960046" cy="37200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s://sun9-37.userapi.com/impg/IgAkJcf-f_sdh-g2M3q-mx8bAtp93liNPHku3w/K4_kSzZdKHQ.jpg?size=2560x1920&amp;quality=95&amp;sign=707180cdbe3d7571ccb4f32d039fc5e2&amp;type=album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720520" y="1469333"/>
            <a:ext cx="5225775" cy="39193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2364162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37870" y="260928"/>
            <a:ext cx="6705600" cy="791322"/>
          </a:xfrm>
        </p:spPr>
        <p:txBody>
          <a:bodyPr>
            <a:normAutofit/>
          </a:bodyPr>
          <a:lstStyle/>
          <a:p>
            <a:r>
              <a:rPr lang="ru-RU" sz="2800" dirty="0">
                <a:solidFill>
                  <a:srgbClr val="605B50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ЭТАПЫ</a:t>
            </a:r>
            <a:r>
              <a:rPr lang="ru-RU" sz="2800" dirty="0">
                <a:solidFill>
                  <a:srgbClr val="A56E29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 РЕАЛИЗАЦИИ ПРОЕКТА</a:t>
            </a:r>
          </a:p>
        </p:txBody>
      </p:sp>
      <p:grpSp>
        <p:nvGrpSpPr>
          <p:cNvPr id="19" name="Группа 18"/>
          <p:cNvGrpSpPr/>
          <p:nvPr/>
        </p:nvGrpSpPr>
        <p:grpSpPr>
          <a:xfrm>
            <a:off x="460372" y="922288"/>
            <a:ext cx="607321" cy="705239"/>
            <a:chOff x="120283" y="968289"/>
            <a:chExt cx="609600" cy="707886"/>
          </a:xfrm>
        </p:grpSpPr>
        <p:sp>
          <p:nvSpPr>
            <p:cNvPr id="4" name="Овал 3"/>
            <p:cNvSpPr/>
            <p:nvPr/>
          </p:nvSpPr>
          <p:spPr>
            <a:xfrm>
              <a:off x="120283" y="1008764"/>
              <a:ext cx="609600" cy="609600"/>
            </a:xfrm>
            <a:prstGeom prst="ellipse">
              <a:avLst/>
            </a:prstGeom>
            <a:solidFill>
              <a:srgbClr val="A56E2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" name="Прямоугольник 8"/>
            <p:cNvSpPr/>
            <p:nvPr/>
          </p:nvSpPr>
          <p:spPr>
            <a:xfrm>
              <a:off x="150899" y="968289"/>
              <a:ext cx="395822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sz="4000" dirty="0">
                  <a:solidFill>
                    <a:schemeClr val="bg1"/>
                  </a:solidFill>
                  <a:latin typeface="Arial Black" panose="020B0A04020102020204" pitchFamily="34" charset="0"/>
                  <a:cs typeface="Times New Roman" panose="02020603050405020304" pitchFamily="18" charset="0"/>
                </a:rPr>
                <a:t>1</a:t>
              </a:r>
              <a:r>
                <a:rPr lang="ru-RU" dirty="0"/>
                <a:t> </a:t>
              </a:r>
            </a:p>
          </p:txBody>
        </p:sp>
      </p:grpSp>
      <p:grpSp>
        <p:nvGrpSpPr>
          <p:cNvPr id="20" name="Группа 19"/>
          <p:cNvGrpSpPr/>
          <p:nvPr/>
        </p:nvGrpSpPr>
        <p:grpSpPr>
          <a:xfrm>
            <a:off x="439763" y="2831998"/>
            <a:ext cx="662365" cy="773280"/>
            <a:chOff x="205400" y="2760827"/>
            <a:chExt cx="606350" cy="707886"/>
          </a:xfrm>
        </p:grpSpPr>
        <p:sp>
          <p:nvSpPr>
            <p:cNvPr id="13" name="Овал 12"/>
            <p:cNvSpPr/>
            <p:nvPr/>
          </p:nvSpPr>
          <p:spPr>
            <a:xfrm>
              <a:off x="205400" y="2806578"/>
              <a:ext cx="561747" cy="561747"/>
            </a:xfrm>
            <a:prstGeom prst="ellipse">
              <a:avLst/>
            </a:prstGeom>
            <a:solidFill>
              <a:srgbClr val="A56E2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" name="Прямоугольник 9"/>
            <p:cNvSpPr/>
            <p:nvPr/>
          </p:nvSpPr>
          <p:spPr>
            <a:xfrm>
              <a:off x="255357" y="2760827"/>
              <a:ext cx="556393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sz="4000" dirty="0">
                  <a:solidFill>
                    <a:schemeClr val="bg1"/>
                  </a:solidFill>
                  <a:latin typeface="Arial Black" panose="020B0A04020102020204" pitchFamily="34" charset="0"/>
                </a:rPr>
                <a:t>2</a:t>
              </a:r>
              <a:r>
                <a:rPr lang="ru-RU" dirty="0"/>
                <a:t> </a:t>
              </a:r>
            </a:p>
          </p:txBody>
        </p:sp>
      </p:grpSp>
      <p:grpSp>
        <p:nvGrpSpPr>
          <p:cNvPr id="15" name="Группа 14"/>
          <p:cNvGrpSpPr/>
          <p:nvPr/>
        </p:nvGrpSpPr>
        <p:grpSpPr>
          <a:xfrm>
            <a:off x="375052" y="5350020"/>
            <a:ext cx="586997" cy="707886"/>
            <a:chOff x="7853309" y="2816966"/>
            <a:chExt cx="1505843" cy="1815963"/>
          </a:xfrm>
        </p:grpSpPr>
        <p:pic>
          <p:nvPicPr>
            <p:cNvPr id="8" name="Рисунок 7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853309" y="2972027"/>
              <a:ext cx="1505843" cy="1505843"/>
            </a:xfrm>
            <a:prstGeom prst="rect">
              <a:avLst/>
            </a:prstGeom>
          </p:spPr>
        </p:pic>
        <p:sp>
          <p:nvSpPr>
            <p:cNvPr id="11" name="Прямоугольник 10"/>
            <p:cNvSpPr/>
            <p:nvPr/>
          </p:nvSpPr>
          <p:spPr>
            <a:xfrm>
              <a:off x="7853309" y="2816966"/>
              <a:ext cx="1157206" cy="18159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sz="4000" dirty="0">
                  <a:solidFill>
                    <a:schemeClr val="bg1"/>
                  </a:solidFill>
                  <a:latin typeface="Arial Black" panose="020B0A04020102020204" pitchFamily="34" charset="0"/>
                </a:rPr>
                <a:t>3</a:t>
              </a:r>
              <a:r>
                <a:rPr lang="ru-RU" dirty="0"/>
                <a:t> </a:t>
              </a:r>
            </a:p>
          </p:txBody>
        </p:sp>
      </p:grpSp>
      <p:sp>
        <p:nvSpPr>
          <p:cNvPr id="16" name="Прямоугольник 15"/>
          <p:cNvSpPr/>
          <p:nvPr/>
        </p:nvSpPr>
        <p:spPr>
          <a:xfrm>
            <a:off x="1196751" y="1077672"/>
            <a:ext cx="10700117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605B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Подготовительный (январь 2023)</a:t>
            </a:r>
          </a:p>
          <a:p>
            <a:endParaRPr lang="ru-RU" dirty="0">
              <a:solidFill>
                <a:srgbClr val="605B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>
                <a:solidFill>
                  <a:srgbClr val="605B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Подготовка и утверждение организационно-правовых положений по созданию краеведческого клуба в школе; определение его миссии и общей стратегии действий по литературно-краеведческой направленности; выбор методов и форм работы, поиск социальных партнёров среди учреждений культуры, образования и туризма. 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1192826" y="2961039"/>
            <a:ext cx="10723649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605B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Основной (февраль – декабрь 2023)</a:t>
            </a:r>
          </a:p>
          <a:p>
            <a:endParaRPr lang="ru-RU" dirty="0">
              <a:solidFill>
                <a:srgbClr val="605B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>
                <a:solidFill>
                  <a:srgbClr val="605B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Организация краеведческого клуба «Литературный календарь», распределение обязанностей между членами клуба. Разработка плана действий клуба; сбор информации о поэтах и писателях Симбирска-Ульяновска, определение и выбор группой одного из литературных деятелей (например, Н.М. Языков, И.А. Гончаров, Д. Давыдов, С.Т. Аксаков, Д.Д. Минаев, Н.М. Карамзин). Посещение историко-мемориальных и значимых мест, связанных с именем литературного деятеля; работа в библиотеках, архивах, музеях города и области. Создание учениками на школьном сайте раздела (странички): клуба. 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1102128" y="5345323"/>
            <a:ext cx="492229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605B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Заключительный (5-12 декабря 2023)</a:t>
            </a:r>
          </a:p>
          <a:p>
            <a:r>
              <a:rPr lang="ru-RU" dirty="0">
                <a:solidFill>
                  <a:srgbClr val="605B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Проведение отчетных мероприятий, приуроченных к ежегодной Неделе краеведения, проводимой в МБОУ Лицей №25 им. Н.Ф. Ватутина </a:t>
            </a:r>
          </a:p>
        </p:txBody>
      </p:sp>
      <p:sp>
        <p:nvSpPr>
          <p:cNvPr id="21" name="Прямоугольник 20"/>
          <p:cNvSpPr/>
          <p:nvPr/>
        </p:nvSpPr>
        <p:spPr>
          <a:xfrm>
            <a:off x="9662984" y="0"/>
            <a:ext cx="2529016" cy="1266272"/>
          </a:xfrm>
          <a:prstGeom prst="rect">
            <a:avLst/>
          </a:prstGeom>
          <a:solidFill>
            <a:srgbClr val="E4E3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рямоугольник 21"/>
          <p:cNvSpPr/>
          <p:nvPr/>
        </p:nvSpPr>
        <p:spPr>
          <a:xfrm>
            <a:off x="6024418" y="6298009"/>
            <a:ext cx="6167581" cy="559991"/>
          </a:xfrm>
          <a:prstGeom prst="rect">
            <a:avLst/>
          </a:prstGeom>
          <a:solidFill>
            <a:srgbClr val="E4E3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Прямоугольник 22"/>
          <p:cNvSpPr/>
          <p:nvPr/>
        </p:nvSpPr>
        <p:spPr>
          <a:xfrm>
            <a:off x="0" y="0"/>
            <a:ext cx="490874" cy="741405"/>
          </a:xfrm>
          <a:prstGeom prst="rect">
            <a:avLst/>
          </a:prstGeom>
          <a:solidFill>
            <a:srgbClr val="908A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Прямоугольник 23"/>
          <p:cNvSpPr/>
          <p:nvPr/>
        </p:nvSpPr>
        <p:spPr>
          <a:xfrm>
            <a:off x="10274968" y="6592202"/>
            <a:ext cx="1917031" cy="265798"/>
          </a:xfrm>
          <a:prstGeom prst="rect">
            <a:avLst/>
          </a:prstGeom>
          <a:solidFill>
            <a:srgbClr val="A56E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7980734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76400" y="-53714"/>
            <a:ext cx="10515600" cy="1325563"/>
          </a:xfrm>
        </p:spPr>
        <p:txBody>
          <a:bodyPr>
            <a:normAutofit/>
          </a:bodyPr>
          <a:lstStyle/>
          <a:p>
            <a:r>
              <a:rPr lang="ru-RU" sz="2800" dirty="0">
                <a:solidFill>
                  <a:srgbClr val="605B50"/>
                </a:solidFill>
                <a:latin typeface="Arial Black" panose="020B0A04020102020204" pitchFamily="34" charset="0"/>
              </a:rPr>
              <a:t>ОСНОВНЫЕ ЭТАПЫ </a:t>
            </a:r>
            <a:r>
              <a:rPr lang="ru-RU" sz="2800" dirty="0">
                <a:solidFill>
                  <a:srgbClr val="A56E29"/>
                </a:solidFill>
                <a:latin typeface="Arial Black" panose="020B0A04020102020204" pitchFamily="34" charset="0"/>
              </a:rPr>
              <a:t>РЕАЛИЗАЦИИ ПРОЕКТА</a:t>
            </a:r>
          </a:p>
        </p:txBody>
      </p:sp>
      <p:grpSp>
        <p:nvGrpSpPr>
          <p:cNvPr id="49" name="Группа 48"/>
          <p:cNvGrpSpPr/>
          <p:nvPr/>
        </p:nvGrpSpPr>
        <p:grpSpPr>
          <a:xfrm>
            <a:off x="327540" y="1013253"/>
            <a:ext cx="11481143" cy="5072546"/>
            <a:chOff x="327540" y="1013253"/>
            <a:chExt cx="11481143" cy="5072546"/>
          </a:xfrm>
        </p:grpSpPr>
        <p:sp>
          <p:nvSpPr>
            <p:cNvPr id="9" name="Скругленный прямоугольник 8"/>
            <p:cNvSpPr/>
            <p:nvPr/>
          </p:nvSpPr>
          <p:spPr>
            <a:xfrm>
              <a:off x="442912" y="2134847"/>
              <a:ext cx="3978876" cy="1152050"/>
            </a:xfrm>
            <a:prstGeom prst="roundRect">
              <a:avLst/>
            </a:prstGeom>
            <a:solidFill>
              <a:srgbClr val="908A7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" name="Скругленный прямоугольник 9"/>
            <p:cNvSpPr/>
            <p:nvPr/>
          </p:nvSpPr>
          <p:spPr>
            <a:xfrm>
              <a:off x="4547286" y="1013253"/>
              <a:ext cx="2125362" cy="543698"/>
            </a:xfrm>
            <a:prstGeom prst="roundRect">
              <a:avLst/>
            </a:prstGeom>
            <a:solidFill>
              <a:srgbClr val="918B7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" name="Скругленный прямоугольник 10"/>
            <p:cNvSpPr/>
            <p:nvPr/>
          </p:nvSpPr>
          <p:spPr>
            <a:xfrm>
              <a:off x="6783858" y="1013253"/>
              <a:ext cx="2508422" cy="543698"/>
            </a:xfrm>
            <a:prstGeom prst="roundRect">
              <a:avLst/>
            </a:prstGeom>
            <a:solidFill>
              <a:srgbClr val="908A7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" name="Скругленный прямоугольник 11"/>
            <p:cNvSpPr/>
            <p:nvPr/>
          </p:nvSpPr>
          <p:spPr>
            <a:xfrm>
              <a:off x="9403490" y="1013253"/>
              <a:ext cx="2248930" cy="543698"/>
            </a:xfrm>
            <a:prstGeom prst="roundRect">
              <a:avLst/>
            </a:prstGeom>
            <a:solidFill>
              <a:srgbClr val="908A7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4" name="Скругленный прямоугольник 13"/>
            <p:cNvSpPr/>
            <p:nvPr/>
          </p:nvSpPr>
          <p:spPr>
            <a:xfrm>
              <a:off x="442912" y="1665289"/>
              <a:ext cx="11209507" cy="361220"/>
            </a:xfrm>
            <a:prstGeom prst="roundRect">
              <a:avLst/>
            </a:prstGeom>
            <a:solidFill>
              <a:srgbClr val="908A7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5" name="Скругленный прямоугольник 14"/>
            <p:cNvSpPr/>
            <p:nvPr/>
          </p:nvSpPr>
          <p:spPr>
            <a:xfrm>
              <a:off x="442912" y="1013253"/>
              <a:ext cx="3978876" cy="543698"/>
            </a:xfrm>
            <a:prstGeom prst="roundRect">
              <a:avLst/>
            </a:prstGeom>
            <a:solidFill>
              <a:srgbClr val="918B7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6" name="Скругленный прямоугольник 15"/>
            <p:cNvSpPr/>
            <p:nvPr/>
          </p:nvSpPr>
          <p:spPr>
            <a:xfrm>
              <a:off x="4547286" y="2167173"/>
              <a:ext cx="2125362" cy="1119723"/>
            </a:xfrm>
            <a:prstGeom prst="roundRect">
              <a:avLst/>
            </a:prstGeom>
            <a:solidFill>
              <a:srgbClr val="E4E3D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7" name="Скругленный прямоугольник 16"/>
            <p:cNvSpPr/>
            <p:nvPr/>
          </p:nvSpPr>
          <p:spPr>
            <a:xfrm>
              <a:off x="6798146" y="2183336"/>
              <a:ext cx="2508422" cy="1103560"/>
            </a:xfrm>
            <a:prstGeom prst="roundRect">
              <a:avLst/>
            </a:prstGeom>
            <a:solidFill>
              <a:srgbClr val="E4E3D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8" name="Скругленный прямоугольник 17"/>
            <p:cNvSpPr/>
            <p:nvPr/>
          </p:nvSpPr>
          <p:spPr>
            <a:xfrm>
              <a:off x="9432066" y="2191418"/>
              <a:ext cx="2248930" cy="1095478"/>
            </a:xfrm>
            <a:prstGeom prst="roundRect">
              <a:avLst/>
            </a:prstGeom>
            <a:solidFill>
              <a:srgbClr val="E4E3D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9" name="Прямоугольник 18"/>
            <p:cNvSpPr/>
            <p:nvPr/>
          </p:nvSpPr>
          <p:spPr>
            <a:xfrm>
              <a:off x="1614658" y="1100436"/>
              <a:ext cx="1635384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dirty="0">
                  <a:solidFill>
                    <a:srgbClr val="E4E3DF"/>
                  </a:solidFill>
                  <a:latin typeface="Arial Black" panose="020B0A04020102020204" pitchFamily="34" charset="0"/>
                </a:rPr>
                <a:t>ДЕЙСТВИЯ</a:t>
              </a:r>
            </a:p>
          </p:txBody>
        </p:sp>
        <p:sp>
          <p:nvSpPr>
            <p:cNvPr id="20" name="Прямоугольник 19"/>
            <p:cNvSpPr/>
            <p:nvPr/>
          </p:nvSpPr>
          <p:spPr>
            <a:xfrm>
              <a:off x="4750867" y="1023492"/>
              <a:ext cx="1718199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ru-RU" sz="1400" dirty="0">
                  <a:solidFill>
                    <a:srgbClr val="E4E3DF"/>
                  </a:solidFill>
                  <a:latin typeface="Arial Black" panose="020B0A04020102020204" pitchFamily="34" charset="0"/>
                </a:rPr>
                <a:t>СРОКИ РЕАЛИЗАЦИИ</a:t>
              </a:r>
            </a:p>
          </p:txBody>
        </p:sp>
        <p:sp>
          <p:nvSpPr>
            <p:cNvPr id="21" name="Прямоугольник 20"/>
            <p:cNvSpPr/>
            <p:nvPr/>
          </p:nvSpPr>
          <p:spPr>
            <a:xfrm>
              <a:off x="7327639" y="1100436"/>
              <a:ext cx="144943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dirty="0">
                  <a:solidFill>
                    <a:srgbClr val="E4E3DF"/>
                  </a:solidFill>
                  <a:latin typeface="Arial Black" panose="020B0A04020102020204" pitchFamily="34" charset="0"/>
                </a:rPr>
                <a:t>РЕСУРСЫ</a:t>
              </a:r>
            </a:p>
          </p:txBody>
        </p:sp>
        <p:sp>
          <p:nvSpPr>
            <p:cNvPr id="22" name="Прямоугольник 21"/>
            <p:cNvSpPr/>
            <p:nvPr/>
          </p:nvSpPr>
          <p:spPr>
            <a:xfrm>
              <a:off x="9369145" y="1115825"/>
              <a:ext cx="2311851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sz="1600" dirty="0">
                  <a:solidFill>
                    <a:srgbClr val="E4E3DF"/>
                  </a:solidFill>
                  <a:latin typeface="Arial Black" panose="020B0A04020102020204" pitchFamily="34" charset="0"/>
                </a:rPr>
                <a:t>ОТВЕТСТВЕННЫЙ</a:t>
              </a:r>
            </a:p>
          </p:txBody>
        </p:sp>
        <p:sp>
          <p:nvSpPr>
            <p:cNvPr id="23" name="Прямоугольник 22"/>
            <p:cNvSpPr/>
            <p:nvPr/>
          </p:nvSpPr>
          <p:spPr>
            <a:xfrm>
              <a:off x="3629214" y="1655050"/>
              <a:ext cx="4836902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dirty="0">
                  <a:solidFill>
                    <a:srgbClr val="E4E3D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Организационно-управленческое обеспечение</a:t>
              </a:r>
            </a:p>
          </p:txBody>
        </p:sp>
        <p:sp>
          <p:nvSpPr>
            <p:cNvPr id="24" name="Прямоугольник 23"/>
            <p:cNvSpPr/>
            <p:nvPr/>
          </p:nvSpPr>
          <p:spPr>
            <a:xfrm>
              <a:off x="409081" y="2172263"/>
              <a:ext cx="3978876" cy="107721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ru-RU" sz="1600" dirty="0">
                  <a:solidFill>
                    <a:srgbClr val="E4E3D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Создание организационного комитета по реализации проекта, назначение ответственного и распределение обязанностей между членами оргкомитета</a:t>
              </a:r>
            </a:p>
          </p:txBody>
        </p:sp>
        <p:sp>
          <p:nvSpPr>
            <p:cNvPr id="25" name="Прямоугольник 24"/>
            <p:cNvSpPr/>
            <p:nvPr/>
          </p:nvSpPr>
          <p:spPr>
            <a:xfrm>
              <a:off x="4905286" y="2526206"/>
              <a:ext cx="1409360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dirty="0">
                  <a:solidFill>
                    <a:srgbClr val="605B5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Январь 2023</a:t>
              </a:r>
            </a:p>
          </p:txBody>
        </p:sp>
        <p:sp>
          <p:nvSpPr>
            <p:cNvPr id="26" name="Прямоугольник 25"/>
            <p:cNvSpPr/>
            <p:nvPr/>
          </p:nvSpPr>
          <p:spPr>
            <a:xfrm>
              <a:off x="6527262" y="2230872"/>
              <a:ext cx="3050189" cy="107721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ru-RU" sz="1600" dirty="0">
                  <a:solidFill>
                    <a:srgbClr val="605B5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Учителя русского языка и литературы, информатики, педагоги-психологи, администрация</a:t>
              </a:r>
            </a:p>
          </p:txBody>
        </p:sp>
        <p:sp>
          <p:nvSpPr>
            <p:cNvPr id="27" name="Прямоугольник 26"/>
            <p:cNvSpPr/>
            <p:nvPr/>
          </p:nvSpPr>
          <p:spPr>
            <a:xfrm>
              <a:off x="9481494" y="2513379"/>
              <a:ext cx="2327189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dirty="0">
                  <a:solidFill>
                    <a:srgbClr val="605B5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Администрация ОО</a:t>
              </a:r>
            </a:p>
          </p:txBody>
        </p:sp>
        <p:sp>
          <p:nvSpPr>
            <p:cNvPr id="28" name="Скругленный прямоугольник 27"/>
            <p:cNvSpPr/>
            <p:nvPr/>
          </p:nvSpPr>
          <p:spPr>
            <a:xfrm>
              <a:off x="442912" y="3395235"/>
              <a:ext cx="3978876" cy="1027244"/>
            </a:xfrm>
            <a:prstGeom prst="roundRect">
              <a:avLst/>
            </a:prstGeom>
            <a:solidFill>
              <a:srgbClr val="918B7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9" name="Прямоугольник 28"/>
            <p:cNvSpPr/>
            <p:nvPr/>
          </p:nvSpPr>
          <p:spPr>
            <a:xfrm>
              <a:off x="557277" y="3403317"/>
              <a:ext cx="3750146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ru-RU" dirty="0">
                  <a:solidFill>
                    <a:srgbClr val="E4E3D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Организация социального партнёрства с учреждениями культуры, образования и туризма</a:t>
              </a:r>
            </a:p>
          </p:txBody>
        </p:sp>
        <p:sp>
          <p:nvSpPr>
            <p:cNvPr id="30" name="Скругленный прямоугольник 29"/>
            <p:cNvSpPr/>
            <p:nvPr/>
          </p:nvSpPr>
          <p:spPr>
            <a:xfrm>
              <a:off x="4547286" y="3395236"/>
              <a:ext cx="2096788" cy="1027244"/>
            </a:xfrm>
            <a:prstGeom prst="roundRect">
              <a:avLst/>
            </a:prstGeom>
            <a:solidFill>
              <a:srgbClr val="E4E3D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31" name="Скругленный прямоугольник 30"/>
            <p:cNvSpPr/>
            <p:nvPr/>
          </p:nvSpPr>
          <p:spPr>
            <a:xfrm>
              <a:off x="6783859" y="3395235"/>
              <a:ext cx="2508422" cy="1027244"/>
            </a:xfrm>
            <a:prstGeom prst="roundRect">
              <a:avLst/>
            </a:prstGeom>
            <a:solidFill>
              <a:srgbClr val="E4E3D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2" name="Скругленный прямоугольник 31"/>
            <p:cNvSpPr/>
            <p:nvPr/>
          </p:nvSpPr>
          <p:spPr>
            <a:xfrm>
              <a:off x="9432066" y="3403317"/>
              <a:ext cx="2248930" cy="1019162"/>
            </a:xfrm>
            <a:prstGeom prst="roundRect">
              <a:avLst/>
            </a:prstGeom>
            <a:solidFill>
              <a:srgbClr val="E4E3D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3" name="Прямоугольник 32"/>
            <p:cNvSpPr/>
            <p:nvPr/>
          </p:nvSpPr>
          <p:spPr>
            <a:xfrm>
              <a:off x="4547286" y="3585691"/>
              <a:ext cx="2161643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ru-RU" dirty="0">
                  <a:solidFill>
                    <a:srgbClr val="605B5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В течение действия проекта</a:t>
              </a:r>
            </a:p>
          </p:txBody>
        </p:sp>
        <p:sp>
          <p:nvSpPr>
            <p:cNvPr id="34" name="Прямоугольник 33"/>
            <p:cNvSpPr/>
            <p:nvPr/>
          </p:nvSpPr>
          <p:spPr>
            <a:xfrm>
              <a:off x="6702928" y="3585691"/>
              <a:ext cx="2700562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ru-RU" dirty="0">
                  <a:solidFill>
                    <a:srgbClr val="605B5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Материально-техническая база</a:t>
              </a:r>
            </a:p>
          </p:txBody>
        </p:sp>
        <p:sp>
          <p:nvSpPr>
            <p:cNvPr id="35" name="Прямоугольник 34"/>
            <p:cNvSpPr/>
            <p:nvPr/>
          </p:nvSpPr>
          <p:spPr>
            <a:xfrm>
              <a:off x="9856361" y="3724190"/>
              <a:ext cx="1337417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dirty="0">
                  <a:solidFill>
                    <a:srgbClr val="605B5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Оргкомитет</a:t>
              </a:r>
            </a:p>
          </p:txBody>
        </p:sp>
        <p:sp>
          <p:nvSpPr>
            <p:cNvPr id="36" name="Скругленный прямоугольник 35"/>
            <p:cNvSpPr/>
            <p:nvPr/>
          </p:nvSpPr>
          <p:spPr>
            <a:xfrm>
              <a:off x="442913" y="4560356"/>
              <a:ext cx="11209506" cy="351735"/>
            </a:xfrm>
            <a:prstGeom prst="roundRect">
              <a:avLst/>
            </a:prstGeom>
            <a:solidFill>
              <a:srgbClr val="918B7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40" name="Прямоугольник 39"/>
            <p:cNvSpPr/>
            <p:nvPr/>
          </p:nvSpPr>
          <p:spPr>
            <a:xfrm>
              <a:off x="4173947" y="4539162"/>
              <a:ext cx="374743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dirty="0">
                  <a:solidFill>
                    <a:srgbClr val="E4E3D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Нормативно-правовое обеспечение</a:t>
              </a:r>
            </a:p>
          </p:txBody>
        </p:sp>
        <p:sp>
          <p:nvSpPr>
            <p:cNvPr id="41" name="Скругленный прямоугольник 40"/>
            <p:cNvSpPr/>
            <p:nvPr/>
          </p:nvSpPr>
          <p:spPr>
            <a:xfrm>
              <a:off x="442912" y="5050676"/>
              <a:ext cx="3978876" cy="1027244"/>
            </a:xfrm>
            <a:prstGeom prst="roundRect">
              <a:avLst/>
            </a:prstGeom>
            <a:solidFill>
              <a:srgbClr val="918B7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2" name="Прямоугольник 41"/>
            <p:cNvSpPr/>
            <p:nvPr/>
          </p:nvSpPr>
          <p:spPr>
            <a:xfrm>
              <a:off x="327540" y="5102633"/>
              <a:ext cx="4219746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ru-RU" dirty="0">
                  <a:solidFill>
                    <a:srgbClr val="E4E3D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Разработка и утверждение положения о краеведческом клубе «Литературный календарь»</a:t>
              </a:r>
            </a:p>
          </p:txBody>
        </p:sp>
        <p:sp>
          <p:nvSpPr>
            <p:cNvPr id="43" name="Скругленный прямоугольник 42"/>
            <p:cNvSpPr/>
            <p:nvPr/>
          </p:nvSpPr>
          <p:spPr>
            <a:xfrm>
              <a:off x="4547286" y="5046371"/>
              <a:ext cx="2096788" cy="1039428"/>
            </a:xfrm>
            <a:prstGeom prst="roundRect">
              <a:avLst/>
            </a:prstGeom>
            <a:solidFill>
              <a:srgbClr val="E4E3D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44" name="Прямоугольник 43"/>
            <p:cNvSpPr/>
            <p:nvPr/>
          </p:nvSpPr>
          <p:spPr>
            <a:xfrm>
              <a:off x="4885125" y="5379632"/>
              <a:ext cx="1409360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dirty="0">
                  <a:solidFill>
                    <a:srgbClr val="605B5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Январь 2023</a:t>
              </a:r>
            </a:p>
          </p:txBody>
        </p:sp>
        <p:sp>
          <p:nvSpPr>
            <p:cNvPr id="45" name="Скругленный прямоугольник 44"/>
            <p:cNvSpPr/>
            <p:nvPr/>
          </p:nvSpPr>
          <p:spPr>
            <a:xfrm>
              <a:off x="6757519" y="5050676"/>
              <a:ext cx="2508422" cy="1027244"/>
            </a:xfrm>
            <a:prstGeom prst="roundRect">
              <a:avLst/>
            </a:prstGeom>
            <a:solidFill>
              <a:srgbClr val="E4E3D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6" name="Прямоугольник 45"/>
            <p:cNvSpPr/>
            <p:nvPr/>
          </p:nvSpPr>
          <p:spPr>
            <a:xfrm>
              <a:off x="6849845" y="5236828"/>
              <a:ext cx="2405022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ru-RU" dirty="0">
                  <a:solidFill>
                    <a:srgbClr val="605B5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Нормативно-правовая база</a:t>
              </a:r>
            </a:p>
          </p:txBody>
        </p:sp>
        <p:sp>
          <p:nvSpPr>
            <p:cNvPr id="47" name="Скругленный прямоугольник 46"/>
            <p:cNvSpPr/>
            <p:nvPr/>
          </p:nvSpPr>
          <p:spPr>
            <a:xfrm>
              <a:off x="9400604" y="5027669"/>
              <a:ext cx="2248930" cy="1019162"/>
            </a:xfrm>
            <a:prstGeom prst="roundRect">
              <a:avLst/>
            </a:prstGeom>
            <a:solidFill>
              <a:srgbClr val="E4E3D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48" name="Прямоугольник 47"/>
          <p:cNvSpPr/>
          <p:nvPr/>
        </p:nvSpPr>
        <p:spPr>
          <a:xfrm>
            <a:off x="9069084" y="5187400"/>
            <a:ext cx="291196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solidFill>
                  <a:srgbClr val="605B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Оргкомитет, </a:t>
            </a:r>
          </a:p>
          <a:p>
            <a:pPr algn="ctr"/>
            <a:r>
              <a:rPr lang="ru-RU" dirty="0">
                <a:solidFill>
                  <a:srgbClr val="605B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Педагогический совет</a:t>
            </a:r>
          </a:p>
        </p:txBody>
      </p:sp>
    </p:spTree>
    <p:extLst>
      <p:ext uri="{BB962C8B-B14F-4D97-AF65-F5344CB8AC3E}">
        <p14:creationId xmlns:p14="http://schemas.microsoft.com/office/powerpoint/2010/main" val="97143366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3"/>
          <p:cNvGrpSpPr/>
          <p:nvPr/>
        </p:nvGrpSpPr>
        <p:grpSpPr>
          <a:xfrm>
            <a:off x="316953" y="1013253"/>
            <a:ext cx="11364043" cy="4549911"/>
            <a:chOff x="316953" y="1013253"/>
            <a:chExt cx="11364043" cy="4549911"/>
          </a:xfrm>
        </p:grpSpPr>
        <p:sp>
          <p:nvSpPr>
            <p:cNvPr id="9" name="Скругленный прямоугольник 8"/>
            <p:cNvSpPr/>
            <p:nvPr/>
          </p:nvSpPr>
          <p:spPr>
            <a:xfrm>
              <a:off x="442912" y="2134846"/>
              <a:ext cx="3978876" cy="2097175"/>
            </a:xfrm>
            <a:prstGeom prst="roundRect">
              <a:avLst/>
            </a:prstGeom>
            <a:solidFill>
              <a:srgbClr val="908A7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" name="Скругленный прямоугольник 9"/>
            <p:cNvSpPr/>
            <p:nvPr/>
          </p:nvSpPr>
          <p:spPr>
            <a:xfrm>
              <a:off x="4547286" y="1013253"/>
              <a:ext cx="2125362" cy="543698"/>
            </a:xfrm>
            <a:prstGeom prst="roundRect">
              <a:avLst/>
            </a:prstGeom>
            <a:solidFill>
              <a:srgbClr val="918B7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" name="Скругленный прямоугольник 10"/>
            <p:cNvSpPr/>
            <p:nvPr/>
          </p:nvSpPr>
          <p:spPr>
            <a:xfrm>
              <a:off x="6783858" y="1013253"/>
              <a:ext cx="2508422" cy="543698"/>
            </a:xfrm>
            <a:prstGeom prst="roundRect">
              <a:avLst/>
            </a:prstGeom>
            <a:solidFill>
              <a:srgbClr val="908A7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" name="Скругленный прямоугольник 11"/>
            <p:cNvSpPr/>
            <p:nvPr/>
          </p:nvSpPr>
          <p:spPr>
            <a:xfrm>
              <a:off x="9403490" y="1013253"/>
              <a:ext cx="2248930" cy="543698"/>
            </a:xfrm>
            <a:prstGeom prst="roundRect">
              <a:avLst/>
            </a:prstGeom>
            <a:solidFill>
              <a:srgbClr val="908A7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4" name="Скругленный прямоугольник 13"/>
            <p:cNvSpPr/>
            <p:nvPr/>
          </p:nvSpPr>
          <p:spPr>
            <a:xfrm>
              <a:off x="442912" y="1665289"/>
              <a:ext cx="11209507" cy="361220"/>
            </a:xfrm>
            <a:prstGeom prst="roundRect">
              <a:avLst/>
            </a:prstGeom>
            <a:solidFill>
              <a:srgbClr val="908A7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5" name="Скругленный прямоугольник 14"/>
            <p:cNvSpPr/>
            <p:nvPr/>
          </p:nvSpPr>
          <p:spPr>
            <a:xfrm>
              <a:off x="442912" y="1013253"/>
              <a:ext cx="3978876" cy="543698"/>
            </a:xfrm>
            <a:prstGeom prst="roundRect">
              <a:avLst/>
            </a:prstGeom>
            <a:solidFill>
              <a:srgbClr val="918B7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6" name="Скругленный прямоугольник 15"/>
            <p:cNvSpPr/>
            <p:nvPr/>
          </p:nvSpPr>
          <p:spPr>
            <a:xfrm>
              <a:off x="4547286" y="2167173"/>
              <a:ext cx="2125362" cy="2064848"/>
            </a:xfrm>
            <a:prstGeom prst="roundRect">
              <a:avLst/>
            </a:prstGeom>
            <a:solidFill>
              <a:srgbClr val="E4E3D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7" name="Скругленный прямоугольник 16"/>
            <p:cNvSpPr/>
            <p:nvPr/>
          </p:nvSpPr>
          <p:spPr>
            <a:xfrm>
              <a:off x="6798146" y="2183335"/>
              <a:ext cx="2508422" cy="2048685"/>
            </a:xfrm>
            <a:prstGeom prst="roundRect">
              <a:avLst/>
            </a:prstGeom>
            <a:solidFill>
              <a:srgbClr val="E4E3D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8" name="Скругленный прямоугольник 17"/>
            <p:cNvSpPr/>
            <p:nvPr/>
          </p:nvSpPr>
          <p:spPr>
            <a:xfrm>
              <a:off x="9432066" y="2191418"/>
              <a:ext cx="2248930" cy="2040602"/>
            </a:xfrm>
            <a:prstGeom prst="roundRect">
              <a:avLst/>
            </a:prstGeom>
            <a:solidFill>
              <a:srgbClr val="E4E3D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9" name="Прямоугольник 18"/>
            <p:cNvSpPr/>
            <p:nvPr/>
          </p:nvSpPr>
          <p:spPr>
            <a:xfrm>
              <a:off x="1614658" y="1100436"/>
              <a:ext cx="1635384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dirty="0">
                  <a:solidFill>
                    <a:srgbClr val="E4E3DF"/>
                  </a:solidFill>
                  <a:latin typeface="Arial Black" panose="020B0A04020102020204" pitchFamily="34" charset="0"/>
                </a:rPr>
                <a:t>ДЕЙСТВИЯ</a:t>
              </a:r>
            </a:p>
          </p:txBody>
        </p:sp>
        <p:sp>
          <p:nvSpPr>
            <p:cNvPr id="20" name="Прямоугольник 19"/>
            <p:cNvSpPr/>
            <p:nvPr/>
          </p:nvSpPr>
          <p:spPr>
            <a:xfrm>
              <a:off x="4750867" y="1023492"/>
              <a:ext cx="1718199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ru-RU" sz="1400" dirty="0">
                  <a:solidFill>
                    <a:srgbClr val="E4E3DF"/>
                  </a:solidFill>
                  <a:latin typeface="Arial Black" panose="020B0A04020102020204" pitchFamily="34" charset="0"/>
                </a:rPr>
                <a:t>СРОКИ РЕАЛИЗАЦИИ</a:t>
              </a:r>
            </a:p>
          </p:txBody>
        </p:sp>
        <p:sp>
          <p:nvSpPr>
            <p:cNvPr id="21" name="Прямоугольник 20"/>
            <p:cNvSpPr/>
            <p:nvPr/>
          </p:nvSpPr>
          <p:spPr>
            <a:xfrm>
              <a:off x="7327639" y="1100436"/>
              <a:ext cx="144943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dirty="0">
                  <a:solidFill>
                    <a:srgbClr val="E4E3DF"/>
                  </a:solidFill>
                  <a:latin typeface="Arial Black" panose="020B0A04020102020204" pitchFamily="34" charset="0"/>
                </a:rPr>
                <a:t>РЕСУРСЫ</a:t>
              </a:r>
            </a:p>
          </p:txBody>
        </p:sp>
        <p:sp>
          <p:nvSpPr>
            <p:cNvPr id="22" name="Прямоугольник 21"/>
            <p:cNvSpPr/>
            <p:nvPr/>
          </p:nvSpPr>
          <p:spPr>
            <a:xfrm>
              <a:off x="9369145" y="1115825"/>
              <a:ext cx="2311851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sz="1600" dirty="0">
                  <a:solidFill>
                    <a:srgbClr val="E4E3DF"/>
                  </a:solidFill>
                  <a:latin typeface="Arial Black" panose="020B0A04020102020204" pitchFamily="34" charset="0"/>
                </a:rPr>
                <a:t>ОТВЕТСТВЕННЫЙ</a:t>
              </a:r>
            </a:p>
          </p:txBody>
        </p:sp>
        <p:sp>
          <p:nvSpPr>
            <p:cNvPr id="24" name="Прямоугольник 23"/>
            <p:cNvSpPr/>
            <p:nvPr/>
          </p:nvSpPr>
          <p:spPr>
            <a:xfrm>
              <a:off x="437388" y="2134845"/>
              <a:ext cx="3978876" cy="203132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ru-RU" dirty="0">
                  <a:solidFill>
                    <a:srgbClr val="E4E3D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Издание приказов по школе:</a:t>
              </a:r>
            </a:p>
            <a:p>
              <a:pPr algn="ctr"/>
              <a:r>
                <a:rPr lang="ru-RU" dirty="0">
                  <a:solidFill>
                    <a:srgbClr val="E4E3D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- о составе организационного комитета по реализации проекта;</a:t>
              </a:r>
            </a:p>
            <a:p>
              <a:pPr algn="ctr"/>
              <a:r>
                <a:rPr lang="ru-RU" dirty="0">
                  <a:solidFill>
                    <a:srgbClr val="E4E3D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- об организации и сроках проведения мероприятий в рамках проекта;</a:t>
              </a:r>
            </a:p>
            <a:p>
              <a:pPr algn="ctr"/>
              <a:r>
                <a:rPr lang="ru-RU" dirty="0">
                  <a:solidFill>
                    <a:srgbClr val="E4E3D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- о поощрении по результатам реализации проекта</a:t>
              </a:r>
            </a:p>
          </p:txBody>
        </p:sp>
        <p:sp>
          <p:nvSpPr>
            <p:cNvPr id="25" name="Прямоугольник 24"/>
            <p:cNvSpPr/>
            <p:nvPr/>
          </p:nvSpPr>
          <p:spPr>
            <a:xfrm>
              <a:off x="4831971" y="2721768"/>
              <a:ext cx="1515668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ru-RU" dirty="0">
                  <a:solidFill>
                    <a:srgbClr val="605B5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В течение действия проекта</a:t>
              </a:r>
            </a:p>
          </p:txBody>
        </p:sp>
        <p:sp>
          <p:nvSpPr>
            <p:cNvPr id="26" name="Прямоугольник 25"/>
            <p:cNvSpPr/>
            <p:nvPr/>
          </p:nvSpPr>
          <p:spPr>
            <a:xfrm>
              <a:off x="6527261" y="2998767"/>
              <a:ext cx="3050189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ru-RU" dirty="0">
                  <a:solidFill>
                    <a:srgbClr val="605B5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Нормативный</a:t>
              </a:r>
              <a:r>
                <a:rPr lang="ru-RU" sz="1600" dirty="0">
                  <a:solidFill>
                    <a:srgbClr val="605B5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</a:p>
          </p:txBody>
        </p:sp>
        <p:sp>
          <p:nvSpPr>
            <p:cNvPr id="27" name="Прямоугольник 26"/>
            <p:cNvSpPr/>
            <p:nvPr/>
          </p:nvSpPr>
          <p:spPr>
            <a:xfrm>
              <a:off x="9778537" y="3023011"/>
              <a:ext cx="1701371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dirty="0">
                  <a:solidFill>
                    <a:srgbClr val="605B5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Директор ОО</a:t>
              </a:r>
            </a:p>
          </p:txBody>
        </p:sp>
        <p:sp>
          <p:nvSpPr>
            <p:cNvPr id="40" name="Прямоугольник 39"/>
            <p:cNvSpPr/>
            <p:nvPr/>
          </p:nvSpPr>
          <p:spPr>
            <a:xfrm>
              <a:off x="4173947" y="1648151"/>
              <a:ext cx="374743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dirty="0">
                  <a:solidFill>
                    <a:srgbClr val="E4E3D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Нормативно-правовое обеспечение</a:t>
              </a:r>
            </a:p>
          </p:txBody>
        </p:sp>
        <p:sp>
          <p:nvSpPr>
            <p:cNvPr id="41" name="Скругленный прямоугольник 40"/>
            <p:cNvSpPr/>
            <p:nvPr/>
          </p:nvSpPr>
          <p:spPr>
            <a:xfrm>
              <a:off x="462102" y="4340357"/>
              <a:ext cx="3978876" cy="1222807"/>
            </a:xfrm>
            <a:prstGeom prst="roundRect">
              <a:avLst/>
            </a:prstGeom>
            <a:solidFill>
              <a:srgbClr val="918B7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2" name="Прямоугольник 41"/>
            <p:cNvSpPr/>
            <p:nvPr/>
          </p:nvSpPr>
          <p:spPr>
            <a:xfrm>
              <a:off x="316953" y="4465381"/>
              <a:ext cx="4219746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ru-RU" dirty="0">
                  <a:solidFill>
                    <a:srgbClr val="E4E3D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Заключение договоров о сетевом взаимодействии с учреждениями культуры, образования и туризма</a:t>
              </a:r>
            </a:p>
          </p:txBody>
        </p:sp>
        <p:sp>
          <p:nvSpPr>
            <p:cNvPr id="43" name="Скругленный прямоугольник 42"/>
            <p:cNvSpPr/>
            <p:nvPr/>
          </p:nvSpPr>
          <p:spPr>
            <a:xfrm>
              <a:off x="4572825" y="4340358"/>
              <a:ext cx="2096788" cy="1222806"/>
            </a:xfrm>
            <a:prstGeom prst="roundRect">
              <a:avLst/>
            </a:prstGeom>
            <a:solidFill>
              <a:srgbClr val="E4E3D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44" name="Прямоугольник 43"/>
            <p:cNvSpPr/>
            <p:nvPr/>
          </p:nvSpPr>
          <p:spPr>
            <a:xfrm>
              <a:off x="4916539" y="4786616"/>
              <a:ext cx="1409360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dirty="0">
                  <a:solidFill>
                    <a:srgbClr val="605B5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Январь 2023</a:t>
              </a:r>
            </a:p>
          </p:txBody>
        </p:sp>
        <p:sp>
          <p:nvSpPr>
            <p:cNvPr id="45" name="Скругленный прямоугольник 44"/>
            <p:cNvSpPr/>
            <p:nvPr/>
          </p:nvSpPr>
          <p:spPr>
            <a:xfrm>
              <a:off x="6798144" y="4340356"/>
              <a:ext cx="2508422" cy="1222807"/>
            </a:xfrm>
            <a:prstGeom prst="roundRect">
              <a:avLst/>
            </a:prstGeom>
            <a:solidFill>
              <a:srgbClr val="E4E3D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6" name="Прямоугольник 45"/>
            <p:cNvSpPr/>
            <p:nvPr/>
          </p:nvSpPr>
          <p:spPr>
            <a:xfrm>
              <a:off x="6829822" y="4742380"/>
              <a:ext cx="2405022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ru-RU" dirty="0">
                  <a:solidFill>
                    <a:srgbClr val="605B5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Нормативный</a:t>
              </a:r>
            </a:p>
          </p:txBody>
        </p:sp>
        <p:sp>
          <p:nvSpPr>
            <p:cNvPr id="47" name="Скругленный прямоугольник 46"/>
            <p:cNvSpPr/>
            <p:nvPr/>
          </p:nvSpPr>
          <p:spPr>
            <a:xfrm>
              <a:off x="9400605" y="4323478"/>
              <a:ext cx="2248930" cy="1233253"/>
            </a:xfrm>
            <a:prstGeom prst="roundRect">
              <a:avLst/>
            </a:prstGeom>
            <a:solidFill>
              <a:srgbClr val="E4E3D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8" name="Прямоугольник 47"/>
            <p:cNvSpPr/>
            <p:nvPr/>
          </p:nvSpPr>
          <p:spPr>
            <a:xfrm>
              <a:off x="9589026" y="4742380"/>
              <a:ext cx="1935010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ru-RU" dirty="0">
                  <a:solidFill>
                    <a:srgbClr val="605B5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Директор ОО</a:t>
              </a:r>
            </a:p>
          </p:txBody>
        </p:sp>
      </p:grpSp>
      <p:sp>
        <p:nvSpPr>
          <p:cNvPr id="5" name="Прямоугольник 4"/>
          <p:cNvSpPr/>
          <p:nvPr/>
        </p:nvSpPr>
        <p:spPr>
          <a:xfrm>
            <a:off x="1674891" y="318981"/>
            <a:ext cx="920316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>
                <a:solidFill>
                  <a:srgbClr val="605B50"/>
                </a:solidFill>
                <a:latin typeface="Arial Black" panose="020B0A04020102020204" pitchFamily="34" charset="0"/>
              </a:rPr>
              <a:t>ОСНОВНЫЕ ЭТАПЫ </a:t>
            </a:r>
            <a:r>
              <a:rPr lang="ru-RU" sz="2800" dirty="0">
                <a:solidFill>
                  <a:srgbClr val="A56E29"/>
                </a:solidFill>
                <a:latin typeface="Arial Black" panose="020B0A04020102020204" pitchFamily="34" charset="0"/>
              </a:rPr>
              <a:t>РЕАЛИЗАЦИИ ПРОЕКТА</a:t>
            </a:r>
          </a:p>
        </p:txBody>
      </p:sp>
    </p:spTree>
    <p:extLst>
      <p:ext uri="{BB962C8B-B14F-4D97-AF65-F5344CB8AC3E}">
        <p14:creationId xmlns:p14="http://schemas.microsoft.com/office/powerpoint/2010/main" val="1762366123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562</TotalTime>
  <Words>796</Words>
  <Application>Microsoft Office PowerPoint</Application>
  <PresentationFormat>Широкоэкранный</PresentationFormat>
  <Paragraphs>167</Paragraphs>
  <Slides>14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20" baseType="lpstr">
      <vt:lpstr>Arial</vt:lpstr>
      <vt:lpstr>Arial Black</vt:lpstr>
      <vt:lpstr>Calibri</vt:lpstr>
      <vt:lpstr>Calibri Light</vt:lpstr>
      <vt:lpstr>Times New Roman</vt:lpstr>
      <vt:lpstr>Тема Office</vt:lpstr>
      <vt:lpstr>ОБРАЗОВАТЕЛЬНЫЙ ПРОЕКТ КРАЕВЕДЧЕСКИЙ КЛУБ «ЛИТЕРАТУРНЫЙ КАЛЕНДАРЬ»</vt:lpstr>
      <vt:lpstr>АКТУАЛЬНОСТЬ ПРОЕКТА</vt:lpstr>
      <vt:lpstr>Проектное решение</vt:lpstr>
      <vt:lpstr>Цель</vt:lpstr>
      <vt:lpstr>ЗАДАЧИ</vt:lpstr>
      <vt:lpstr>РЕАЛИЗАЦИЯ ПРОЕКТА</vt:lpstr>
      <vt:lpstr>ЭТАПЫ РЕАЛИЗАЦИИ ПРОЕКТА</vt:lpstr>
      <vt:lpstr>ОСНОВНЫЕ ЭТАПЫ РЕАЛИЗАЦИИ ПРОЕКТА</vt:lpstr>
      <vt:lpstr>Презентация PowerPoint</vt:lpstr>
      <vt:lpstr>ОСНОВНЫЕ ЭТАПЫ РЕАЛИЗАЦИИ ПРОЕКТА</vt:lpstr>
      <vt:lpstr>ОСНОВНЫЕ ЭТАПЫ РЕАЛИЗАЦИИ ПРОЕКТА</vt:lpstr>
      <vt:lpstr>ОСНОВНЫЕ ЭТАПЫ РЕАЛИЗАЦИИ ПРОЕКТА</vt:lpstr>
      <vt:lpstr>КОМАНДА ПРОЕКТА</vt:lpstr>
      <vt:lpstr>ОЖИДАЕМЫЕ РЕЗУЛЬТАТЫ И ЭФФЕКТЫ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Victoriya Lukyanenko</cp:lastModifiedBy>
  <cp:revision>77</cp:revision>
  <dcterms:created xsi:type="dcterms:W3CDTF">2023-01-17T09:50:17Z</dcterms:created>
  <dcterms:modified xsi:type="dcterms:W3CDTF">2024-10-12T17:43:21Z</dcterms:modified>
</cp:coreProperties>
</file>