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notesMasterIdLst>
    <p:notesMasterId r:id="rId26"/>
  </p:notesMasterIdLst>
  <p:sldIdLst>
    <p:sldId id="274" r:id="rId2"/>
    <p:sldId id="284" r:id="rId3"/>
    <p:sldId id="275" r:id="rId4"/>
    <p:sldId id="279" r:id="rId5"/>
    <p:sldId id="277" r:id="rId6"/>
    <p:sldId id="278" r:id="rId7"/>
    <p:sldId id="256" r:id="rId8"/>
    <p:sldId id="259" r:id="rId9"/>
    <p:sldId id="260" r:id="rId10"/>
    <p:sldId id="261" r:id="rId11"/>
    <p:sldId id="280" r:id="rId12"/>
    <p:sldId id="258" r:id="rId13"/>
    <p:sldId id="263" r:id="rId14"/>
    <p:sldId id="264" r:id="rId15"/>
    <p:sldId id="265" r:id="rId16"/>
    <p:sldId id="286" r:id="rId17"/>
    <p:sldId id="267" r:id="rId18"/>
    <p:sldId id="269" r:id="rId19"/>
    <p:sldId id="270" r:id="rId20"/>
    <p:sldId id="271" r:id="rId21"/>
    <p:sldId id="288" r:id="rId22"/>
    <p:sldId id="272" r:id="rId23"/>
    <p:sldId id="273" r:id="rId24"/>
    <p:sldId id="28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8607"/>
    <a:srgbClr val="B46F14"/>
    <a:srgbClr val="7A603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6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231732-8891-4C05-9DC9-376E3BB3B7EF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933660-26C9-44BC-A0DA-55090326FC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B4FD8A6-560E-4891-9F69-0A891B8C8D22}" type="slidenum">
              <a:rPr lang="ru-RU" smtClean="0">
                <a:cs typeface="Arial" charset="0"/>
              </a:rPr>
              <a:pPr/>
              <a:t>12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E7E1FC-81F7-4AE6-AB50-4681ABCBF917}" type="slidenum">
              <a:rPr lang="ru-RU" smtClean="0">
                <a:cs typeface="Arial" charset="0"/>
              </a:rPr>
              <a:pPr/>
              <a:t>23</a:t>
            </a:fld>
            <a:endParaRPr lang="ru-RU" smtClean="0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31.05.2022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Microsoft_Office_PowerPoint1.sl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2.docx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192882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Мастер – класс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smtClean="0"/>
              <a:t>учителя немецкого языка МБОУ « </a:t>
            </a:r>
            <a:r>
              <a:rPr lang="ru-RU" sz="2700" dirty="0" err="1" smtClean="0"/>
              <a:t>Тасеевская</a:t>
            </a:r>
            <a:r>
              <a:rPr lang="ru-RU" sz="2700" dirty="0" smtClean="0"/>
              <a:t> СОШ №1»</a:t>
            </a:r>
            <a:br>
              <a:rPr lang="ru-RU" sz="2700" dirty="0" smtClean="0"/>
            </a:br>
            <a:r>
              <a:rPr lang="ru-RU" sz="2700" dirty="0" err="1" smtClean="0"/>
              <a:t>Триппель</a:t>
            </a:r>
            <a:r>
              <a:rPr lang="ru-RU" sz="2700" dirty="0" smtClean="0"/>
              <a:t> С.И. 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895732"/>
          </a:xfrm>
        </p:spPr>
        <p:txBody>
          <a:bodyPr/>
          <a:lstStyle/>
          <a:p>
            <a:endParaRPr lang="ru-RU" dirty="0" smtClean="0"/>
          </a:p>
          <a:p>
            <a:pPr algn="ctr">
              <a:buNone/>
            </a:pPr>
            <a:r>
              <a:rPr lang="ru-RU" sz="3600" b="1" dirty="0" smtClean="0">
                <a:solidFill>
                  <a:schemeClr val="accent3">
                    <a:lumMod val="50000"/>
                  </a:schemeClr>
                </a:solidFill>
              </a:rPr>
              <a:t>Тема: </a:t>
            </a:r>
            <a:r>
              <a:rPr lang="ru-RU" sz="3600" b="1" dirty="0" smtClean="0">
                <a:solidFill>
                  <a:srgbClr val="C00000"/>
                </a:solidFill>
              </a:rPr>
              <a:t>Мотивация учебной деятельности </a:t>
            </a:r>
            <a:r>
              <a:rPr lang="en-US" sz="3600" b="1" dirty="0" smtClean="0">
                <a:solidFill>
                  <a:srgbClr val="C00000"/>
                </a:solidFill>
              </a:rPr>
              <a:t>   </a:t>
            </a:r>
            <a:r>
              <a:rPr lang="ru-RU" sz="3600" b="1" dirty="0" smtClean="0">
                <a:solidFill>
                  <a:srgbClr val="C00000"/>
                </a:solidFill>
              </a:rPr>
              <a:t>при изучении немецкого языка.</a:t>
            </a:r>
            <a:endParaRPr lang="ru-RU" sz="36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36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en-US" sz="36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3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kern="1200" dirty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Die </a:t>
            </a:r>
            <a:r>
              <a:rPr lang="en-US" b="1" kern="1200" dirty="0" err="1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Karte</a:t>
            </a:r>
            <a:r>
              <a:rPr lang="en-US" b="1" kern="1200" dirty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b="1" kern="1200" dirty="0" err="1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der</a:t>
            </a:r>
            <a:r>
              <a:rPr lang="en-US" b="1" kern="1200" dirty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sz="4100" b="1" kern="1200" dirty="0" err="1" smtClean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Reise</a:t>
            </a:r>
            <a:endParaRPr lang="ru-RU" sz="4100" b="1" kern="1200" dirty="0">
              <a:ln w="6350">
                <a:noFill/>
              </a:ln>
              <a:solidFill>
                <a:srgbClr val="FFFF0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2291" name="Содержимое 3" descr="Germany.gif"/>
          <p:cNvPicPr>
            <a:picLocks noGrp="1" noChangeAspect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1412875"/>
            <a:ext cx="6048375" cy="5151438"/>
          </a:xfrm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357158" y="1071547"/>
            <a:ext cx="271464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9900"/>
                </a:solidFill>
              </a:rPr>
              <a:t>   </a:t>
            </a:r>
            <a:r>
              <a:rPr lang="ru-RU" sz="2800" dirty="0">
                <a:solidFill>
                  <a:srgbClr val="000099"/>
                </a:solidFill>
              </a:rPr>
              <a:t>Станция вежливости</a:t>
            </a:r>
          </a:p>
        </p:txBody>
      </p:sp>
      <p:sp>
        <p:nvSpPr>
          <p:cNvPr id="12293" name="TextBox 5"/>
          <p:cNvSpPr txBox="1">
            <a:spLocks noChangeArrowheads="1"/>
          </p:cNvSpPr>
          <p:nvPr/>
        </p:nvSpPr>
        <p:spPr bwMode="auto">
          <a:xfrm>
            <a:off x="7092950" y="1484313"/>
            <a:ext cx="20510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</a:rPr>
              <a:t>  </a:t>
            </a:r>
            <a:r>
              <a:rPr lang="ru-RU" sz="2800">
                <a:solidFill>
                  <a:srgbClr val="000099"/>
                </a:solidFill>
              </a:rPr>
              <a:t>Пункт              помощи</a:t>
            </a:r>
          </a:p>
        </p:txBody>
      </p:sp>
      <p:sp>
        <p:nvSpPr>
          <p:cNvPr id="12294" name="TextBox 6"/>
          <p:cNvSpPr txBox="1">
            <a:spLocks noChangeArrowheads="1"/>
          </p:cNvSpPr>
          <p:nvPr/>
        </p:nvSpPr>
        <p:spPr bwMode="auto">
          <a:xfrm>
            <a:off x="6875463" y="5013325"/>
            <a:ext cx="2268537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 smtClean="0">
                <a:solidFill>
                  <a:srgbClr val="000099"/>
                </a:solidFill>
              </a:rPr>
              <a:t> Станция</a:t>
            </a:r>
          </a:p>
          <a:p>
            <a:r>
              <a:rPr lang="ru-RU" sz="2800" dirty="0" smtClean="0">
                <a:solidFill>
                  <a:srgbClr val="000099"/>
                </a:solidFill>
              </a:rPr>
              <a:t> театральная</a:t>
            </a:r>
          </a:p>
          <a:p>
            <a:endParaRPr lang="ru-RU" sz="2800" dirty="0">
              <a:solidFill>
                <a:srgbClr val="000099"/>
              </a:solidFill>
            </a:endParaRPr>
          </a:p>
        </p:txBody>
      </p:sp>
      <p:sp>
        <p:nvSpPr>
          <p:cNvPr id="12295" name="TextBox 7"/>
          <p:cNvSpPr txBox="1">
            <a:spLocks noChangeArrowheads="1"/>
          </p:cNvSpPr>
          <p:nvPr/>
        </p:nvSpPr>
        <p:spPr bwMode="auto">
          <a:xfrm>
            <a:off x="6732588" y="3141663"/>
            <a:ext cx="262731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dirty="0">
                <a:solidFill>
                  <a:srgbClr val="000099"/>
                </a:solidFill>
              </a:rPr>
              <a:t>   </a:t>
            </a:r>
            <a:r>
              <a:rPr lang="ru-RU" sz="2800" dirty="0" smtClean="0">
                <a:solidFill>
                  <a:srgbClr val="000099"/>
                </a:solidFill>
              </a:rPr>
              <a:t>Станция     цветочная</a:t>
            </a:r>
          </a:p>
        </p:txBody>
      </p:sp>
      <p:sp>
        <p:nvSpPr>
          <p:cNvPr id="12296" name="TextBox 8"/>
          <p:cNvSpPr txBox="1">
            <a:spLocks noChangeArrowheads="1"/>
          </p:cNvSpPr>
          <p:nvPr/>
        </p:nvSpPr>
        <p:spPr bwMode="auto">
          <a:xfrm>
            <a:off x="0" y="5041900"/>
            <a:ext cx="2916238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0099"/>
                </a:solidFill>
              </a:rPr>
              <a:t>   Станция               </a:t>
            </a:r>
          </a:p>
          <a:p>
            <a:r>
              <a:rPr lang="ru-RU" sz="2800">
                <a:solidFill>
                  <a:srgbClr val="000099"/>
                </a:solidFill>
              </a:rPr>
              <a:t> сказочных персонажей</a:t>
            </a:r>
          </a:p>
        </p:txBody>
      </p:sp>
      <p:sp>
        <p:nvSpPr>
          <p:cNvPr id="12297" name="TextBox 9"/>
          <p:cNvSpPr txBox="1">
            <a:spLocks noChangeArrowheads="1"/>
          </p:cNvSpPr>
          <p:nvPr/>
        </p:nvSpPr>
        <p:spPr bwMode="auto">
          <a:xfrm>
            <a:off x="0" y="3284538"/>
            <a:ext cx="23764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FF0000"/>
                </a:solidFill>
              </a:rPr>
              <a:t>    </a:t>
            </a:r>
            <a:r>
              <a:rPr lang="ru-RU" sz="2800">
                <a:solidFill>
                  <a:srgbClr val="000099"/>
                </a:solidFill>
              </a:rPr>
              <a:t>Остров математиков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2714612" y="1500174"/>
            <a:ext cx="4286280" cy="288925"/>
          </a:xfrm>
          <a:prstGeom prst="right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7812088" y="2349500"/>
            <a:ext cx="215900" cy="935038"/>
          </a:xfrm>
          <a:prstGeom prst="down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812088" y="4005263"/>
            <a:ext cx="215900" cy="1223962"/>
          </a:xfrm>
          <a:prstGeom prst="down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10800000">
            <a:off x="2124075" y="5589588"/>
            <a:ext cx="4751388" cy="287337"/>
          </a:xfrm>
          <a:prstGeom prst="right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Стрелка вверх 14"/>
          <p:cNvSpPr/>
          <p:nvPr/>
        </p:nvSpPr>
        <p:spPr>
          <a:xfrm>
            <a:off x="1042988" y="4149725"/>
            <a:ext cx="215900" cy="1008063"/>
          </a:xfrm>
          <a:prstGeom prst="up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Стрелка вверх 15"/>
          <p:cNvSpPr/>
          <p:nvPr/>
        </p:nvSpPr>
        <p:spPr>
          <a:xfrm>
            <a:off x="1042988" y="2205038"/>
            <a:ext cx="215900" cy="1152525"/>
          </a:xfrm>
          <a:prstGeom prst="upArrow">
            <a:avLst/>
          </a:pr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71570"/>
          </a:xfrm>
        </p:spPr>
        <p:txBody>
          <a:bodyPr/>
          <a:lstStyle/>
          <a:p>
            <a:pPr algn="ctr"/>
            <a:r>
              <a:rPr lang="en-US" dirty="0" err="1" smtClean="0"/>
              <a:t>Reisestunde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Documents and Settings\User\Рабочий стол\кабинет 2016\паровозик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857364"/>
            <a:ext cx="7500990" cy="44904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sz="4400" b="1" kern="1200" dirty="0">
                <a:ln w="6350">
                  <a:noFill/>
                </a:ln>
                <a:solidFill>
                  <a:srgbClr val="FFFF0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Как мы будем оценивать себя?</a:t>
            </a:r>
          </a:p>
        </p:txBody>
      </p:sp>
      <p:sp>
        <p:nvSpPr>
          <p:cNvPr id="4" name="Овал 3"/>
          <p:cNvSpPr/>
          <p:nvPr/>
        </p:nvSpPr>
        <p:spPr>
          <a:xfrm>
            <a:off x="1042988" y="2143116"/>
            <a:ext cx="2376487" cy="2286016"/>
          </a:xfrm>
          <a:prstGeom prst="ellipse">
            <a:avLst/>
          </a:prstGeom>
          <a:solidFill>
            <a:srgbClr val="00B05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" name="Овал 4"/>
          <p:cNvSpPr/>
          <p:nvPr/>
        </p:nvSpPr>
        <p:spPr>
          <a:xfrm>
            <a:off x="3708400" y="4149725"/>
            <a:ext cx="2376488" cy="23749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6" name="Овал 5"/>
          <p:cNvSpPr/>
          <p:nvPr/>
        </p:nvSpPr>
        <p:spPr>
          <a:xfrm>
            <a:off x="6011863" y="2143116"/>
            <a:ext cx="2376487" cy="23574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0" name="Полилиния 9"/>
          <p:cNvSpPr/>
          <p:nvPr/>
        </p:nvSpPr>
        <p:spPr>
          <a:xfrm>
            <a:off x="2203450" y="1330325"/>
            <a:ext cx="1073150" cy="442913"/>
          </a:xfrm>
          <a:custGeom>
            <a:avLst/>
            <a:gdLst>
              <a:gd name="connsiteX0" fmla="*/ 0 w 1052945"/>
              <a:gd name="connsiteY0" fmla="*/ 401782 h 401782"/>
              <a:gd name="connsiteX1" fmla="*/ 457200 w 1052945"/>
              <a:gd name="connsiteY1" fmla="*/ 69273 h 401782"/>
              <a:gd name="connsiteX2" fmla="*/ 928254 w 1052945"/>
              <a:gd name="connsiteY2" fmla="*/ 41564 h 401782"/>
              <a:gd name="connsiteX3" fmla="*/ 1052945 w 1052945"/>
              <a:gd name="connsiteY3" fmla="*/ 0 h 401782"/>
              <a:gd name="connsiteX4" fmla="*/ 1052945 w 1052945"/>
              <a:gd name="connsiteY4" fmla="*/ 0 h 401782"/>
              <a:gd name="connsiteX5" fmla="*/ 1052945 w 1052945"/>
              <a:gd name="connsiteY5" fmla="*/ 0 h 401782"/>
              <a:gd name="connsiteX6" fmla="*/ 1052945 w 1052945"/>
              <a:gd name="connsiteY6" fmla="*/ 0 h 401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52945" h="401782">
                <a:moveTo>
                  <a:pt x="0" y="401782"/>
                </a:moveTo>
                <a:cubicBezTo>
                  <a:pt x="151245" y="265545"/>
                  <a:pt x="302491" y="129309"/>
                  <a:pt x="457200" y="69273"/>
                </a:cubicBezTo>
                <a:cubicBezTo>
                  <a:pt x="611909" y="9237"/>
                  <a:pt x="828963" y="53109"/>
                  <a:pt x="928254" y="41564"/>
                </a:cubicBezTo>
                <a:cubicBezTo>
                  <a:pt x="1027545" y="30019"/>
                  <a:pt x="1052945" y="0"/>
                  <a:pt x="1052945" y="0"/>
                </a:cubicBezTo>
                <a:lnTo>
                  <a:pt x="1052945" y="0"/>
                </a:lnTo>
                <a:lnTo>
                  <a:pt x="1052945" y="0"/>
                </a:lnTo>
                <a:lnTo>
                  <a:pt x="1052945" y="0"/>
                </a:lnTo>
              </a:path>
            </a:pathLst>
          </a:cu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олилиния 10"/>
          <p:cNvSpPr/>
          <p:nvPr/>
        </p:nvSpPr>
        <p:spPr>
          <a:xfrm>
            <a:off x="4903788" y="3643313"/>
            <a:ext cx="906462" cy="457200"/>
          </a:xfrm>
          <a:custGeom>
            <a:avLst/>
            <a:gdLst>
              <a:gd name="connsiteX0" fmla="*/ 0 w 905163"/>
              <a:gd name="connsiteY0" fmla="*/ 457200 h 457200"/>
              <a:gd name="connsiteX1" fmla="*/ 360218 w 905163"/>
              <a:gd name="connsiteY1" fmla="*/ 124691 h 457200"/>
              <a:gd name="connsiteX2" fmla="*/ 817418 w 905163"/>
              <a:gd name="connsiteY2" fmla="*/ 166255 h 457200"/>
              <a:gd name="connsiteX3" fmla="*/ 886691 w 905163"/>
              <a:gd name="connsiteY3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163" h="457200">
                <a:moveTo>
                  <a:pt x="0" y="457200"/>
                </a:moveTo>
                <a:cubicBezTo>
                  <a:pt x="111991" y="315191"/>
                  <a:pt x="223982" y="173182"/>
                  <a:pt x="360218" y="124691"/>
                </a:cubicBezTo>
                <a:cubicBezTo>
                  <a:pt x="496454" y="76200"/>
                  <a:pt x="729673" y="187037"/>
                  <a:pt x="817418" y="166255"/>
                </a:cubicBezTo>
                <a:cubicBezTo>
                  <a:pt x="905163" y="145473"/>
                  <a:pt x="895927" y="72736"/>
                  <a:pt x="886691" y="0"/>
                </a:cubicBezTo>
              </a:path>
            </a:pathLst>
          </a:cu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7219950" y="1365250"/>
            <a:ext cx="912813" cy="463550"/>
          </a:xfrm>
          <a:custGeom>
            <a:avLst/>
            <a:gdLst>
              <a:gd name="connsiteX0" fmla="*/ 25400 w 912091"/>
              <a:gd name="connsiteY0" fmla="*/ 464127 h 464127"/>
              <a:gd name="connsiteX1" fmla="*/ 39255 w 912091"/>
              <a:gd name="connsiteY1" fmla="*/ 394854 h 464127"/>
              <a:gd name="connsiteX2" fmla="*/ 260928 w 912091"/>
              <a:gd name="connsiteY2" fmla="*/ 62345 h 464127"/>
              <a:gd name="connsiteX3" fmla="*/ 912091 w 912091"/>
              <a:gd name="connsiteY3" fmla="*/ 20782 h 464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2091" h="464127">
                <a:moveTo>
                  <a:pt x="25400" y="464127"/>
                </a:moveTo>
                <a:cubicBezTo>
                  <a:pt x="12700" y="462972"/>
                  <a:pt x="0" y="461818"/>
                  <a:pt x="39255" y="394854"/>
                </a:cubicBezTo>
                <a:cubicBezTo>
                  <a:pt x="78510" y="327890"/>
                  <a:pt x="115455" y="124690"/>
                  <a:pt x="260928" y="62345"/>
                </a:cubicBezTo>
                <a:cubicBezTo>
                  <a:pt x="406401" y="0"/>
                  <a:pt x="659246" y="10391"/>
                  <a:pt x="912091" y="20782"/>
                </a:cubicBezTo>
              </a:path>
            </a:pathLst>
          </a:custGeom>
          <a:solidFill>
            <a:srgbClr val="33CC33"/>
          </a:solidFill>
          <a:ln>
            <a:solidFill>
              <a:srgbClr val="33CC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395288" y="1557338"/>
            <a:ext cx="8291512" cy="4967287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Это очень воспитанный гном. Если вы ему скажете по-немецки эти вежливые слова, он укажет вам путь</a:t>
            </a:r>
            <a:r>
              <a:rPr lang="ru-RU" dirty="0" smtClean="0"/>
              <a:t>.</a:t>
            </a:r>
          </a:p>
          <a:p>
            <a:pPr eaLnBrk="1" hangingPunct="1">
              <a:buFontTx/>
              <a:buChar char="-"/>
              <a:defRPr/>
            </a:pPr>
            <a:endParaRPr lang="ru-RU" sz="24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Привет!</a:t>
            </a: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До свидания!</a:t>
            </a: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Пока!</a:t>
            </a: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Очень рад!</a:t>
            </a: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Очень приятно!</a:t>
            </a: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Здравствуйте!</a:t>
            </a: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Спасибо!</a:t>
            </a:r>
          </a:p>
          <a:p>
            <a:pPr eaLnBrk="1" hangingPunct="1">
              <a:buFontTx/>
              <a:buChar char="-"/>
              <a:defRPr/>
            </a:pPr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Пожалуйста!</a:t>
            </a:r>
          </a:p>
          <a:p>
            <a:pPr eaLnBrk="1" hangingPunct="1">
              <a:buFontTx/>
              <a:buChar char="-"/>
              <a:defRPr/>
            </a:pPr>
            <a:endParaRPr lang="ru-RU" sz="2000" dirty="0" smtClean="0"/>
          </a:p>
        </p:txBody>
      </p:sp>
      <p:sp>
        <p:nvSpPr>
          <p:cNvPr id="13315" name="WordArt 5" descr="Частый вертикальный"/>
          <p:cNvSpPr>
            <a:spLocks noChangeArrowheads="1" noChangeShapeType="1" noTextEdit="1"/>
          </p:cNvSpPr>
          <p:nvPr/>
        </p:nvSpPr>
        <p:spPr bwMode="auto">
          <a:xfrm>
            <a:off x="857224" y="0"/>
            <a:ext cx="7458101" cy="15684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"/>
                <a:cs typeface="Arial"/>
              </a:rPr>
              <a:t>Станция вежливости</a:t>
            </a:r>
          </a:p>
        </p:txBody>
      </p:sp>
      <p:pic>
        <p:nvPicPr>
          <p:cNvPr id="20482" name="Picture 2" descr="C:\Documents and Settings\User\Рабочий стол\кабинет 2016\гно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2" y="2571744"/>
            <a:ext cx="3734662" cy="407193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68313" y="333375"/>
            <a:ext cx="8280400" cy="611981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4500" b="1" i="1" dirty="0" smtClean="0">
                <a:solidFill>
                  <a:schemeClr val="accent1">
                    <a:lumMod val="75000"/>
                  </a:schemeClr>
                </a:solidFill>
              </a:rPr>
              <a:t>Проверим и оценим себя!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4500" b="1" i="1" dirty="0" smtClean="0">
                <a:solidFill>
                  <a:schemeClr val="hlink"/>
                </a:solidFill>
              </a:rPr>
              <a:t> </a:t>
            </a:r>
            <a:r>
              <a:rPr lang="en-US" b="1" i="1" dirty="0" smtClean="0">
                <a:solidFill>
                  <a:srgbClr val="002060"/>
                </a:solidFill>
              </a:rPr>
              <a:t>Hallo!</a:t>
            </a:r>
            <a:r>
              <a:rPr lang="ru-RU" b="1" i="1" dirty="0" smtClean="0">
                <a:solidFill>
                  <a:srgbClr val="002060"/>
                </a:solidFill>
              </a:rPr>
              <a:t> 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i="1" dirty="0" smtClean="0">
                <a:solidFill>
                  <a:srgbClr val="002060"/>
                </a:solidFill>
              </a:rPr>
              <a:t>Auf </a:t>
            </a:r>
            <a:r>
              <a:rPr lang="en-US" b="1" i="1" dirty="0" err="1" smtClean="0">
                <a:solidFill>
                  <a:srgbClr val="002060"/>
                </a:solidFill>
              </a:rPr>
              <a:t>Wiedersehen</a:t>
            </a:r>
            <a:r>
              <a:rPr lang="en-US" b="1" i="1" dirty="0" smtClean="0">
                <a:solidFill>
                  <a:srgbClr val="002060"/>
                </a:solidFill>
              </a:rPr>
              <a:t>!</a:t>
            </a:r>
            <a:endParaRPr lang="ru-RU" b="1" i="1" dirty="0" smtClean="0">
              <a:solidFill>
                <a:srgbClr val="002060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en-US" b="1" i="1" dirty="0" err="1" smtClean="0">
                <a:solidFill>
                  <a:srgbClr val="002060"/>
                </a:solidFill>
              </a:rPr>
              <a:t>Tschüs</a:t>
            </a:r>
            <a:r>
              <a:rPr lang="en-US" b="1" i="1" dirty="0" smtClean="0">
                <a:solidFill>
                  <a:srgbClr val="002060"/>
                </a:solidFill>
              </a:rPr>
              <a:t>!</a:t>
            </a:r>
            <a:r>
              <a:rPr lang="ru-RU" b="1" i="1" dirty="0" smtClean="0">
                <a:solidFill>
                  <a:srgbClr val="002060"/>
                </a:solidFill>
              </a:rPr>
              <a:t>  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i="1" dirty="0" err="1" smtClean="0">
                <a:solidFill>
                  <a:srgbClr val="002060"/>
                </a:solidFill>
              </a:rPr>
              <a:t>Freut</a:t>
            </a:r>
            <a:r>
              <a:rPr lang="en-US" b="1" i="1" dirty="0" smtClean="0">
                <a:solidFill>
                  <a:srgbClr val="002060"/>
                </a:solidFill>
              </a:rPr>
              <a:t>  </a:t>
            </a:r>
            <a:r>
              <a:rPr lang="en-US" b="1" i="1" dirty="0" err="1" smtClean="0">
                <a:solidFill>
                  <a:srgbClr val="002060"/>
                </a:solidFill>
              </a:rPr>
              <a:t>mich</a:t>
            </a:r>
            <a:r>
              <a:rPr lang="en-US" b="1" i="1" dirty="0" smtClean="0">
                <a:solidFill>
                  <a:srgbClr val="002060"/>
                </a:solidFill>
              </a:rPr>
              <a:t>!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b="1" i="1" dirty="0" err="1" smtClean="0">
                <a:solidFill>
                  <a:srgbClr val="002060"/>
                </a:solidFill>
              </a:rPr>
              <a:t>Sehr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angenehm</a:t>
            </a:r>
            <a:r>
              <a:rPr lang="en-US" b="1" i="1" dirty="0" smtClean="0">
                <a:solidFill>
                  <a:srgbClr val="002060"/>
                </a:solidFill>
              </a:rPr>
              <a:t>!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b="1" i="1" dirty="0" err="1" smtClean="0">
                <a:solidFill>
                  <a:srgbClr val="002060"/>
                </a:solidFill>
              </a:rPr>
              <a:t>Guten</a:t>
            </a:r>
            <a:r>
              <a:rPr lang="en-US" b="1" i="1" dirty="0" smtClean="0">
                <a:solidFill>
                  <a:srgbClr val="002060"/>
                </a:solidFill>
              </a:rPr>
              <a:t> Tag!</a:t>
            </a:r>
            <a:r>
              <a:rPr lang="ru-RU" b="1" i="1" dirty="0" smtClean="0">
                <a:solidFill>
                  <a:srgbClr val="00206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b="1" i="1" dirty="0" err="1" smtClean="0">
                <a:solidFill>
                  <a:srgbClr val="002060"/>
                </a:solidFill>
              </a:rPr>
              <a:t>Danke</a:t>
            </a:r>
            <a:r>
              <a:rPr lang="en-US" b="1" i="1" dirty="0" smtClean="0">
                <a:solidFill>
                  <a:srgbClr val="002060"/>
                </a:solidFill>
              </a:rPr>
              <a:t>!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en-US" b="1" i="1" dirty="0" err="1" smtClean="0">
                <a:solidFill>
                  <a:srgbClr val="002060"/>
                </a:solidFill>
              </a:rPr>
              <a:t>Bitte</a:t>
            </a:r>
            <a:r>
              <a:rPr lang="en-US" b="1" i="1" dirty="0" smtClean="0">
                <a:solidFill>
                  <a:srgbClr val="002060"/>
                </a:solidFill>
              </a:rPr>
              <a:t>!</a:t>
            </a:r>
            <a:endParaRPr lang="ru-RU" b="1" i="1" dirty="0" smtClean="0">
              <a:solidFill>
                <a:srgbClr val="00206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sz="4500" b="1" i="1" dirty="0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ru-RU" sz="4500" b="1" i="1" dirty="0" smtClean="0">
              <a:solidFill>
                <a:schemeClr val="hlink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214810" y="1357298"/>
            <a:ext cx="2376487" cy="2286016"/>
          </a:xfrm>
          <a:prstGeom prst="ellipse">
            <a:avLst/>
          </a:prstGeom>
          <a:solidFill>
            <a:srgbClr val="00B050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5" name="Овал 4"/>
          <p:cNvSpPr/>
          <p:nvPr/>
        </p:nvSpPr>
        <p:spPr>
          <a:xfrm>
            <a:off x="6011863" y="2143116"/>
            <a:ext cx="2376487" cy="235745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6" name="Овал 5"/>
          <p:cNvSpPr/>
          <p:nvPr/>
        </p:nvSpPr>
        <p:spPr>
          <a:xfrm>
            <a:off x="4429124" y="3286124"/>
            <a:ext cx="2376488" cy="23749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WordArt 5"/>
          <p:cNvSpPr>
            <a:spLocks noChangeArrowheads="1" noChangeShapeType="1" noTextEdit="1"/>
          </p:cNvSpPr>
          <p:nvPr/>
        </p:nvSpPr>
        <p:spPr bwMode="auto">
          <a:xfrm>
            <a:off x="407666" y="1279104"/>
            <a:ext cx="8352728" cy="115212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Times New Roman" pitchFamily="18" charset="0"/>
                <a:cs typeface="Times New Roman" pitchFamily="18" charset="0"/>
              </a:rPr>
              <a:t>"Инсценируйте диалог "Знакомство</a:t>
            </a:r>
            <a:r>
              <a:rPr lang="ru-RU" sz="3600" kern="10" dirty="0">
                <a:ln w="1270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"</a:t>
            </a: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1785918" y="260350"/>
            <a:ext cx="557055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Пункт помощи</a:t>
            </a:r>
          </a:p>
        </p:txBody>
      </p:sp>
      <p:pic>
        <p:nvPicPr>
          <p:cNvPr id="21506" name="Picture 2" descr="C:\Documents and Settings\User\Рабочий стол\кабинет 2016\пят и ви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714620"/>
            <a:ext cx="6429420" cy="35718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214282" y="0"/>
          <a:ext cx="9144000" cy="6824732"/>
        </p:xfrm>
        <a:graphic>
          <a:graphicData uri="http://schemas.openxmlformats.org/presentationml/2006/ole">
            <p:oleObj spid="_x0000_s61441" name="Слайд" r:id="rId3" imgW="4570530" imgH="3427618" progId="PowerPoint.Slide.12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57422" y="4071942"/>
            <a:ext cx="71438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 err="1" smtClean="0"/>
              <a:t>weiss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b="1" kern="1200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Проверь и оцени себя!</a:t>
            </a:r>
          </a:p>
        </p:txBody>
      </p:sp>
      <p:sp>
        <p:nvSpPr>
          <p:cNvPr id="4" name="Овал 3"/>
          <p:cNvSpPr/>
          <p:nvPr/>
        </p:nvSpPr>
        <p:spPr>
          <a:xfrm>
            <a:off x="3708400" y="3141663"/>
            <a:ext cx="1727200" cy="1655762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 rot="20488889">
            <a:off x="3708400" y="1222375"/>
            <a:ext cx="935038" cy="1973263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 rot="1840379">
            <a:off x="5094288" y="1354138"/>
            <a:ext cx="887412" cy="200977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 rot="17678131">
            <a:off x="2505076" y="1952625"/>
            <a:ext cx="931862" cy="2071687"/>
          </a:xfrm>
          <a:prstGeom prst="ellipse">
            <a:avLst/>
          </a:prstGeom>
          <a:solidFill>
            <a:srgbClr val="7A6032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 rot="4871923">
            <a:off x="2180432" y="3299619"/>
            <a:ext cx="958850" cy="2103437"/>
          </a:xfrm>
          <a:prstGeom prst="ellipse">
            <a:avLst/>
          </a:prstGeom>
          <a:solidFill>
            <a:srgbClr val="7030A0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 rot="1511844">
            <a:off x="3371850" y="4711700"/>
            <a:ext cx="1006475" cy="2028825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tx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 rot="19554618">
            <a:off x="5186363" y="4481513"/>
            <a:ext cx="1028700" cy="1993900"/>
          </a:xfrm>
          <a:prstGeom prst="ellipse">
            <a:avLst/>
          </a:prstGeom>
          <a:solidFill>
            <a:srgbClr val="F98607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 rot="4217219">
            <a:off x="5985669" y="2461419"/>
            <a:ext cx="1009650" cy="2182812"/>
          </a:xfrm>
          <a:prstGeom prst="ellips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Полилиния 17"/>
          <p:cNvSpPr/>
          <p:nvPr/>
        </p:nvSpPr>
        <p:spPr>
          <a:xfrm>
            <a:off x="5278438" y="4225925"/>
            <a:ext cx="3435350" cy="2159000"/>
          </a:xfrm>
          <a:custGeom>
            <a:avLst/>
            <a:gdLst>
              <a:gd name="connsiteX0" fmla="*/ 0 w 3435927"/>
              <a:gd name="connsiteY0" fmla="*/ 207819 h 2078182"/>
              <a:gd name="connsiteX1" fmla="*/ 1108363 w 3435927"/>
              <a:gd name="connsiteY1" fmla="*/ 96982 h 2078182"/>
              <a:gd name="connsiteX2" fmla="*/ 2161309 w 3435927"/>
              <a:gd name="connsiteY2" fmla="*/ 789709 h 2078182"/>
              <a:gd name="connsiteX3" fmla="*/ 3435927 w 3435927"/>
              <a:gd name="connsiteY3" fmla="*/ 2078182 h 20781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35927" h="2078182">
                <a:moveTo>
                  <a:pt x="0" y="207819"/>
                </a:moveTo>
                <a:cubicBezTo>
                  <a:pt x="374072" y="103909"/>
                  <a:pt x="748145" y="0"/>
                  <a:pt x="1108363" y="96982"/>
                </a:cubicBezTo>
                <a:cubicBezTo>
                  <a:pt x="1468581" y="193964"/>
                  <a:pt x="1773382" y="459509"/>
                  <a:pt x="2161309" y="789709"/>
                </a:cubicBezTo>
                <a:cubicBezTo>
                  <a:pt x="2549236" y="1119909"/>
                  <a:pt x="2992581" y="1599045"/>
                  <a:pt x="3435927" y="2078182"/>
                </a:cubicBezTo>
              </a:path>
            </a:pathLst>
          </a:custGeom>
          <a:ln>
            <a:solidFill>
              <a:srgbClr val="66FF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8532813" y="4076700"/>
            <a:ext cx="431800" cy="2376488"/>
          </a:xfrm>
          <a:prstGeom prst="ellips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 rot="1305445">
            <a:off x="6602413" y="5768975"/>
            <a:ext cx="2232025" cy="504825"/>
          </a:xfrm>
          <a:prstGeom prst="ellipse">
            <a:avLst/>
          </a:prstGeom>
          <a:solidFill>
            <a:srgbClr val="66FF33"/>
          </a:solidFill>
          <a:ln>
            <a:solidFill>
              <a:srgbClr val="66FF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4"/>
          <p:cNvSpPr>
            <a:spLocks noChangeArrowheads="1" noChangeShapeType="1" noTextEdit="1"/>
          </p:cNvSpPr>
          <p:nvPr/>
        </p:nvSpPr>
        <p:spPr bwMode="auto">
          <a:xfrm>
            <a:off x="611188" y="549275"/>
            <a:ext cx="8064500" cy="935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Станция театральная</a:t>
            </a:r>
          </a:p>
        </p:txBody>
      </p:sp>
      <p:sp>
        <p:nvSpPr>
          <p:cNvPr id="18435" name="WordArt 6"/>
          <p:cNvSpPr>
            <a:spLocks noChangeArrowheads="1" noChangeShapeType="1" noTextEdit="1"/>
          </p:cNvSpPr>
          <p:nvPr/>
        </p:nvSpPr>
        <p:spPr bwMode="auto">
          <a:xfrm>
            <a:off x="900113" y="1628775"/>
            <a:ext cx="7488237" cy="46085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0" y="2349500"/>
            <a:ext cx="489585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Поиграем?</a:t>
            </a:r>
          </a:p>
          <a:p>
            <a:pPr algn="ctr"/>
            <a:r>
              <a:rPr lang="ru-RU" sz="540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8437" name="Рисунок 4" descr="240620_w640_h640_8028b0d63786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284538"/>
            <a:ext cx="4127500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8" name="Прямоугольник 5"/>
          <p:cNvSpPr>
            <a:spLocks noChangeArrowheads="1"/>
          </p:cNvSpPr>
          <p:nvPr/>
        </p:nvSpPr>
        <p:spPr bwMode="auto">
          <a:xfrm>
            <a:off x="5076825" y="5715016"/>
            <a:ext cx="32400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5400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Споем?</a:t>
            </a:r>
          </a:p>
        </p:txBody>
      </p:sp>
      <p:sp>
        <p:nvSpPr>
          <p:cNvPr id="18439" name="TextBox 8"/>
          <p:cNvSpPr txBox="1">
            <a:spLocks noChangeArrowheads="1"/>
          </p:cNvSpPr>
          <p:nvPr/>
        </p:nvSpPr>
        <p:spPr bwMode="auto">
          <a:xfrm>
            <a:off x="755650" y="1700213"/>
            <a:ext cx="46799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(Wir spielen und singen</a:t>
            </a:r>
            <a:r>
              <a:rPr lang="ru-RU" sz="32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?)</a:t>
            </a:r>
          </a:p>
        </p:txBody>
      </p:sp>
      <p:pic>
        <p:nvPicPr>
          <p:cNvPr id="30722" name="Picture 2" descr="C:\Documents and Settings\User\Рабочий стол\кабинет 2016\звери пою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1928802"/>
            <a:ext cx="2571768" cy="1946710"/>
          </a:xfrm>
          <a:prstGeom prst="rect">
            <a:avLst/>
          </a:prstGeom>
          <a:noFill/>
        </p:spPr>
      </p:pic>
      <p:pic>
        <p:nvPicPr>
          <p:cNvPr id="30723" name="Picture 3" descr="C:\Documents and Settings\User\Рабочий стол\кабинет 2016\звери играют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00438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Box 3"/>
          <p:cNvSpPr txBox="1">
            <a:spLocks noChangeArrowheads="1"/>
          </p:cNvSpPr>
          <p:nvPr/>
        </p:nvSpPr>
        <p:spPr bwMode="auto">
          <a:xfrm>
            <a:off x="935038" y="0"/>
            <a:ext cx="8208962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Станция сказочных персонажей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571604" y="714356"/>
          <a:ext cx="6072230" cy="5725992"/>
        </p:xfrm>
        <a:graphic>
          <a:graphicData uri="http://schemas.openxmlformats.org/presentationml/2006/ole">
            <p:oleObj spid="_x0000_s32770" name="Документ" r:id="rId3" imgW="6744759" imgH="7251380" progId="Word.Document.12">
              <p:embed/>
            </p:oleObj>
          </a:graphicData>
        </a:graphic>
      </p:graphicFrame>
      <p:pic>
        <p:nvPicPr>
          <p:cNvPr id="1028" name="Рисунок 4" descr="x_ae431dec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675"/>
            <a:ext cx="1452563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Рисунок 5" descr="1260138857_zolushka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5463" y="908050"/>
            <a:ext cx="1944687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Рисунок 6" descr="duimovochka.0-06-42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56250" y="4437063"/>
            <a:ext cx="358775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Рисунок 7" descr="02-351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4868863"/>
            <a:ext cx="14033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3143272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Цель</a:t>
            </a:r>
            <a:r>
              <a:rPr lang="ru-RU" sz="2800" b="1" dirty="0" smtClean="0"/>
              <a:t> </a:t>
            </a:r>
            <a:r>
              <a:rPr lang="ru-RU" sz="2800" dirty="0" smtClean="0"/>
              <a:t>мастер-класса:</a:t>
            </a:r>
            <a:br>
              <a:rPr lang="ru-RU" sz="2800" dirty="0" smtClean="0"/>
            </a:br>
            <a:r>
              <a:rPr lang="ru-RU" sz="2800" dirty="0" smtClean="0"/>
              <a:t> </a:t>
            </a:r>
            <a:br>
              <a:rPr lang="ru-RU" sz="2800" dirty="0" smtClean="0"/>
            </a:br>
            <a:r>
              <a:rPr lang="ru-RU" sz="3600" b="1" dirty="0" smtClean="0"/>
              <a:t>познакомить с методами и  приёмами повышения   мотивации  учения   на уроках немецкого языка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 flipV="1">
            <a:off x="457200" y="6324599"/>
            <a:ext cx="8229600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796908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b="1" kern="1200" dirty="0">
                <a:ln w="6350">
                  <a:noFill/>
                </a:ln>
                <a:solidFill>
                  <a:srgbClr val="0070C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Проверь и оцени себя!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684213" y="1260475"/>
          <a:ext cx="7920037" cy="5597525"/>
        </p:xfrm>
        <a:graphic>
          <a:graphicData uri="http://schemas.openxmlformats.org/presentationml/2006/ole">
            <p:oleObj spid="_x0000_s33794" name="Документ" r:id="rId3" imgW="6744759" imgH="7251380" progId="Word.Document.12">
              <p:embed/>
            </p:oleObj>
          </a:graphicData>
        </a:graphic>
      </p:graphicFrame>
      <p:pic>
        <p:nvPicPr>
          <p:cNvPr id="2052" name="Рисунок 5" descr="faq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1863" y="4797425"/>
            <a:ext cx="29368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140200" y="1844675"/>
            <a:ext cx="4789518" cy="38163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dirty="0" smtClean="0">
              <a:solidFill>
                <a:srgbClr val="FFC000"/>
              </a:solidFill>
            </a:endParaRP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Посчитайте до 12 и обратно</a:t>
            </a:r>
          </a:p>
          <a:p>
            <a:pPr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Возьмите мой мешочек с монетками и посчитайте, сколько в нем монеток.</a:t>
            </a:r>
          </a:p>
        </p:txBody>
      </p:sp>
      <p:sp>
        <p:nvSpPr>
          <p:cNvPr id="19459" name="WordArt 4"/>
          <p:cNvSpPr>
            <a:spLocks noChangeArrowheads="1" noChangeShapeType="1" noTextEdit="1"/>
          </p:cNvSpPr>
          <p:nvPr/>
        </p:nvSpPr>
        <p:spPr bwMode="auto">
          <a:xfrm>
            <a:off x="2268538" y="404813"/>
            <a:ext cx="4606925" cy="7921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Остров математиков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003800" y="1268413"/>
            <a:ext cx="23764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Конкурс капитанов</a:t>
            </a:r>
          </a:p>
        </p:txBody>
      </p:sp>
      <p:pic>
        <p:nvPicPr>
          <p:cNvPr id="19461" name="Picture 7" descr="8cfa84c1413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781300"/>
            <a:ext cx="3816350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082660"/>
          </a:xfrm>
        </p:spPr>
        <p:txBody>
          <a:bodyPr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>
              <a:defRPr/>
            </a:pPr>
            <a:r>
              <a:rPr lang="ru-RU" sz="5400" b="1" kern="1200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Станция конечная</a:t>
            </a:r>
            <a:endParaRPr lang="ru-RU" sz="5400" b="1" kern="1200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435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428736"/>
            <a:ext cx="8229600" cy="4895864"/>
          </a:xfrm>
        </p:spPr>
        <p:txBody>
          <a:bodyPr/>
          <a:lstStyle/>
          <a:p>
            <a:pPr>
              <a:buNone/>
              <a:defRPr/>
            </a:pPr>
            <a:r>
              <a:rPr lang="ru-RU" sz="2800" b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Подберите к тексту  семейную фотографию</a:t>
            </a:r>
          </a:p>
          <a:p>
            <a:pPr>
              <a:defRPr/>
            </a:pP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Unsere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Familie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ist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groB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besteht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aus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7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Personen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Das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sind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mein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Vater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meine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Mutter,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mein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Brủderchen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Hans,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mein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Bruder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Oliver 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meine</a:t>
            </a:r>
            <a:r>
              <a:rPr lang="en-US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Oma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mein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Opa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und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ich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Ich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bin </a:t>
            </a:r>
            <a:r>
              <a:rPr lang="en-US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Tochter</a:t>
            </a:r>
            <a:r>
              <a:rPr lang="en-US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endParaRPr lang="ru-RU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6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775" y="3644900"/>
            <a:ext cx="4322763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536" y="274638"/>
            <a:ext cx="8424936" cy="2511420"/>
          </a:xfrm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>
              <a:defRPr/>
            </a:pPr>
            <a:r>
              <a:rPr lang="ru-RU" sz="3600" b="1" kern="1200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Наши знания помогли ведьме стать добрее и отпустить принцессу домой</a:t>
            </a:r>
            <a:br>
              <a:rPr lang="ru-RU" sz="3600" b="1" kern="1200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kern="1200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kern="1200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en-US" sz="4100" b="1" kern="1200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Danke fủr die </a:t>
            </a:r>
            <a:r>
              <a:rPr lang="en-US" sz="4100" b="1" kern="1200" dirty="0" err="1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Arbeit</a:t>
            </a:r>
            <a:r>
              <a:rPr lang="en-US" sz="4100" b="1" kern="1200" dirty="0" smtClean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r>
              <a:rPr lang="ru-RU" sz="4100" b="1" kern="1200" dirty="0" smtClean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(</a:t>
            </a:r>
            <a:r>
              <a:rPr lang="ru-RU" sz="4100" b="1" kern="1200" dirty="0">
                <a:ln w="6350"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работу!)</a:t>
            </a:r>
          </a:p>
        </p:txBody>
      </p:sp>
      <p:pic>
        <p:nvPicPr>
          <p:cNvPr id="34818" name="Picture 2" descr="C:\Documents and Settings\User\Рабочий стол\кабинет 2016\принц и принцесс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2867025"/>
            <a:ext cx="3500462" cy="3990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 «Ты можешь подвести коня к водопою, но ты не можешь заставить его пить…» </a:t>
            </a:r>
          </a:p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                       </a:t>
            </a:r>
            <a:r>
              <a:rPr lang="ru-RU" sz="4000" dirty="0" smtClean="0"/>
              <a:t>Народная мудрость                                                                 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000132"/>
          </a:xfrm>
        </p:spPr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i="1" dirty="0" smtClean="0"/>
              <a:t>Вопрос о мотивации учения есть вопрос о процессе самого учения.</a:t>
            </a:r>
          </a:p>
          <a:p>
            <a:pPr>
              <a:buNone/>
            </a:pPr>
            <a:r>
              <a:rPr lang="ru-RU" dirty="0" smtClean="0"/>
              <a:t>                                                               П.Я.Гальперин</a:t>
            </a:r>
          </a:p>
          <a:p>
            <a:pPr>
              <a:buNone/>
            </a:pPr>
            <a:r>
              <a:rPr lang="ru-RU" i="1" dirty="0" smtClean="0"/>
              <a:t>Для того , чтоб ученик учился хорошо, нужно , чтоб он учился охотно.</a:t>
            </a:r>
            <a:endParaRPr lang="ru-RU" dirty="0" smtClean="0"/>
          </a:p>
          <a:p>
            <a:pPr>
              <a:buNone/>
            </a:pPr>
            <a:r>
              <a:rPr lang="ru-RU" i="1" dirty="0" smtClean="0"/>
              <a:t>                                                                   Л.Н.Толстой</a:t>
            </a:r>
          </a:p>
          <a:p>
            <a:pPr>
              <a:buNone/>
            </a:pPr>
            <a:r>
              <a:rPr lang="ru-RU" sz="2800" i="1" dirty="0" smtClean="0">
                <a:latin typeface="Constantia" pitchFamily="18" charset="0"/>
                <a:ea typeface="Times New Roman" pitchFamily="18" charset="0"/>
              </a:rPr>
              <a:t>«…Учение – это радость, а не только долг, учением можно заниматься с увлечением, а не только по обязанности….»      </a:t>
            </a:r>
          </a:p>
          <a:p>
            <a:pPr>
              <a:buNone/>
            </a:pPr>
            <a:r>
              <a:rPr lang="ru-RU" sz="2800" i="1" dirty="0" smtClean="0">
                <a:latin typeface="Constantia" pitchFamily="18" charset="0"/>
                <a:ea typeface="Times New Roman" pitchFamily="18" charset="0"/>
              </a:rPr>
              <a:t>                                                            С.Л. Соловейчик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Условия  формирования положительной мотивации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11017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новизна;</a:t>
            </a:r>
          </a:p>
          <a:p>
            <a:r>
              <a:rPr lang="ru-RU" dirty="0" smtClean="0"/>
              <a:t>неожиданность;</a:t>
            </a:r>
          </a:p>
          <a:p>
            <a:r>
              <a:rPr lang="ru-RU" dirty="0" smtClean="0"/>
              <a:t>положительные эмоции и ситуация успеха;</a:t>
            </a:r>
          </a:p>
          <a:p>
            <a:r>
              <a:rPr lang="ru-RU" dirty="0" smtClean="0"/>
              <a:t>доброжелательная, положительная, творческая атмосфера на уроке;</a:t>
            </a:r>
          </a:p>
          <a:p>
            <a:r>
              <a:rPr lang="ru-RU" sz="2800" dirty="0" smtClean="0">
                <a:latin typeface="Constantia" pitchFamily="18" charset="0"/>
              </a:rPr>
              <a:t>чередование разнообразных видов  учебной деятельности;</a:t>
            </a:r>
          </a:p>
          <a:p>
            <a:r>
              <a:rPr lang="ru-RU" sz="2800" dirty="0" smtClean="0">
                <a:latin typeface="Constantia" pitchFamily="18" charset="0"/>
              </a:rPr>
              <a:t>использование интересного, занимательного, увлекательного материала;</a:t>
            </a:r>
            <a:r>
              <a:rPr lang="ru-RU" sz="2800" b="1" dirty="0" smtClean="0"/>
              <a:t> </a:t>
            </a:r>
          </a:p>
          <a:p>
            <a:r>
              <a:rPr lang="ru-RU" sz="2800" dirty="0" smtClean="0"/>
              <a:t>столкновение с неизвестным, удивление, а не приобретение знаний в готовом виде; </a:t>
            </a:r>
            <a:endParaRPr lang="en-US" sz="2800" dirty="0" smtClean="0"/>
          </a:p>
          <a:p>
            <a:r>
              <a:rPr lang="ru-RU" sz="2800" dirty="0" smtClean="0"/>
              <a:t>стимулирующее оценивание </a:t>
            </a:r>
          </a:p>
          <a:p>
            <a:pPr>
              <a:buNone/>
            </a:pPr>
            <a:endParaRPr lang="ru-RU" sz="2800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Некоторые методы и  приемы повышения мотивации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r>
              <a:rPr lang="ru-RU" dirty="0" smtClean="0"/>
              <a:t>использование проектной методики;</a:t>
            </a:r>
          </a:p>
          <a:p>
            <a:r>
              <a:rPr lang="ru-RU" dirty="0" smtClean="0"/>
              <a:t>использование ИКТ;</a:t>
            </a:r>
          </a:p>
          <a:p>
            <a:r>
              <a:rPr lang="ru-RU" dirty="0" smtClean="0"/>
              <a:t>использование игровых приемов;</a:t>
            </a:r>
          </a:p>
          <a:p>
            <a:r>
              <a:rPr lang="ru-RU" dirty="0" smtClean="0"/>
              <a:t>наглядность;</a:t>
            </a:r>
          </a:p>
          <a:p>
            <a:r>
              <a:rPr lang="ru-RU" dirty="0" smtClean="0"/>
              <a:t>использование групповых и индивидуальных форм организации учебной деятельности;</a:t>
            </a:r>
          </a:p>
          <a:p>
            <a:r>
              <a:rPr lang="ru-RU" dirty="0" smtClean="0"/>
              <a:t>использование рифмованного материала( стишки, загадки, пословицы, поговорки, скороговорки);</a:t>
            </a:r>
          </a:p>
          <a:p>
            <a:r>
              <a:rPr lang="ru-RU" dirty="0" smtClean="0"/>
              <a:t>использование заданий в занимательной форме: кроссворды, чайнворды, загадки, викторины и т.д.;</a:t>
            </a:r>
          </a:p>
          <a:p>
            <a:r>
              <a:rPr lang="ru-RU" dirty="0" smtClean="0"/>
              <a:t>неурочные  формы проведения занятий</a:t>
            </a:r>
          </a:p>
          <a:p>
            <a:pPr>
              <a:buNone/>
            </a:pPr>
            <a:endParaRPr lang="ru-RU" sz="2400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Неурочные формы проведения занятий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 урок- КВН</a:t>
            </a:r>
          </a:p>
          <a:p>
            <a:r>
              <a:rPr lang="ru-RU" b="1" dirty="0" smtClean="0"/>
              <a:t> урок  - соревнование</a:t>
            </a:r>
          </a:p>
          <a:p>
            <a:r>
              <a:rPr lang="ru-RU" b="1" dirty="0" smtClean="0"/>
              <a:t> урок -  конкурс</a:t>
            </a:r>
          </a:p>
          <a:p>
            <a:r>
              <a:rPr lang="ru-RU" b="1" dirty="0" smtClean="0"/>
              <a:t> урок – театрализация</a:t>
            </a:r>
          </a:p>
          <a:p>
            <a:r>
              <a:rPr lang="ru-RU" b="1" dirty="0" smtClean="0"/>
              <a:t> урок – экскурсия</a:t>
            </a:r>
          </a:p>
          <a:p>
            <a:r>
              <a:rPr lang="ru-RU" b="1" dirty="0" smtClean="0"/>
              <a:t> урок – «погружение»</a:t>
            </a:r>
          </a:p>
          <a:p>
            <a:r>
              <a:rPr lang="ru-RU" b="1" dirty="0" smtClean="0"/>
              <a:t> урок - игра</a:t>
            </a:r>
          </a:p>
          <a:p>
            <a:r>
              <a:rPr lang="ru-RU" b="1" dirty="0" smtClean="0"/>
              <a:t> урок – путешествие  и др.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785794"/>
            <a:ext cx="7851648" cy="514353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Урок – путешествие  во 2 классе</a:t>
            </a:r>
            <a:b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по теме: </a:t>
            </a:r>
            <a:b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Was </a:t>
            </a:r>
            <a:r>
              <a:rPr lang="en-US" sz="4000" i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haben</a:t>
            </a:r>
            <a:r>
              <a:rPr lang="en-US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wir</a:t>
            </a:r>
            <a:r>
              <a:rPr lang="en-US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nicht</a:t>
            </a:r>
            <a:r>
              <a:rPr lang="en-US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i="1" dirty="0" err="1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geschafft</a:t>
            </a:r>
            <a: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?»</a:t>
            </a:r>
            <a:b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0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(«Что мы не успели повторить?»)</a:t>
            </a:r>
            <a:r>
              <a:rPr lang="ru-RU" sz="48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i="1" dirty="0" smtClean="0">
                <a:ln w="1905"/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0800000">
            <a:off x="533400" y="5715016"/>
            <a:ext cx="7854696" cy="285752"/>
          </a:xfrm>
        </p:spPr>
        <p:txBody>
          <a:bodyPr>
            <a:normAutofit fontScale="5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Фонетическая зарядка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User\Рабочий стол\кабинет 2016\солнышко 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85794"/>
            <a:ext cx="8116166" cy="607220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14546" y="2285992"/>
            <a:ext cx="407196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latin typeface="Arial" pitchFamily="34" charset="0"/>
                <a:ea typeface="Times New Roman" pitchFamily="18" charset="0"/>
              </a:rPr>
              <a:t>   </a:t>
            </a:r>
            <a:r>
              <a:rPr lang="en-US" sz="3600" b="1" dirty="0" smtClean="0"/>
              <a:t>[ h</a:t>
            </a:r>
            <a:r>
              <a:rPr lang="uk-UA" sz="3600" b="1" dirty="0" smtClean="0"/>
              <a:t> </a:t>
            </a:r>
            <a:r>
              <a:rPr lang="en-US" sz="3600" b="1" dirty="0" smtClean="0"/>
              <a:t>]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en-US" b="1" dirty="0" smtClean="0"/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/>
              <a:t> </a:t>
            </a:r>
            <a:endParaRPr lang="en-US" sz="2000" b="1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Arial" pitchFamily="34" charset="0"/>
              <a:ea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latin typeface="Arial" pitchFamily="34" charset="0"/>
                <a:ea typeface="Times New Roman" pitchFamily="18" charset="0"/>
              </a:rPr>
              <a:t> </a:t>
            </a:r>
            <a:endParaRPr lang="ru-RU" sz="2000" dirty="0" smtClean="0">
              <a:latin typeface="Arial" pitchFamily="34" charset="0"/>
              <a:ea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43042" y="3000372"/>
            <a:ext cx="485778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Hamburg           hinter</a:t>
            </a:r>
            <a:endParaRPr lang="ru-RU" sz="14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Hase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Hose                   </a:t>
            </a: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Hund</a:t>
            </a:r>
            <a:endParaRPr lang="en-US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Hundert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Hasen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Hunger, </a:t>
            </a: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hundert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Hasen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haben</a:t>
            </a:r>
            <a:r>
              <a:rPr lang="en-US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Durst.</a:t>
            </a:r>
            <a:endParaRPr lang="en-US" sz="3200" b="1" dirty="0" smtClean="0">
              <a:latin typeface="Arial" pitchFamily="34" charset="0"/>
            </a:endParaRPr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ертикальный свиток 6"/>
          <p:cNvSpPr/>
          <p:nvPr/>
        </p:nvSpPr>
        <p:spPr>
          <a:xfrm>
            <a:off x="250825" y="692150"/>
            <a:ext cx="4608513" cy="5257800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Злая колдунья  забрала у меня принцессу и спрятала ее. Найти ее сможет тот, кто знает немецкий язык. Помогите!!!</a:t>
            </a:r>
          </a:p>
        </p:txBody>
      </p:sp>
      <p:sp>
        <p:nvSpPr>
          <p:cNvPr id="11267" name="TextBox 8"/>
          <p:cNvSpPr txBox="1">
            <a:spLocks noChangeArrowheads="1"/>
          </p:cNvSpPr>
          <p:nvPr/>
        </p:nvSpPr>
        <p:spPr bwMode="auto">
          <a:xfrm>
            <a:off x="1857356" y="4500570"/>
            <a:ext cx="20457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Принц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8" name="TextBox 9"/>
          <p:cNvSpPr txBox="1">
            <a:spLocks noChangeArrowheads="1"/>
          </p:cNvSpPr>
          <p:nvPr/>
        </p:nvSpPr>
        <p:spPr bwMode="auto">
          <a:xfrm>
            <a:off x="1428728" y="1928802"/>
            <a:ext cx="24288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solidFill>
                  <a:srgbClr val="FFFF00"/>
                </a:solidFill>
              </a:rPr>
              <a:t>Liebe</a:t>
            </a:r>
            <a:r>
              <a:rPr lang="en-US" sz="2400" dirty="0">
                <a:solidFill>
                  <a:srgbClr val="FFFF00"/>
                </a:solidFill>
              </a:rPr>
              <a:t> Kinder !</a:t>
            </a:r>
            <a:endParaRPr lang="ru-RU" sz="2400" dirty="0">
              <a:solidFill>
                <a:srgbClr val="FFFF00"/>
              </a:solidFill>
            </a:endParaRPr>
          </a:p>
        </p:txBody>
      </p:sp>
      <p:pic>
        <p:nvPicPr>
          <p:cNvPr id="11269" name="Picture 8" descr="0_5ce6b_320158e7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063" y="765175"/>
            <a:ext cx="307975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1018</TotalTime>
  <Words>523</Words>
  <Application>Microsoft Office PowerPoint</Application>
  <PresentationFormat>Экран (4:3)</PresentationFormat>
  <Paragraphs>119</Paragraphs>
  <Slides>24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24</vt:i4>
      </vt:variant>
    </vt:vector>
  </HeadingPairs>
  <TitlesOfParts>
    <vt:vector size="27" baseType="lpstr">
      <vt:lpstr>Поток</vt:lpstr>
      <vt:lpstr>Слайд</vt:lpstr>
      <vt:lpstr>Документ</vt:lpstr>
      <vt:lpstr>Мастер – класс  учителя немецкого языка МБОУ « Тасеевская СОШ №1» Триппель С.И. </vt:lpstr>
      <vt:lpstr>Цель мастер-класса:   познакомить с методами и  приёмами повышения   мотивации  учения   на уроках немецкого языка</vt:lpstr>
      <vt:lpstr>Слайд 3</vt:lpstr>
      <vt:lpstr>Условия  формирования положительной мотивации</vt:lpstr>
      <vt:lpstr>Некоторые методы и  приемы повышения мотивации</vt:lpstr>
      <vt:lpstr>Неурочные формы проведения занятий </vt:lpstr>
      <vt:lpstr>Урок – путешествие  во 2 классе по теме:  «Was haben wir nicht geschafft?» («Что мы не успели повторить?») </vt:lpstr>
      <vt:lpstr>Фонетическая зарядка</vt:lpstr>
      <vt:lpstr>Слайд 9</vt:lpstr>
      <vt:lpstr>Die Karte der Reise</vt:lpstr>
      <vt:lpstr>Reisestunde</vt:lpstr>
      <vt:lpstr>Как мы будем оценивать себя?</vt:lpstr>
      <vt:lpstr>Слайд 13</vt:lpstr>
      <vt:lpstr>Слайд 14</vt:lpstr>
      <vt:lpstr>Слайд 15</vt:lpstr>
      <vt:lpstr>Слайд 16</vt:lpstr>
      <vt:lpstr>Проверь и оцени себя!</vt:lpstr>
      <vt:lpstr>Слайд 18</vt:lpstr>
      <vt:lpstr>Слайд 19</vt:lpstr>
      <vt:lpstr>Проверь и оцени себя!</vt:lpstr>
      <vt:lpstr>Слайд 21</vt:lpstr>
      <vt:lpstr>Станция конечная</vt:lpstr>
      <vt:lpstr>Наши знания помогли ведьме стать добрее и отпустить принцессу домой  Danke fủr die Arbeit!(Спасибо за работу!)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путешествие  по теме:  «Was haben wir nicht geschafft?» («Что мы не успели повторить?») </dc:title>
  <cp:lastModifiedBy>2-15</cp:lastModifiedBy>
  <cp:revision>113</cp:revision>
  <dcterms:modified xsi:type="dcterms:W3CDTF">2022-05-31T04:00:45Z</dcterms:modified>
</cp:coreProperties>
</file>