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16" r:id="rId2"/>
    <p:sldId id="302" r:id="rId3"/>
    <p:sldId id="305" r:id="rId4"/>
    <p:sldId id="256" r:id="rId5"/>
    <p:sldId id="301" r:id="rId6"/>
    <p:sldId id="304" r:id="rId7"/>
    <p:sldId id="308" r:id="rId8"/>
    <p:sldId id="318" r:id="rId9"/>
    <p:sldId id="261" r:id="rId10"/>
    <p:sldId id="260" r:id="rId11"/>
    <p:sldId id="262" r:id="rId12"/>
    <p:sldId id="286" r:id="rId13"/>
    <p:sldId id="258" r:id="rId14"/>
    <p:sldId id="259" r:id="rId15"/>
    <p:sldId id="263" r:id="rId16"/>
    <p:sldId id="264" r:id="rId17"/>
    <p:sldId id="319" r:id="rId18"/>
    <p:sldId id="314" r:id="rId19"/>
    <p:sldId id="313" r:id="rId20"/>
    <p:sldId id="312" r:id="rId21"/>
    <p:sldId id="307" r:id="rId22"/>
    <p:sldId id="311" r:id="rId23"/>
    <p:sldId id="320" r:id="rId24"/>
  </p:sldIdLst>
  <p:sldSz cx="9144000" cy="6858000" type="screen4x3"/>
  <p:notesSz cx="9945688" cy="681196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27C"/>
    <a:srgbClr val="1A38B8"/>
    <a:srgbClr val="33689D"/>
    <a:srgbClr val="2419B7"/>
    <a:srgbClr val="009999"/>
    <a:srgbClr val="33CCFF"/>
    <a:srgbClr val="3C7BBA"/>
    <a:srgbClr val="6B9D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774" autoAdjust="0"/>
  </p:normalViewPr>
  <p:slideViewPr>
    <p:cSldViewPr>
      <p:cViewPr varScale="1">
        <p:scale>
          <a:sx n="113" d="100"/>
          <a:sy n="113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3B6A8-D98D-447F-A069-AF63ED2A7109}" type="datetimeFigureOut">
              <a:rPr lang="ru-RU" smtClean="0"/>
              <a:t>17.03.2019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70183"/>
            <a:ext cx="4309798" cy="3405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3588" y="6470183"/>
            <a:ext cx="4309798" cy="3405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2B375-BBEC-4251-A8E1-805FB93B88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22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9798" cy="34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3588" y="0"/>
            <a:ext cx="4309798" cy="34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0250" y="511175"/>
            <a:ext cx="3405188" cy="25542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569" y="3235683"/>
            <a:ext cx="7956550" cy="306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0183"/>
            <a:ext cx="4309798" cy="34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3588" y="6470183"/>
            <a:ext cx="4309798" cy="34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4DC6EF2-438D-47F1-8207-18579B33D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90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DC6EF2-438D-47F1-8207-18579B33DFE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786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/>
              <a:t>К слайду 25 при не правильном ответе</a:t>
            </a:r>
          </a:p>
          <a:p>
            <a:r>
              <a:rPr lang="ru-RU" smtClean="0"/>
              <a:t>При правильном следующий слайд</a:t>
            </a:r>
          </a:p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9A8CFB8-E6C9-42FC-B576-79D38D14CBB0}" type="slidenum">
              <a:rPr lang="ru-RU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ru-RU" sz="1200" b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/>
              <a:t>Правильно- следующий вопрос </a:t>
            </a:r>
          </a:p>
          <a:p>
            <a:r>
              <a:rPr lang="ru-RU" smtClean="0"/>
              <a:t>Ошибка к слайду 26</a:t>
            </a: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C996B76-B2ED-4FB3-9B7B-957D56D95C34}" type="slidenum">
              <a:rPr lang="ru-RU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ru-RU" sz="1200" b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/>
              <a:t>Внимание нет перехода на слайд нужна помощь, скорее всего уже правило отработано.</a:t>
            </a:r>
          </a:p>
          <a:p>
            <a:r>
              <a:rPr lang="ru-RU" smtClean="0"/>
              <a:t>Но если ошибка то на этом слайде надпись уазавющая ошибочный вариант ответа</a:t>
            </a: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E81C741-4EE5-4316-9C08-49182B9F9821}" type="slidenum">
              <a:rPr lang="ru-RU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ru-RU" sz="1200" b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 b="1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AD35A4B-9EEB-4DAC-9674-2D0AC9142CE6}" type="slidenum">
              <a:rPr lang="ru-RU" sz="1200" b="0" smtClean="0">
                <a:solidFill>
                  <a:schemeClr val="tx1"/>
                </a:solidFill>
                <a:latin typeface="Arial" charset="0"/>
              </a:rPr>
              <a:pPr eaLnBrk="1" hangingPunct="1"/>
              <a:t>12</a:t>
            </a:fld>
            <a:endParaRPr lang="ru-RU" sz="1200" b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DC6EF2-438D-47F1-8207-18579B33DFE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444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AC715-E897-4F68-880D-3C7751736203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AC715-E897-4F68-880D-3C7751736203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F93A4-57A9-4ACF-B255-E5ACDC4CB96B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43FD6-5D81-4E45-ACEA-4E822D524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06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4DCCD-FB51-4435-AC4B-BDA7D2E11A44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D0002-E211-4247-947E-E817EC0F3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4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D7F39-18D5-42B3-A67F-614A76FC48A4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24978-397C-4702-9BA9-317B2A581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5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1E785-8883-4818-9F8A-99D9A7C5AD02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F75DD-19FB-4585-940A-7AAB17E21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16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73EAB-BCE9-4467-B6D1-1D0558138AD4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28233-4D15-4916-B8A3-9700882BA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645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4CD71-1448-4772-9CF2-A4EB3C1D309D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EA9F1-51CB-46FE-B564-5F4F7BD0E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013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81FF6-DB5A-4586-A256-6D0A50F05C56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FF4A-5DBE-4F3C-BD14-BCB5D3535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80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0CF62-3381-4238-B6EB-84C27EB37B2B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E7996-FCCA-4EC2-B702-4558A0A26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60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BB28B-A3F5-4F90-BB2A-B705AC100766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CD5DC-45E2-4758-B2DB-70A7E2F46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29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F35A6-2FB2-4323-9402-3569199F693C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A9463-CA3C-471C-B82E-30C3D00F0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88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BA9FC-DB74-4BEF-A824-DE920F304CC2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76458-7644-4428-A7B0-CAF6B001D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9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3BE4D04-D2D7-469A-893D-0196AE982523}" type="datetime1">
              <a:rPr lang="ru-RU"/>
              <a:pPr>
                <a:defRPr/>
              </a:pPr>
              <a:t>17.03.2019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48AD29D-0CBC-42D2-B65E-744864E33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audio" Target="../media/audio2.wav"/><Relationship Id="rId5" Type="http://schemas.openxmlformats.org/officeDocument/2006/relationships/image" Target="../media/image17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audio" Target="../media/audio1.wav"/><Relationship Id="rId5" Type="http://schemas.openxmlformats.org/officeDocument/2006/relationships/image" Target="../media/image18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23.emf"/><Relationship Id="rId18" Type="http://schemas.openxmlformats.org/officeDocument/2006/relationships/oleObject" Target="../embeddings/oleObject11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2.emf"/><Relationship Id="rId5" Type="http://schemas.openxmlformats.org/officeDocument/2006/relationships/image" Target="../media/image19.wmf"/><Relationship Id="rId15" Type="http://schemas.openxmlformats.org/officeDocument/2006/relationships/image" Target="../media/image24.e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25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40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e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43.emf"/><Relationship Id="rId4" Type="http://schemas.openxmlformats.org/officeDocument/2006/relationships/slide" Target="slide16.xml"/><Relationship Id="rId9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4.emf"/><Relationship Id="rId9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microsoft.com/office/2007/relationships/hdphoto" Target="../media/hdphoto2.wdp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36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005681" y="1450886"/>
            <a:ext cx="7056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ru-RU" sz="3200" dirty="0">
                <a:solidFill>
                  <a:srgbClr val="000066"/>
                </a:solidFill>
                <a:latin typeface="Arial" charset="0"/>
              </a:rPr>
              <a:t>Упростить </a:t>
            </a:r>
            <a:r>
              <a:rPr lang="ru-RU" sz="3200" dirty="0" smtClean="0">
                <a:solidFill>
                  <a:srgbClr val="000066"/>
                </a:solidFill>
                <a:latin typeface="Arial" charset="0"/>
              </a:rPr>
              <a:t>выражение</a:t>
            </a:r>
            <a:endParaRPr lang="ru-RU" sz="3200" dirty="0">
              <a:solidFill>
                <a:srgbClr val="339933"/>
              </a:solidFill>
              <a:latin typeface="Arial" charset="0"/>
            </a:endParaRPr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162764"/>
              </p:ext>
            </p:extLst>
          </p:nvPr>
        </p:nvGraphicFramePr>
        <p:xfrm>
          <a:off x="5589588" y="1436598"/>
          <a:ext cx="2724150" cy="163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Формула" r:id="rId4" imgW="317160" imgH="253800" progId="Equation.3">
                  <p:embed/>
                </p:oleObj>
              </mc:Choice>
              <mc:Fallback>
                <p:oleObj name="Формула" r:id="rId4" imgW="31716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9588" y="1436598"/>
                        <a:ext cx="2724150" cy="163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AutoShape 7">
            <a:hlinkClick r:id="" action="ppaction://noaction" highlightClick="1">
              <a:snd r:embed="rId6" name="Копия 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1651000" y="4509120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4400" dirty="0"/>
              <a:t>-</a:t>
            </a:r>
            <a:r>
              <a:rPr lang="ru-RU" sz="4400" i="1" dirty="0"/>
              <a:t>а</a:t>
            </a:r>
          </a:p>
        </p:txBody>
      </p:sp>
      <p:sp>
        <p:nvSpPr>
          <p:cNvPr id="5125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94150" y="4509120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4400" i="1"/>
              <a:t>а</a:t>
            </a:r>
          </a:p>
        </p:txBody>
      </p:sp>
      <p:sp>
        <p:nvSpPr>
          <p:cNvPr id="5126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11913" y="4509120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4400"/>
              <a:t>-</a:t>
            </a:r>
            <a:r>
              <a:rPr lang="ru-RU" sz="4400" i="1"/>
              <a:t>а</a:t>
            </a:r>
            <a:r>
              <a:rPr lang="en-US" sz="4400">
                <a:ea typeface="Arial Unicode MS" pitchFamily="34" charset="-128"/>
                <a:cs typeface="Arial Unicode MS" pitchFamily="34" charset="-128"/>
              </a:rPr>
              <a:t>²</a:t>
            </a:r>
          </a:p>
        </p:txBody>
      </p:sp>
      <p:sp>
        <p:nvSpPr>
          <p:cNvPr id="5128" name="Oval 21"/>
          <p:cNvSpPr>
            <a:spLocks noChangeArrowheads="1"/>
          </p:cNvSpPr>
          <p:nvPr/>
        </p:nvSpPr>
        <p:spPr bwMode="auto">
          <a:xfrm>
            <a:off x="496253" y="522198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6" name="WordArt 22"/>
          <p:cNvSpPr>
            <a:spLocks noChangeArrowheads="1" noChangeShapeType="1" noTextEdit="1"/>
          </p:cNvSpPr>
          <p:nvPr/>
        </p:nvSpPr>
        <p:spPr bwMode="auto">
          <a:xfrm>
            <a:off x="676434" y="739904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2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522198"/>
            <a:ext cx="5693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А теперь, подумай</a:t>
            </a:r>
            <a:endParaRPr lang="ru-RU" b="0" dirty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005681" y="2996952"/>
            <a:ext cx="70429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для </a:t>
            </a:r>
            <a:r>
              <a:rPr lang="ru-RU" sz="3200" i="1" dirty="0" smtClean="0">
                <a:solidFill>
                  <a:srgbClr val="CC0000"/>
                </a:solidFill>
                <a:latin typeface="Arial" charset="0"/>
              </a:rPr>
              <a:t>отрицательного </a:t>
            </a:r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числа </a:t>
            </a:r>
            <a:r>
              <a:rPr lang="ru-RU" sz="4400" i="1" dirty="0">
                <a:solidFill>
                  <a:srgbClr val="A50021"/>
                </a:solidFill>
              </a:rPr>
              <a:t>а</a:t>
            </a:r>
            <a:r>
              <a:rPr lang="ru-RU" sz="4000" i="1" dirty="0">
                <a:solidFill>
                  <a:srgbClr val="CC0000"/>
                </a:solidFill>
              </a:rPr>
              <a:t> </a:t>
            </a:r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61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439817"/>
              </p:ext>
            </p:extLst>
          </p:nvPr>
        </p:nvGraphicFramePr>
        <p:xfrm>
          <a:off x="3243263" y="1635914"/>
          <a:ext cx="3138487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Формула" r:id="rId4" imgW="495000" imgH="291960" progId="Equation.3">
                  <p:embed/>
                </p:oleObj>
              </mc:Choice>
              <mc:Fallback>
                <p:oleObj name="Формула" r:id="rId4" imgW="495000" imgH="291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3263" y="1635914"/>
                        <a:ext cx="3138487" cy="185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AutoShape 7">
            <a:hlinkClick r:id="" action="ppaction://noaction" highlightClick="1">
              <a:snd r:embed="rId6" name="подумай_еще.wav"/>
            </a:hlinkClick>
          </p:cNvPr>
          <p:cNvSpPr>
            <a:spLocks noChangeArrowheads="1"/>
          </p:cNvSpPr>
          <p:nvPr/>
        </p:nvSpPr>
        <p:spPr bwMode="auto">
          <a:xfrm>
            <a:off x="1835150" y="4207664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/>
              <a:t>-5</a:t>
            </a:r>
          </a:p>
        </p:txBody>
      </p:sp>
      <p:sp>
        <p:nvSpPr>
          <p:cNvPr id="6148" name="AutoShape 8">
            <a:hlinkClick r:id="" action="ppaction://hlinkshowjump?jump=nextslide" highlightClick="1">
              <a:snd r:embed="rId7" name="Копия 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3995738" y="4207664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/>
              <a:t>5</a:t>
            </a:r>
          </a:p>
        </p:txBody>
      </p:sp>
      <p:sp>
        <p:nvSpPr>
          <p:cNvPr id="8201" name="AutoShape 9">
            <a:hlinkClick r:id="" action="ppaction://noaction" highlightClick="1">
              <a:snd r:embed="rId6" name="подумай_еще.wav"/>
            </a:hlinkClick>
          </p:cNvPr>
          <p:cNvSpPr>
            <a:spLocks noChangeArrowheads="1"/>
          </p:cNvSpPr>
          <p:nvPr/>
        </p:nvSpPr>
        <p:spPr bwMode="auto">
          <a:xfrm>
            <a:off x="6372225" y="4207664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/>
              <a:t>25</a:t>
            </a:r>
          </a:p>
        </p:txBody>
      </p:sp>
      <p:sp>
        <p:nvSpPr>
          <p:cNvPr id="6151" name="Rectangle 19"/>
          <p:cNvSpPr>
            <a:spLocks noChangeArrowheads="1"/>
          </p:cNvSpPr>
          <p:nvPr/>
        </p:nvSpPr>
        <p:spPr bwMode="auto">
          <a:xfrm>
            <a:off x="971550" y="1326351"/>
            <a:ext cx="2781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ru-RU">
                <a:solidFill>
                  <a:srgbClr val="000066"/>
                </a:solidFill>
                <a:latin typeface="Arial" charset="0"/>
              </a:rPr>
              <a:t>Вычислить</a:t>
            </a:r>
            <a:endParaRPr lang="ru-RU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52" name="Oval 25"/>
          <p:cNvSpPr>
            <a:spLocks noChangeArrowheads="1"/>
          </p:cNvSpPr>
          <p:nvPr/>
        </p:nvSpPr>
        <p:spPr bwMode="auto">
          <a:xfrm>
            <a:off x="468313" y="422275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WordArt 26"/>
          <p:cNvSpPr>
            <a:spLocks noChangeArrowheads="1" noChangeShapeType="1" noTextEdit="1"/>
          </p:cNvSpPr>
          <p:nvPr/>
        </p:nvSpPr>
        <p:spPr bwMode="auto">
          <a:xfrm>
            <a:off x="648494" y="665162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236" name="Rectangle 44"/>
          <p:cNvSpPr>
            <a:spLocks noChangeArrowheads="1"/>
          </p:cNvSpPr>
          <p:nvPr/>
        </p:nvSpPr>
        <p:spPr bwMode="auto">
          <a:xfrm>
            <a:off x="6228184" y="3356992"/>
            <a:ext cx="2244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3366"/>
                </a:solidFill>
              </a:rPr>
              <a:t>Ой, ой, ой</a:t>
            </a:r>
          </a:p>
        </p:txBody>
      </p:sp>
      <p:sp>
        <p:nvSpPr>
          <p:cNvPr id="8237" name="Rectangle 45"/>
          <p:cNvSpPr>
            <a:spLocks noChangeArrowheads="1"/>
          </p:cNvSpPr>
          <p:nvPr/>
        </p:nvSpPr>
        <p:spPr bwMode="auto">
          <a:xfrm>
            <a:off x="508418" y="3320480"/>
            <a:ext cx="2244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3366"/>
                </a:solidFill>
              </a:rPr>
              <a:t>Ой, ой, ой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7385" y="665162"/>
            <a:ext cx="5674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Не останавливаемся…</a:t>
            </a:r>
            <a:endParaRPr lang="ru-RU" b="0" dirty="0">
              <a:solidFill>
                <a:srgbClr val="33689D"/>
              </a:solidFill>
              <a:latin typeface="Arial" charset="0"/>
            </a:endParaRPr>
          </a:p>
        </p:txBody>
      </p:sp>
      <p:sp>
        <p:nvSpPr>
          <p:cNvPr id="14" name="WordArt 31"/>
          <p:cNvSpPr>
            <a:spLocks noChangeArrowheads="1" noChangeShapeType="1" noTextEdit="1"/>
          </p:cNvSpPr>
          <p:nvPr/>
        </p:nvSpPr>
        <p:spPr bwMode="auto">
          <a:xfrm>
            <a:off x="647700" y="605632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3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</p:childTnLst>
        </p:cTn>
      </p:par>
    </p:tnLst>
    <p:bldLst>
      <p:bldP spid="6148" grpId="0" animBg="1"/>
      <p:bldP spid="8236" grpId="0"/>
      <p:bldP spid="8236" grpId="1"/>
      <p:bldP spid="8237" grpId="0"/>
      <p:bldP spid="8237" grpId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Oval 9"/>
          <p:cNvSpPr>
            <a:spLocks noChangeArrowheads="1"/>
          </p:cNvSpPr>
          <p:nvPr/>
        </p:nvSpPr>
        <p:spPr bwMode="auto">
          <a:xfrm>
            <a:off x="468313" y="396826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6" name="WordArt 10"/>
          <p:cNvSpPr>
            <a:spLocks noChangeArrowheads="1" noChangeShapeType="1" noTextEdit="1"/>
          </p:cNvSpPr>
          <p:nvPr/>
        </p:nvSpPr>
        <p:spPr bwMode="auto">
          <a:xfrm>
            <a:off x="648494" y="639713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4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102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064954"/>
              </p:ext>
            </p:extLst>
          </p:nvPr>
        </p:nvGraphicFramePr>
        <p:xfrm>
          <a:off x="1847850" y="2057400"/>
          <a:ext cx="227806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6" name="Формула" r:id="rId4" imgW="520560" imgH="253800" progId="Equation.3">
                  <p:embed/>
                </p:oleObj>
              </mc:Choice>
              <mc:Fallback>
                <p:oleObj name="Формула" r:id="rId4" imgW="520560" imgH="2538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2057400"/>
                        <a:ext cx="2278063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210676"/>
              </p:ext>
            </p:extLst>
          </p:nvPr>
        </p:nvGraphicFramePr>
        <p:xfrm>
          <a:off x="5940152" y="2204864"/>
          <a:ext cx="2278062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7" name="Формула" r:id="rId6" imgW="520560" imgH="253800" progId="Equation.3">
                  <p:embed/>
                </p:oleObj>
              </mc:Choice>
              <mc:Fallback>
                <p:oleObj name="Формула" r:id="rId6" imgW="520560" imgH="2538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204864"/>
                        <a:ext cx="2278062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577171"/>
              </p:ext>
            </p:extLst>
          </p:nvPr>
        </p:nvGraphicFramePr>
        <p:xfrm>
          <a:off x="1810822" y="3140968"/>
          <a:ext cx="2667000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" name="Формула" r:id="rId8" imgW="609480" imgH="291960" progId="Equation.3">
                  <p:embed/>
                </p:oleObj>
              </mc:Choice>
              <mc:Fallback>
                <p:oleObj name="Формула" r:id="rId8" imgW="609480" imgH="29196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0822" y="3140968"/>
                        <a:ext cx="2667000" cy="127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960085"/>
              </p:ext>
            </p:extLst>
          </p:nvPr>
        </p:nvGraphicFramePr>
        <p:xfrm>
          <a:off x="1198692" y="2250257"/>
          <a:ext cx="735013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" name="Формула" r:id="rId10" imgW="177480" imgH="203040" progId="Equation.3">
                  <p:embed/>
                </p:oleObj>
              </mc:Choice>
              <mc:Fallback>
                <p:oleObj name="Формула" r:id="rId10" imgW="17748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692" y="2250257"/>
                        <a:ext cx="735013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222020"/>
              </p:ext>
            </p:extLst>
          </p:nvPr>
        </p:nvGraphicFramePr>
        <p:xfrm>
          <a:off x="1234560" y="3575943"/>
          <a:ext cx="735012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0" name="Формула" r:id="rId12" imgW="177480" imgH="203040" progId="Equation.3">
                  <p:embed/>
                </p:oleObj>
              </mc:Choice>
              <mc:Fallback>
                <p:oleObj name="Формула" r:id="rId12" imgW="177480" imgH="2030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560" y="3575943"/>
                        <a:ext cx="735012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67996"/>
              </p:ext>
            </p:extLst>
          </p:nvPr>
        </p:nvGraphicFramePr>
        <p:xfrm>
          <a:off x="5338247" y="2420888"/>
          <a:ext cx="681037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1" name="Формула" r:id="rId14" imgW="164880" imgH="203040" progId="Equation.3">
                  <p:embed/>
                </p:oleObj>
              </mc:Choice>
              <mc:Fallback>
                <p:oleObj name="Формула" r:id="rId14" imgW="16488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247" y="2420888"/>
                        <a:ext cx="681037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221532" y="382351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Указать выражение,                </a:t>
            </a:r>
            <a:r>
              <a:rPr lang="ru-RU" i="1" dirty="0" smtClean="0">
                <a:solidFill>
                  <a:srgbClr val="CC0000"/>
                </a:solidFill>
                <a:latin typeface="Arial" charset="0"/>
              </a:rPr>
              <a:t>не имеющее смысла</a:t>
            </a:r>
            <a:endParaRPr lang="ru-RU" i="1" dirty="0">
              <a:solidFill>
                <a:srgbClr val="CC0000"/>
              </a:solidFill>
              <a:latin typeface="Arial" charset="0"/>
            </a:endParaRPr>
          </a:p>
        </p:txBody>
      </p:sp>
      <p:graphicFrame>
        <p:nvGraphicFramePr>
          <p:cNvPr id="15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593264"/>
              </p:ext>
            </p:extLst>
          </p:nvPr>
        </p:nvGraphicFramePr>
        <p:xfrm>
          <a:off x="5285860" y="3428231"/>
          <a:ext cx="785812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" name="Формула" r:id="rId16" imgW="190440" imgH="203040" progId="Equation.3">
                  <p:embed/>
                </p:oleObj>
              </mc:Choice>
              <mc:Fallback>
                <p:oleObj name="Формула" r:id="rId16" imgW="1904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5860" y="3428231"/>
                        <a:ext cx="785812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23582"/>
              </p:ext>
            </p:extLst>
          </p:nvPr>
        </p:nvGraphicFramePr>
        <p:xfrm>
          <a:off x="6051035" y="3167881"/>
          <a:ext cx="22225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" name="Формула" r:id="rId18" imgW="507960" imgH="253800" progId="Equation.3">
                  <p:embed/>
                </p:oleObj>
              </mc:Choice>
              <mc:Fallback>
                <p:oleObj name="Формула" r:id="rId18" imgW="5079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1035" y="3167881"/>
                        <a:ext cx="2222500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946408"/>
              </p:ext>
            </p:extLst>
          </p:nvPr>
        </p:nvGraphicFramePr>
        <p:xfrm>
          <a:off x="320788" y="1493887"/>
          <a:ext cx="2828926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" name="Формула" r:id="rId3" imgW="431640" imgH="228600" progId="Equation.3">
                  <p:embed/>
                </p:oleObj>
              </mc:Choice>
              <mc:Fallback>
                <p:oleObj name="Формула" r:id="rId3" imgW="43164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788" y="1493887"/>
                        <a:ext cx="2828926" cy="150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Oval 48"/>
          <p:cNvSpPr>
            <a:spLocks noChangeArrowheads="1"/>
          </p:cNvSpPr>
          <p:nvPr/>
        </p:nvSpPr>
        <p:spPr bwMode="auto">
          <a:xfrm>
            <a:off x="395536" y="422275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45" name="WordArt 49"/>
          <p:cNvSpPr>
            <a:spLocks noChangeArrowheads="1" noChangeShapeType="1" noTextEdit="1"/>
          </p:cNvSpPr>
          <p:nvPr/>
        </p:nvSpPr>
        <p:spPr bwMode="auto">
          <a:xfrm>
            <a:off x="574923" y="636588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5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870935"/>
              </p:ext>
            </p:extLst>
          </p:nvPr>
        </p:nvGraphicFramePr>
        <p:xfrm>
          <a:off x="236651" y="2935337"/>
          <a:ext cx="2844800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7" name="Формула" r:id="rId5" imgW="431640" imgH="228600" progId="Equation.3">
                  <p:embed/>
                </p:oleObj>
              </mc:Choice>
              <mc:Fallback>
                <p:oleObj name="Формула" r:id="rId5" imgW="431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651" y="2935337"/>
                        <a:ext cx="2844800" cy="151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22626"/>
              </p:ext>
            </p:extLst>
          </p:nvPr>
        </p:nvGraphicFramePr>
        <p:xfrm>
          <a:off x="441439" y="4452987"/>
          <a:ext cx="2619375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8" name="Формула" r:id="rId7" imgW="419040" imgH="228600" progId="Equation.3">
                  <p:embed/>
                </p:oleObj>
              </mc:Choice>
              <mc:Fallback>
                <p:oleObj name="Формула" r:id="rId7" imgW="419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439" y="4452987"/>
                        <a:ext cx="2619375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884628"/>
              </p:ext>
            </p:extLst>
          </p:nvPr>
        </p:nvGraphicFramePr>
        <p:xfrm>
          <a:off x="4463390" y="1476424"/>
          <a:ext cx="3246438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9" name="Формула" r:id="rId9" imgW="495000" imgH="228600" progId="Equation.3">
                  <p:embed/>
                </p:oleObj>
              </mc:Choice>
              <mc:Fallback>
                <p:oleObj name="Формула" r:id="rId9" imgW="495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3390" y="1476424"/>
                        <a:ext cx="3246438" cy="150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585284"/>
              </p:ext>
            </p:extLst>
          </p:nvPr>
        </p:nvGraphicFramePr>
        <p:xfrm>
          <a:off x="4442306" y="2917874"/>
          <a:ext cx="3348038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0" name="Формула" r:id="rId11" imgW="507960" imgH="228600" progId="Equation.3">
                  <p:embed/>
                </p:oleObj>
              </mc:Choice>
              <mc:Fallback>
                <p:oleObj name="Формула" r:id="rId11" imgW="507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2306" y="2917874"/>
                        <a:ext cx="3348038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842175"/>
              </p:ext>
            </p:extLst>
          </p:nvPr>
        </p:nvGraphicFramePr>
        <p:xfrm>
          <a:off x="4620106" y="4437112"/>
          <a:ext cx="3175000" cy="143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1" name="Формула" r:id="rId13" imgW="507960" imgH="228600" progId="Equation.3">
                  <p:embed/>
                </p:oleObj>
              </mc:Choice>
              <mc:Fallback>
                <p:oleObj name="Формула" r:id="rId13" imgW="507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0106" y="4437112"/>
                        <a:ext cx="3175000" cy="143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07459" y="1855663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6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7459" y="3295823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8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7459" y="4663975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9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64162" y="46639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23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64162" y="329582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15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64162" y="185566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accent6"/>
                </a:solidFill>
              </a:rPr>
              <a:t>13</a:t>
            </a: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5107" y="556309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Вычислить</a:t>
            </a:r>
            <a:endParaRPr lang="ru-RU" i="1" dirty="0">
              <a:solidFill>
                <a:srgbClr val="33689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5" grpId="0" animBg="1"/>
      <p:bldP spid="2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865805"/>
              </p:ext>
            </p:extLst>
          </p:nvPr>
        </p:nvGraphicFramePr>
        <p:xfrm>
          <a:off x="272877" y="1124744"/>
          <a:ext cx="3016250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" name="Формула" r:id="rId4" imgW="672840" imgH="279360" progId="Equation.3">
                  <p:embed/>
                </p:oleObj>
              </mc:Choice>
              <mc:Fallback>
                <p:oleObj name="Формула" r:id="rId4" imgW="672840" imgH="27936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7" y="1124744"/>
                        <a:ext cx="3016250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Oval 24"/>
          <p:cNvSpPr>
            <a:spLocks noChangeArrowheads="1"/>
          </p:cNvSpPr>
          <p:nvPr/>
        </p:nvSpPr>
        <p:spPr bwMode="auto">
          <a:xfrm>
            <a:off x="618808" y="253186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5" name="WordArt 25"/>
          <p:cNvSpPr>
            <a:spLocks noChangeArrowheads="1" noChangeShapeType="1" noTextEdit="1"/>
          </p:cNvSpPr>
          <p:nvPr/>
        </p:nvSpPr>
        <p:spPr bwMode="auto">
          <a:xfrm>
            <a:off x="798989" y="450215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6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106545"/>
              </p:ext>
            </p:extLst>
          </p:nvPr>
        </p:nvGraphicFramePr>
        <p:xfrm>
          <a:off x="215727" y="2421731"/>
          <a:ext cx="3132137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" name="Формула" r:id="rId6" imgW="698400" imgH="279360" progId="Equation.3">
                  <p:embed/>
                </p:oleObj>
              </mc:Choice>
              <mc:Fallback>
                <p:oleObj name="Формула" r:id="rId6" imgW="6984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27" y="2421731"/>
                        <a:ext cx="3132137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300696"/>
              </p:ext>
            </p:extLst>
          </p:nvPr>
        </p:nvGraphicFramePr>
        <p:xfrm>
          <a:off x="215727" y="3861594"/>
          <a:ext cx="3132137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7" name="Формула" r:id="rId8" imgW="698400" imgH="279360" progId="Equation.3">
                  <p:embed/>
                </p:oleObj>
              </mc:Choice>
              <mc:Fallback>
                <p:oleObj name="Формула" r:id="rId8" imgW="6984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27" y="3861594"/>
                        <a:ext cx="3132137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414945"/>
              </p:ext>
            </p:extLst>
          </p:nvPr>
        </p:nvGraphicFramePr>
        <p:xfrm>
          <a:off x="4789488" y="3861594"/>
          <a:ext cx="2733675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" name="Формула" r:id="rId10" imgW="609480" imgH="279360" progId="Equation.3">
                  <p:embed/>
                </p:oleObj>
              </mc:Choice>
              <mc:Fallback>
                <p:oleObj name="Формула" r:id="rId10" imgW="6094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9488" y="3861594"/>
                        <a:ext cx="2733675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980874"/>
              </p:ext>
            </p:extLst>
          </p:nvPr>
        </p:nvGraphicFramePr>
        <p:xfrm>
          <a:off x="4633913" y="2817019"/>
          <a:ext cx="2930525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" name="Формула" r:id="rId12" imgW="761760" imgH="241200" progId="Equation.3">
                  <p:embed/>
                </p:oleObj>
              </mc:Choice>
              <mc:Fallback>
                <p:oleObj name="Формула" r:id="rId12" imgW="761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3913" y="2817019"/>
                        <a:ext cx="2930525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331000"/>
              </p:ext>
            </p:extLst>
          </p:nvPr>
        </p:nvGraphicFramePr>
        <p:xfrm>
          <a:off x="4703763" y="1124744"/>
          <a:ext cx="2905125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" name="Формула" r:id="rId14" imgW="647640" imgH="279360" progId="Equation.3">
                  <p:embed/>
                </p:oleObj>
              </mc:Choice>
              <mc:Fallback>
                <p:oleObj name="Формула" r:id="rId14" imgW="647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3763" y="1124744"/>
                        <a:ext cx="2905125" cy="1255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129092" y="1483226"/>
            <a:ext cx="1172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1,44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3392" y="2753072"/>
            <a:ext cx="1172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6,25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0228" y="4265210"/>
            <a:ext cx="1172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0,04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8344" y="4265240"/>
            <a:ext cx="74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10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336" y="2897087"/>
            <a:ext cx="11409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0,11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4328" y="1456927"/>
            <a:ext cx="8899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3,1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19159" y="325666"/>
            <a:ext cx="3594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33689D"/>
                </a:solidFill>
                <a:latin typeface="Arial" charset="0"/>
              </a:rPr>
              <a:t>Вычислить</a:t>
            </a:r>
            <a:endParaRPr lang="ru-RU" sz="4400" dirty="0">
              <a:solidFill>
                <a:srgbClr val="33689D"/>
              </a:solidFill>
              <a:latin typeface="Arial" charset="0"/>
            </a:endParaRPr>
          </a:p>
        </p:txBody>
      </p:sp>
      <p:graphicFrame>
        <p:nvGraphicFramePr>
          <p:cNvPr id="21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189287"/>
              </p:ext>
            </p:extLst>
          </p:nvPr>
        </p:nvGraphicFramePr>
        <p:xfrm>
          <a:off x="215727" y="5036943"/>
          <a:ext cx="3132137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" name="Формула" r:id="rId16" imgW="698400" imgH="279360" progId="Equation.3">
                  <p:embed/>
                </p:oleObj>
              </mc:Choice>
              <mc:Fallback>
                <p:oleObj name="Формула" r:id="rId16" imgW="6984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27" y="5036943"/>
                        <a:ext cx="3132137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130228" y="5517232"/>
            <a:ext cx="1172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0,25</a:t>
            </a:r>
            <a:endParaRPr lang="ru-RU" sz="4400" dirty="0">
              <a:solidFill>
                <a:schemeClr val="accent6"/>
              </a:solidFill>
            </a:endParaRPr>
          </a:p>
        </p:txBody>
      </p:sp>
      <p:graphicFrame>
        <p:nvGraphicFramePr>
          <p:cNvPr id="2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72168"/>
              </p:ext>
            </p:extLst>
          </p:nvPr>
        </p:nvGraphicFramePr>
        <p:xfrm>
          <a:off x="4795289" y="5085184"/>
          <a:ext cx="3074988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" name="Формула" r:id="rId18" imgW="685800" imgH="279360" progId="Equation.3">
                  <p:embed/>
                </p:oleObj>
              </mc:Choice>
              <mc:Fallback>
                <p:oleObj name="Формула" r:id="rId18" imgW="6858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5289" y="5085184"/>
                        <a:ext cx="3074988" cy="125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855524" y="5373216"/>
            <a:ext cx="74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6"/>
                </a:solidFill>
              </a:rPr>
              <a:t>40</a:t>
            </a:r>
            <a:endParaRPr lang="ru-RU" sz="4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5" grpId="0" animBg="1"/>
      <p:bldP spid="2" grpId="0"/>
      <p:bldP spid="15" grpId="0"/>
      <p:bldP spid="16" grpId="0"/>
      <p:bldP spid="17" grpId="0"/>
      <p:bldP spid="18" grpId="0"/>
      <p:bldP spid="19" grpId="0"/>
      <p:bldP spid="22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92163" y="3789040"/>
            <a:ext cx="1439862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3200" i="1"/>
              <a:t> b; c; a</a:t>
            </a:r>
            <a:endParaRPr lang="ru-RU" sz="3200" i="1"/>
          </a:p>
        </p:txBody>
      </p:sp>
      <p:sp>
        <p:nvSpPr>
          <p:cNvPr id="7174" name="AutoShape 10">
            <a:hlinkClick r:id="" action="ppaction://hlinkshowjump?jump=nextslide" highlightClick="1">
              <a:snd r:embed="rId3" name="Копия 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6300192" y="3789040"/>
            <a:ext cx="1439862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i="1"/>
              <a:t>b; a; c</a:t>
            </a:r>
            <a:endParaRPr lang="ru-RU" i="1"/>
          </a:p>
        </p:txBody>
      </p:sp>
      <p:sp>
        <p:nvSpPr>
          <p:cNvPr id="7175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07904" y="3799830"/>
            <a:ext cx="1439862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i="1" dirty="0"/>
              <a:t>c; a; b</a:t>
            </a:r>
            <a:endParaRPr lang="ru-RU" i="1" dirty="0"/>
          </a:p>
        </p:txBody>
      </p:sp>
      <p:grpSp>
        <p:nvGrpSpPr>
          <p:cNvPr id="7177" name="Group 25"/>
          <p:cNvGrpSpPr>
            <a:grpSpLocks/>
          </p:cNvGrpSpPr>
          <p:nvPr/>
        </p:nvGrpSpPr>
        <p:grpSpPr bwMode="auto">
          <a:xfrm>
            <a:off x="281880" y="1628800"/>
            <a:ext cx="8610600" cy="1485900"/>
            <a:chOff x="271" y="1556"/>
            <a:chExt cx="5424" cy="936"/>
          </a:xfrm>
        </p:grpSpPr>
        <p:graphicFrame>
          <p:nvGraphicFramePr>
            <p:cNvPr id="7170" name="Object 22"/>
            <p:cNvGraphicFramePr>
              <a:graphicFrameLocks noChangeAspect="1"/>
            </p:cNvGraphicFramePr>
            <p:nvPr/>
          </p:nvGraphicFramePr>
          <p:xfrm>
            <a:off x="271" y="1570"/>
            <a:ext cx="2179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12" name="Формула" r:id="rId5" imgW="571320" imgH="241200" progId="Equation.3">
                    <p:embed/>
                  </p:oleObj>
                </mc:Choice>
                <mc:Fallback>
                  <p:oleObj name="Формула" r:id="rId5" imgW="571320" imgH="241200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" y="1570"/>
                          <a:ext cx="2179" cy="9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1" name="Object 23"/>
            <p:cNvGraphicFramePr>
              <a:graphicFrameLocks noChangeAspect="1"/>
            </p:cNvGraphicFramePr>
            <p:nvPr/>
          </p:nvGraphicFramePr>
          <p:xfrm>
            <a:off x="2336" y="1556"/>
            <a:ext cx="1889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13" name="Формула" r:id="rId7" imgW="495000" imgH="241200" progId="Equation.3">
                    <p:embed/>
                  </p:oleObj>
                </mc:Choice>
                <mc:Fallback>
                  <p:oleObj name="Формула" r:id="rId7" imgW="495000" imgH="24120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" y="1556"/>
                          <a:ext cx="1889" cy="9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2" name="Object 24"/>
            <p:cNvGraphicFramePr>
              <a:graphicFrameLocks noChangeAspect="1"/>
            </p:cNvGraphicFramePr>
            <p:nvPr/>
          </p:nvGraphicFramePr>
          <p:xfrm>
            <a:off x="4047" y="1702"/>
            <a:ext cx="1648" cy="7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14" name="Формула" r:id="rId9" imgW="431640" imgH="203040" progId="Equation.3">
                    <p:embed/>
                  </p:oleObj>
                </mc:Choice>
                <mc:Fallback>
                  <p:oleObj name="Формула" r:id="rId9" imgW="431640" imgH="203040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7" y="1702"/>
                          <a:ext cx="1648" cy="7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8" name="Oval 30"/>
          <p:cNvSpPr>
            <a:spLocks noChangeArrowheads="1"/>
          </p:cNvSpPr>
          <p:nvPr/>
        </p:nvSpPr>
        <p:spPr bwMode="auto">
          <a:xfrm>
            <a:off x="468313" y="391319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47" name="WordArt 31"/>
          <p:cNvSpPr>
            <a:spLocks noChangeArrowheads="1" noChangeShapeType="1" noTextEdit="1"/>
          </p:cNvSpPr>
          <p:nvPr/>
        </p:nvSpPr>
        <p:spPr bwMode="auto">
          <a:xfrm>
            <a:off x="647700" y="605632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391319"/>
            <a:ext cx="734481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Расположить числа  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                   </a:t>
            </a:r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в порядке </a:t>
            </a:r>
            <a:r>
              <a:rPr lang="ru-RU" i="1" dirty="0" smtClean="0">
                <a:solidFill>
                  <a:srgbClr val="1A38B8"/>
                </a:solidFill>
                <a:latin typeface="Arial" charset="0"/>
              </a:rPr>
              <a:t>возрастания</a:t>
            </a:r>
            <a:endParaRPr lang="ru-RU" sz="2400" b="0" dirty="0">
              <a:solidFill>
                <a:srgbClr val="1A38B8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1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92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8" name="Group 30"/>
          <p:cNvGrpSpPr>
            <a:grpSpLocks/>
          </p:cNvGrpSpPr>
          <p:nvPr/>
        </p:nvGrpSpPr>
        <p:grpSpPr bwMode="auto">
          <a:xfrm>
            <a:off x="329238" y="1412776"/>
            <a:ext cx="8264525" cy="1485900"/>
            <a:chOff x="295" y="1556"/>
            <a:chExt cx="5206" cy="936"/>
          </a:xfrm>
        </p:grpSpPr>
        <p:graphicFrame>
          <p:nvGraphicFramePr>
            <p:cNvPr id="8194" name="Object 17"/>
            <p:cNvGraphicFramePr>
              <a:graphicFrameLocks noChangeAspect="1"/>
            </p:cNvGraphicFramePr>
            <p:nvPr/>
          </p:nvGraphicFramePr>
          <p:xfrm>
            <a:off x="295" y="1570"/>
            <a:ext cx="2131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0" name="Формула" r:id="rId3" imgW="558720" imgH="241200" progId="Equation.3">
                    <p:embed/>
                  </p:oleObj>
                </mc:Choice>
                <mc:Fallback>
                  <p:oleObj name="Формула" r:id="rId3" imgW="558720" imgH="241200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" y="1570"/>
                          <a:ext cx="2131" cy="9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5" name="Object 18"/>
            <p:cNvGraphicFramePr>
              <a:graphicFrameLocks noChangeAspect="1"/>
            </p:cNvGraphicFramePr>
            <p:nvPr/>
          </p:nvGraphicFramePr>
          <p:xfrm>
            <a:off x="2381" y="1556"/>
            <a:ext cx="1889" cy="9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1" name="Формула" r:id="rId5" imgW="495000" imgH="241200" progId="Equation.3">
                    <p:embed/>
                  </p:oleObj>
                </mc:Choice>
                <mc:Fallback>
                  <p:oleObj name="Формула" r:id="rId5" imgW="495000" imgH="241200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1" y="1556"/>
                          <a:ext cx="1889" cy="9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6" name="Object 19"/>
            <p:cNvGraphicFramePr>
              <a:graphicFrameLocks noChangeAspect="1"/>
            </p:cNvGraphicFramePr>
            <p:nvPr/>
          </p:nvGraphicFramePr>
          <p:xfrm>
            <a:off x="4241" y="1708"/>
            <a:ext cx="1260" cy="6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2" name="Формула" r:id="rId7" imgW="330120" imgH="177480" progId="Equation.3">
                    <p:embed/>
                  </p:oleObj>
                </mc:Choice>
                <mc:Fallback>
                  <p:oleObj name="Формула" r:id="rId7" imgW="330120" imgH="177480" progId="Equation.3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1" y="1708"/>
                          <a:ext cx="1260" cy="6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199" name="Oval 24"/>
          <p:cNvSpPr>
            <a:spLocks noChangeArrowheads="1"/>
          </p:cNvSpPr>
          <p:nvPr/>
        </p:nvSpPr>
        <p:spPr bwMode="auto">
          <a:xfrm>
            <a:off x="323528" y="326521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5" name="WordArt 25"/>
          <p:cNvSpPr>
            <a:spLocks noChangeArrowheads="1" noChangeShapeType="1" noTextEdit="1"/>
          </p:cNvSpPr>
          <p:nvPr/>
        </p:nvSpPr>
        <p:spPr bwMode="auto">
          <a:xfrm>
            <a:off x="502915" y="540834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8</a:t>
            </a:r>
          </a:p>
        </p:txBody>
      </p:sp>
      <p:sp>
        <p:nvSpPr>
          <p:cNvPr id="8201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70563" y="3933056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i="1"/>
              <a:t>c</a:t>
            </a:r>
            <a:endParaRPr lang="ru-RU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202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654388" y="3996556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i="1"/>
              <a:t>a</a:t>
            </a:r>
            <a:endParaRPr lang="ru-RU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203" name="AutoShape 28">
            <a:hlinkClick r:id="" action="ppaction://hlinkshowjump?jump=nextslide" highlightClick="1">
              <a:snd r:embed="rId9" name="Копия 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6591513" y="3933056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i="1" dirty="0"/>
              <a:t>b</a:t>
            </a:r>
            <a:endParaRPr lang="ru-RU" sz="1800" b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275721"/>
            <a:ext cx="72008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Указать </a:t>
            </a:r>
            <a:r>
              <a:rPr lang="ru-RU" i="1" dirty="0" smtClean="0">
                <a:solidFill>
                  <a:srgbClr val="1A38B8"/>
                </a:solidFill>
                <a:latin typeface="Arial" charset="0"/>
              </a:rPr>
              <a:t>наименьшее </a:t>
            </a:r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число</a:t>
            </a:r>
            <a:endParaRPr lang="ru-RU" b="0" dirty="0">
              <a:solidFill>
                <a:srgbClr val="33689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2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5" grpId="0" animBg="1"/>
      <p:bldP spid="820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5760640" cy="1094940"/>
          </a:xfrm>
          <a:noFill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Найди ошибку!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466403" y="1772816"/>
                <a:ext cx="8100392" cy="3816424"/>
              </a:xfrm>
              <a:noFill/>
            </p:spPr>
            <p:txBody>
              <a:bodyPr>
                <a:normAutofit/>
              </a:bodyPr>
              <a:lstStyle/>
              <a:p>
                <a:pPr marL="531813" indent="-531813">
                  <a:spcBef>
                    <a:spcPts val="200"/>
                  </a:spcBef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a)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x²=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49,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                  б) </a:t>
                </a:r>
                <a14:m>
                  <m:oMath xmlns:m="http://schemas.openxmlformats.org/officeDocument/2006/math">
                    <m:r>
                      <a:rPr lang="ru-RU" b="1" i="1" dirty="0">
                        <a:latin typeface="Cambria Math"/>
                      </a:rPr>
                      <m:t>√</m:t>
                    </m:r>
                    <m:r>
                      <a:rPr lang="ru-RU" b="1" i="0" dirty="0" smtClean="0">
                        <a:latin typeface="Cambria Math"/>
                      </a:rPr>
                      <m:t>х</m:t>
                    </m:r>
                  </m:oMath>
                </a14:m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=11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; </a:t>
                </a:r>
              </a:p>
              <a:p>
                <a:pPr marL="531813" indent="-80963">
                  <a:spcBef>
                    <a:spcPts val="200"/>
                  </a:spcBef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.                               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5,5       </a:t>
                </a:r>
              </a:p>
              <a:p>
                <a:pPr>
                  <a:spcBef>
                    <a:spcPts val="200"/>
                  </a:spcBef>
                  <a:buNone/>
                </a:pPr>
                <a:endParaRPr lang="ru-RU" sz="12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в) (</a:t>
                </a:r>
                <a14:m>
                  <m:oMath xmlns:m="http://schemas.openxmlformats.org/officeDocument/2006/math">
                    <m:r>
                      <a:rPr lang="ru-RU" sz="4400" b="1" i="1" dirty="0" smtClean="0">
                        <a:latin typeface="Cambria Math"/>
                      </a:rPr>
                      <m:t>√</m:t>
                    </m:r>
                  </m:oMath>
                </a14:m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-9)² = - 9;                  г)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7·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7=49;</a:t>
                </a: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:endParaRPr lang="ru-RU" sz="1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д) (5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0,09)²=75.</a:t>
                </a:r>
              </a:p>
              <a:p>
                <a:pPr>
                  <a:spcBef>
                    <a:spcPts val="200"/>
                  </a:spcBef>
                  <a:buNone/>
                </a:pPr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6403" y="1772816"/>
                <a:ext cx="8100392" cy="3816424"/>
              </a:xfrm>
              <a:blipFill rotWithShape="1">
                <a:blip r:embed="rId3"/>
                <a:stretch>
                  <a:fillRect l="-1958" t="-11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24"/>
          <p:cNvSpPr>
            <a:spLocks noChangeArrowheads="1"/>
          </p:cNvSpPr>
          <p:nvPr/>
        </p:nvSpPr>
        <p:spPr bwMode="auto">
          <a:xfrm>
            <a:off x="466403" y="404664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WordArt 25"/>
          <p:cNvSpPr>
            <a:spLocks noChangeArrowheads="1" noChangeShapeType="1" noTextEdit="1"/>
          </p:cNvSpPr>
          <p:nvPr/>
        </p:nvSpPr>
        <p:spPr bwMode="auto">
          <a:xfrm>
            <a:off x="645790" y="618977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1465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5760640" cy="1094940"/>
          </a:xfrm>
          <a:noFill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Найди ошибку!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466403" y="1772816"/>
                <a:ext cx="8100392" cy="3816424"/>
              </a:xfrm>
              <a:noFill/>
            </p:spPr>
            <p:txBody>
              <a:bodyPr>
                <a:normAutofit/>
              </a:bodyPr>
              <a:lstStyle/>
              <a:p>
                <a:pPr marL="531813" indent="-531813">
                  <a:spcBef>
                    <a:spcPts val="200"/>
                  </a:spcBef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a)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x²=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49,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                  б) </a:t>
                </a:r>
                <a14:m>
                  <m:oMath xmlns:m="http://schemas.openxmlformats.org/officeDocument/2006/math">
                    <m:r>
                      <a:rPr lang="ru-RU" b="1" i="1" dirty="0">
                        <a:latin typeface="Cambria Math"/>
                      </a:rPr>
                      <m:t>√</m:t>
                    </m:r>
                    <m:r>
                      <a:rPr lang="ru-RU" b="1" i="0" dirty="0" smtClean="0">
                        <a:latin typeface="Cambria Math"/>
                      </a:rPr>
                      <m:t>х</m:t>
                    </m:r>
                  </m:oMath>
                </a14:m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=11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; </a:t>
                </a:r>
              </a:p>
              <a:p>
                <a:pPr marL="531813" indent="-80963">
                  <a:spcBef>
                    <a:spcPts val="200"/>
                  </a:spcBef>
                  <a:buNone/>
                </a:pP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.                                </a:t>
                </a:r>
                <a:r>
                  <a:rPr lang="en-US" b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5,5       </a:t>
                </a:r>
              </a:p>
              <a:p>
                <a:pPr>
                  <a:spcBef>
                    <a:spcPts val="200"/>
                  </a:spcBef>
                  <a:buNone/>
                </a:pPr>
                <a:endParaRPr lang="ru-RU" sz="12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в) (</a:t>
                </a:r>
                <a14:m>
                  <m:oMath xmlns:m="http://schemas.openxmlformats.org/officeDocument/2006/math">
                    <m:r>
                      <a:rPr lang="ru-RU" sz="4400" b="1" i="1" dirty="0" smtClean="0">
                        <a:latin typeface="Cambria Math"/>
                      </a:rPr>
                      <m:t>√</m:t>
                    </m:r>
                  </m:oMath>
                </a14:m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-9)² = - 9;                  г)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7·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7=49;</a:t>
                </a: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:endParaRPr lang="ru-RU" sz="1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ts val="200"/>
                  </a:spcBef>
                  <a:buNone/>
                </a:pP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д) (5</a:t>
                </a:r>
                <a:r>
                  <a:rPr lang="ru-RU" sz="4400" b="1" dirty="0" smtClean="0">
                    <a:latin typeface="Times New Roman" pitchFamily="18" charset="0"/>
                    <a:cs typeface="Times New Roman" pitchFamily="18" charset="0"/>
                  </a:rPr>
                  <a:t>√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0,09)²=75.</a:t>
                </a:r>
              </a:p>
              <a:p>
                <a:pPr>
                  <a:spcBef>
                    <a:spcPts val="200"/>
                  </a:spcBef>
                  <a:buNone/>
                </a:pPr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6403" y="1772816"/>
                <a:ext cx="8100392" cy="3816424"/>
              </a:xfrm>
              <a:blipFill rotWithShape="1">
                <a:blip r:embed="rId3"/>
                <a:stretch>
                  <a:fillRect l="-1958" t="-11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24"/>
          <p:cNvSpPr>
            <a:spLocks noChangeArrowheads="1"/>
          </p:cNvSpPr>
          <p:nvPr/>
        </p:nvSpPr>
        <p:spPr bwMode="auto">
          <a:xfrm>
            <a:off x="466403" y="404664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WordArt 25"/>
          <p:cNvSpPr>
            <a:spLocks noChangeArrowheads="1" noChangeShapeType="1" noTextEdit="1"/>
          </p:cNvSpPr>
          <p:nvPr/>
        </p:nvSpPr>
        <p:spPr bwMode="auto">
          <a:xfrm>
            <a:off x="645790" y="618977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8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flipV="1">
            <a:off x="656455" y="2060848"/>
            <a:ext cx="1837978" cy="1080120"/>
          </a:xfrm>
          <a:prstGeom prst="line">
            <a:avLst/>
          </a:prstGeom>
          <a:solidFill>
            <a:srgbClr val="08509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 bwMode="auto">
          <a:xfrm flipV="1">
            <a:off x="4716016" y="1844824"/>
            <a:ext cx="1837978" cy="1080120"/>
          </a:xfrm>
          <a:prstGeom prst="line">
            <a:avLst/>
          </a:prstGeom>
          <a:solidFill>
            <a:srgbClr val="08509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1044344" y="3140968"/>
            <a:ext cx="1837978" cy="1080120"/>
          </a:xfrm>
          <a:prstGeom prst="line">
            <a:avLst/>
          </a:prstGeom>
          <a:solidFill>
            <a:srgbClr val="08509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 flipV="1">
            <a:off x="5364088" y="3140968"/>
            <a:ext cx="1837978" cy="1080120"/>
          </a:xfrm>
          <a:prstGeom prst="line">
            <a:avLst/>
          </a:prstGeom>
          <a:solidFill>
            <a:srgbClr val="08509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 flipV="1">
            <a:off x="1259632" y="4365104"/>
            <a:ext cx="1837978" cy="1080120"/>
          </a:xfrm>
          <a:prstGeom prst="line">
            <a:avLst/>
          </a:prstGeom>
          <a:solidFill>
            <a:srgbClr val="08509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3916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8619" y="-171400"/>
            <a:ext cx="53782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кроссворд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9634255"/>
                  </p:ext>
                </p:extLst>
              </p:nvPr>
            </p:nvGraphicFramePr>
            <p:xfrm>
              <a:off x="467544" y="1275150"/>
              <a:ext cx="8208912" cy="496216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</a:tblGrid>
                  <a:tr h="620270"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-16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 9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7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0,7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100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441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-10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49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-5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12 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625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13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18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-9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94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81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121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-2,4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1" i="1" u="none" strike="noStrike" dirty="0" smtClean="0">
                                      <a:ln>
                                        <a:solidFill>
                                          <a:schemeClr val="accent6"/>
                                        </a:solidFill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1" i="1" u="none" strike="noStrike" dirty="0" smtClean="0">
                                      <a:ln>
                                        <a:solidFill>
                                          <a:schemeClr val="accent6"/>
                                        </a:solidFill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𝟏𝟎</m:t>
                                  </m:r>
                                </m:num>
                                <m:den>
                                  <m:r>
                                    <a:rPr lang="ru-RU" sz="1800" b="1" i="1" u="none" strike="noStrike" dirty="0" smtClean="0">
                                      <a:ln>
                                        <a:solidFill>
                                          <a:schemeClr val="accent6"/>
                                        </a:solidFill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54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-3,7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9634255"/>
                  </p:ext>
                </p:extLst>
              </p:nvPr>
            </p:nvGraphicFramePr>
            <p:xfrm>
              <a:off x="467544" y="1275150"/>
              <a:ext cx="8208912" cy="496216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</a:tblGrid>
                  <a:tr h="620270"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1800" b="1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-16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 9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7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0,7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100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441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-10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49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25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-5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12 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625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13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18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-9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94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81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121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-2,4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2381" t="-499020" r="-11023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54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34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8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-3,7</a:t>
                          </a:r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-2,7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>
                              <a:ln>
                                <a:solidFill>
                                  <a:schemeClr val="accent6"/>
                                </a:solidFill>
                              </a:ln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b="1" i="0" u="none" strike="noStrike" dirty="0">
                            <a:ln>
                              <a:solidFill>
                                <a:schemeClr val="accent6"/>
                              </a:solidFill>
                            </a:ln>
                            <a:solidFill>
                              <a:schemeClr val="tx1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169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84168" y="577039"/>
            <a:ext cx="23319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Домашнее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задание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505, 509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4" r="15968"/>
          <a:stretch/>
        </p:blipFill>
        <p:spPr>
          <a:xfrm rot="4378614">
            <a:off x="612813" y="1616959"/>
            <a:ext cx="448367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8619" y="-171400"/>
            <a:ext cx="53782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кроссворд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4562245"/>
                  </p:ext>
                </p:extLst>
              </p:nvPr>
            </p:nvGraphicFramePr>
            <p:xfrm>
              <a:off x="467544" y="1275150"/>
              <a:ext cx="8208912" cy="496216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</a:tblGrid>
                  <a:tr h="620270"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 dirty="0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-16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17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-3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36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9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-2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45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0,7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100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0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000" b="1" u="none" strike="noStrike" dirty="0" smtClean="0">
                              <a:effectLst/>
                            </a:rPr>
                            <a:t>441</a:t>
                          </a:r>
                          <a:endParaRPr lang="ru-RU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-10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11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14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49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25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-5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12 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-2,1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0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000" b="1" u="none" strike="noStrike" dirty="0" smtClean="0">
                              <a:effectLst/>
                            </a:rPr>
                            <a:t>625</a:t>
                          </a:r>
                          <a:endParaRPr lang="ru-RU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0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13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18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-9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6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94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81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effectLst/>
                            </a:rPr>
                            <a:t>121</a:t>
                          </a:r>
                          <a:endParaRPr lang="ru-RU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16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-2,4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3</a:t>
                          </a:r>
                          <a:r>
                            <a:rPr lang="ru-RU" sz="2200" b="1" u="none" strike="noStrike" dirty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200" b="1" i="1" u="none" strike="noStrike" dirty="0" smtClean="0">
                                      <a:solidFill>
                                        <a:srgbClr val="FFFF00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200" b="1" i="1" u="none" strike="noStrike" dirty="0" smtClean="0">
                                      <a:solidFill>
                                        <a:srgbClr val="FFFF00"/>
                                      </a:solidFill>
                                      <a:effectLst/>
                                      <a:latin typeface="Cambria Math"/>
                                    </a:rPr>
                                    <m:t>𝟏𝟎</m:t>
                                  </m:r>
                                </m:num>
                                <m:den>
                                  <m:r>
                                    <a:rPr lang="ru-RU" sz="2200" b="1" i="1" u="none" strike="noStrike" dirty="0" smtClean="0">
                                      <a:solidFill>
                                        <a:srgbClr val="FFFF00"/>
                                      </a:solidFill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54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34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8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5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-3,7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-2,7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4562245"/>
                  </p:ext>
                </p:extLst>
              </p:nvPr>
            </p:nvGraphicFramePr>
            <p:xfrm>
              <a:off x="467544" y="1275150"/>
              <a:ext cx="8208912" cy="496216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  <a:gridCol w="513057"/>
                  </a:tblGrid>
                  <a:tr h="620270"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 dirty="0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200" b="1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-16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17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-3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36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9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-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2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45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0,7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100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0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000" b="1" u="none" strike="noStrike" dirty="0" smtClean="0">
                              <a:effectLst/>
                            </a:rPr>
                            <a:t>441</a:t>
                          </a:r>
                          <a:endParaRPr lang="ru-RU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-10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11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14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49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25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 smtClean="0">
                              <a:effectLst/>
                            </a:rPr>
                            <a:t> -5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12 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-2,1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0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000" b="1" u="none" strike="noStrike" dirty="0" smtClean="0">
                              <a:effectLst/>
                            </a:rPr>
                            <a:t>625</a:t>
                          </a:r>
                          <a:endParaRPr lang="ru-RU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0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13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18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-9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6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94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81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1800" b="1" u="none" strike="noStrike" dirty="0" smtClean="0">
                              <a:effectLst/>
                            </a:rPr>
                            <a:t>121</a:t>
                          </a:r>
                          <a:endParaRPr lang="ru-RU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16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-2,4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3</a:t>
                          </a:r>
                          <a:r>
                            <a:rPr lang="ru-RU" sz="2200" b="1" u="none" strike="noStrike" dirty="0">
                              <a:solidFill>
                                <a:srgbClr val="FFFF00"/>
                              </a:solidFill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02381" t="-499020" r="-11023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 smtClean="0">
                              <a:effectLst/>
                            </a:rPr>
                            <a:t>54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34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effectLst/>
                            </a:rPr>
                            <a:t>8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r>
                            <a:rPr lang="ru-RU" sz="2200" b="1" u="none" strike="noStrike" dirty="0" smtClean="0">
                              <a:solidFill>
                                <a:srgbClr val="FFFF00"/>
                              </a:solidFill>
                              <a:effectLst/>
                            </a:rPr>
                            <a:t>5</a:t>
                          </a:r>
                          <a:endParaRPr lang="ru-RU" sz="2200" b="1" i="0" u="none" strike="noStrike" dirty="0">
                            <a:solidFill>
                              <a:srgbClr val="FFFF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-3,7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1800" b="1" u="none" strike="noStrike" dirty="0" smtClean="0">
                              <a:effectLst/>
                            </a:rPr>
                            <a:t>-2,7</a:t>
                          </a:r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027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>
                              <a:effectLst/>
                            </a:rPr>
                            <a:t> </a:t>
                          </a:r>
                          <a:endParaRPr lang="ru-RU" sz="2200" b="1" i="0" u="none" strike="noStrike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ru-RU" sz="2200" b="1" u="none" strike="noStrike" dirty="0">
                              <a:effectLst/>
                            </a:rPr>
                            <a:t> </a:t>
                          </a:r>
                          <a:endParaRPr lang="ru-RU" sz="22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251520" y="1124745"/>
            <a:ext cx="8568952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Какие свойства корня вы использовали?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9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урок 2018\radical-clipart-radica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881" y="3074685"/>
            <a:ext cx="24764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урок 2018\depositphotos_84526274-stock-illustration-square-root-ic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1" y="4352624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53903" y="1459524"/>
            <a:ext cx="5644978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Историческая справка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altLang="ru-RU" sz="1600" b="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Арифметический корень произошел от латинского слова </a:t>
            </a:r>
            <a:r>
              <a:rPr lang="en-US" altLang="ru-RU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radix</a:t>
            </a:r>
            <a:r>
              <a:rPr lang="ru-RU" altLang="ru-RU" sz="2400" b="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– корень, </a:t>
            </a:r>
            <a:r>
              <a:rPr lang="en-US" altLang="ru-RU" sz="24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radicalis</a:t>
            </a:r>
            <a:r>
              <a:rPr lang="ru-RU" altLang="ru-RU" sz="2400" b="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– коренной.</a:t>
            </a:r>
            <a:r>
              <a:rPr lang="ru-RU" altLang="ru-RU" sz="1600" b="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Слово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«корень»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пришло в математику от арабов. Они представляли себе квадрат числа вырастающим из корня – как растение, – и поэтому называли корнями такие числа.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Начиная с 13 века итальянские и другие европейские математики обозначали корень словом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Radix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или сокращенно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Rх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15 веке писали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R212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вместо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rot="10800000" flipV="1">
            <a:off x="1938500" y="4437112"/>
            <a:ext cx="680424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1525 г. появилось обозначение 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квадратного корня, которое вскоре вытеснило знак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Rх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при этом над подкоренным выражением ставилась горизонтальная черта.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Современное обозначение корня впервые появилось в книге Рене Декарта “Геометрия”, изданной в 1637 году, где он ввёл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горизонтальную черту над выражением под радикалом, но только спустя 100 лет он вошел во всеобщее употребление.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824" y="4126808"/>
            <a:ext cx="304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5" b="12108"/>
          <a:stretch/>
        </p:blipFill>
        <p:spPr bwMode="auto">
          <a:xfrm>
            <a:off x="6228184" y="404663"/>
            <a:ext cx="2347146" cy="2604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8451" y="260648"/>
            <a:ext cx="5230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знаете ли вы?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lastslide" highlightClick="1"/>
          </p:cNvPr>
          <p:cNvSpPr/>
          <p:nvPr/>
        </p:nvSpPr>
        <p:spPr bwMode="auto">
          <a:xfrm>
            <a:off x="8421570" y="6165304"/>
            <a:ext cx="642356" cy="521208"/>
          </a:xfrm>
          <a:prstGeom prst="actionButtonForwardNext">
            <a:avLst/>
          </a:prstGeom>
          <a:solidFill>
            <a:srgbClr val="08509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19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54056" y="801578"/>
            <a:ext cx="653576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Самостоятельная работа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33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12776"/>
            <a:ext cx="2502641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39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</a:t>
            </a:r>
            <a:endParaRPr lang="ru-RU" sz="239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8639" y="514425"/>
            <a:ext cx="1949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узнал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5345" y="1990006"/>
            <a:ext cx="3190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запомнил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09427" y="3465587"/>
            <a:ext cx="3102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научился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4941168"/>
            <a:ext cx="3080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удивился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>
            <a:stCxn id="2" idx="3"/>
            <a:endCxn id="6" idx="1"/>
          </p:cNvCxnSpPr>
          <p:nvPr/>
        </p:nvCxnSpPr>
        <p:spPr bwMode="auto">
          <a:xfrm>
            <a:off x="3186209" y="3297908"/>
            <a:ext cx="2105871" cy="2104925"/>
          </a:xfrm>
          <a:prstGeom prst="straightConnector1">
            <a:avLst/>
          </a:prstGeom>
          <a:solidFill>
            <a:srgbClr val="08509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Прямая со стрелкой 10"/>
          <p:cNvCxnSpPr>
            <a:stCxn id="2" idx="3"/>
            <a:endCxn id="5" idx="1"/>
          </p:cNvCxnSpPr>
          <p:nvPr/>
        </p:nvCxnSpPr>
        <p:spPr bwMode="auto">
          <a:xfrm>
            <a:off x="3186209" y="3297908"/>
            <a:ext cx="2023218" cy="629344"/>
          </a:xfrm>
          <a:prstGeom prst="straightConnector1">
            <a:avLst/>
          </a:prstGeom>
          <a:solidFill>
            <a:srgbClr val="08509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Прямая со стрелкой 13"/>
          <p:cNvCxnSpPr>
            <a:stCxn id="2" idx="3"/>
            <a:endCxn id="4" idx="1"/>
          </p:cNvCxnSpPr>
          <p:nvPr/>
        </p:nvCxnSpPr>
        <p:spPr bwMode="auto">
          <a:xfrm flipV="1">
            <a:off x="3186209" y="2451671"/>
            <a:ext cx="1979136" cy="846237"/>
          </a:xfrm>
          <a:prstGeom prst="straightConnector1">
            <a:avLst/>
          </a:prstGeom>
          <a:solidFill>
            <a:srgbClr val="08509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Прямая со стрелкой 14"/>
          <p:cNvCxnSpPr>
            <a:stCxn id="2" idx="3"/>
            <a:endCxn id="3" idx="1"/>
          </p:cNvCxnSpPr>
          <p:nvPr/>
        </p:nvCxnSpPr>
        <p:spPr bwMode="auto">
          <a:xfrm flipV="1">
            <a:off x="3186209" y="976090"/>
            <a:ext cx="2112430" cy="2321818"/>
          </a:xfrm>
          <a:prstGeom prst="straightConnector1">
            <a:avLst/>
          </a:prstGeom>
          <a:solidFill>
            <a:srgbClr val="085091"/>
          </a:solidFill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42342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0"/>
          <a:stretch/>
        </p:blipFill>
        <p:spPr>
          <a:xfrm>
            <a:off x="5940152" y="384259"/>
            <a:ext cx="2808313" cy="3226066"/>
          </a:xfrm>
          <a:prstGeom prst="rect">
            <a:avLst/>
          </a:prstGeom>
        </p:spPr>
      </p:pic>
      <p:pic>
        <p:nvPicPr>
          <p:cNvPr id="2" name="Picture 5" descr="C:\Users\Admin\Desktop\к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3618307"/>
            <a:ext cx="2341563" cy="2597150"/>
          </a:xfrm>
          <a:prstGeom prst="rect">
            <a:avLst/>
          </a:prstGeom>
          <a:noFill/>
        </p:spPr>
      </p:pic>
      <p:pic>
        <p:nvPicPr>
          <p:cNvPr id="3" name="Picture 2" descr="D:\для аттестации 2017-18 Чертакова\Открытый урок мун январь\фото\220px-Square_root_of_naturals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05285"/>
            <a:ext cx="2521815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Admin\Desktop\корень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0072" y="3934472"/>
            <a:ext cx="2280985" cy="2280985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368" y="1982652"/>
            <a:ext cx="1759158" cy="31726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03848" y="764704"/>
            <a:ext cx="2556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762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WordArt 8"/>
          <p:cNvSpPr>
            <a:spLocks noChangeArrowheads="1" noChangeShapeType="1" noTextEdit="1"/>
          </p:cNvSpPr>
          <p:nvPr/>
        </p:nvSpPr>
        <p:spPr bwMode="auto">
          <a:xfrm>
            <a:off x="683568" y="404665"/>
            <a:ext cx="7574606" cy="8640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5400" kern="10" dirty="0" smtClean="0">
                <a:ln w="3175">
                  <a:solidFill>
                    <a:srgbClr val="0033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66"/>
                    </a:gs>
                    <a:gs pos="50000">
                      <a:srgbClr val="3366CC"/>
                    </a:gs>
                    <a:gs pos="100000">
                      <a:srgbClr val="000066"/>
                    </a:gs>
                  </a:gsLst>
                  <a:lin ang="5400000" scaled="1"/>
                </a:gra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Тема урока:</a:t>
            </a:r>
            <a:endParaRPr lang="ru-RU" sz="5400" kern="10" dirty="0">
              <a:ln w="3175">
                <a:solidFill>
                  <a:srgbClr val="003366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66"/>
                  </a:gs>
                  <a:gs pos="50000">
                    <a:srgbClr val="3366CC"/>
                  </a:gs>
                  <a:gs pos="100000">
                    <a:srgbClr val="000066"/>
                  </a:gs>
                </a:gsLst>
                <a:lin ang="5400000" scaled="1"/>
              </a:gradFill>
              <a:effectLst>
                <a:outerShdw dist="63500" dir="3187806" algn="ctr" rotWithShape="0">
                  <a:srgbClr val="0051A2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6628" name="Picture 11" descr="38645175_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75" y="3356992"/>
            <a:ext cx="215582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683567" y="1772816"/>
            <a:ext cx="7358583" cy="2544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5400" kern="10" dirty="0" smtClean="0">
                <a:ln w="3175">
                  <a:solidFill>
                    <a:srgbClr val="0033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66"/>
                    </a:gs>
                    <a:gs pos="50000">
                      <a:srgbClr val="3366CC"/>
                    </a:gs>
                    <a:gs pos="100000">
                      <a:srgbClr val="000066"/>
                    </a:gs>
                  </a:gsLst>
                  <a:lin ang="5400000" scaled="1"/>
                </a:gra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Квадратный корень</a:t>
            </a:r>
          </a:p>
          <a:p>
            <a:r>
              <a:rPr lang="ru-RU" sz="5400" kern="10" dirty="0" smtClean="0">
                <a:ln w="3175">
                  <a:solidFill>
                    <a:srgbClr val="0033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66"/>
                    </a:gs>
                    <a:gs pos="50000">
                      <a:srgbClr val="3366CC"/>
                    </a:gs>
                    <a:gs pos="100000">
                      <a:srgbClr val="000066"/>
                    </a:gs>
                  </a:gsLst>
                  <a:lin ang="5400000" scaled="1"/>
                </a:gra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и его свойства</a:t>
            </a:r>
            <a:endParaRPr lang="ru-RU" sz="5400" kern="10" dirty="0">
              <a:ln w="3175">
                <a:solidFill>
                  <a:srgbClr val="003366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66"/>
                  </a:gs>
                  <a:gs pos="50000">
                    <a:srgbClr val="3366CC"/>
                  </a:gs>
                  <a:gs pos="100000">
                    <a:srgbClr val="000066"/>
                  </a:gs>
                </a:gsLst>
                <a:lin ang="5400000" scaled="1"/>
              </a:gradFill>
              <a:effectLst>
                <a:outerShdw dist="63500" dir="3187806" algn="ctr" rotWithShape="0">
                  <a:srgbClr val="0051A2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6301" y="5229200"/>
            <a:ext cx="3486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ЦЕЛЬ УРОКА?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354561" y="1039061"/>
                <a:ext cx="5103257" cy="865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dirty="0" smtClean="0">
                    <a:solidFill>
                      <a:schemeClr val="accent6"/>
                    </a:solidFill>
                  </a:rPr>
                  <a:t>Найти </a:t>
                </a:r>
                <a:r>
                  <a:rPr lang="ru-RU" sz="2400" dirty="0" smtClean="0">
                    <a:solidFill>
                      <a:schemeClr val="accent6"/>
                    </a:solidFill>
                  </a:rPr>
                  <a:t>площадь</a:t>
                </a:r>
                <a:r>
                  <a:rPr lang="ru-RU" sz="2400" dirty="0" smtClean="0">
                    <a:solidFill>
                      <a:schemeClr val="accent6"/>
                    </a:solidFill>
                  </a:rPr>
                  <a:t> прямоугольника, </a:t>
                </a:r>
              </a:p>
              <a:p>
                <a:pPr algn="l"/>
                <a:r>
                  <a:rPr lang="ru-RU" sz="2400" dirty="0" smtClean="0">
                    <a:solidFill>
                      <a:schemeClr val="accent6"/>
                    </a:solidFill>
                  </a:rPr>
                  <a:t>если известно, что </a:t>
                </a:r>
                <a:r>
                  <a:rPr lang="en-US" sz="2400" dirty="0">
                    <a:solidFill>
                      <a:schemeClr val="accent6"/>
                    </a:solidFill>
                  </a:rPr>
                  <a:t>a</a:t>
                </a:r>
                <a:r>
                  <a:rPr lang="en-US" sz="2400" baseline="30000" dirty="0">
                    <a:solidFill>
                      <a:schemeClr val="accent6"/>
                    </a:solidFill>
                  </a:rPr>
                  <a:t> </a:t>
                </a:r>
                <a:r>
                  <a:rPr lang="en-US" sz="2400" dirty="0">
                    <a:solidFill>
                      <a:schemeClr val="accent6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chemeClr val="accent6"/>
                            </a:solidFill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r>
                  <a:rPr lang="ru-RU" sz="2400" dirty="0" smtClean="0">
                    <a:solidFill>
                      <a:schemeClr val="accent6"/>
                    </a:solidFill>
                  </a:rPr>
                  <a:t>  и </a:t>
                </a:r>
                <a:r>
                  <a:rPr lang="en-US" sz="2400" dirty="0">
                    <a:solidFill>
                      <a:schemeClr val="accent6"/>
                    </a:solidFill>
                  </a:rPr>
                  <a:t>b</a:t>
                </a:r>
                <a:r>
                  <a:rPr lang="en-US" sz="2400" baseline="30000" dirty="0">
                    <a:solidFill>
                      <a:schemeClr val="accent6"/>
                    </a:solidFill>
                  </a:rPr>
                  <a:t> </a:t>
                </a:r>
                <a:r>
                  <a:rPr lang="en-US" sz="2400" dirty="0">
                    <a:solidFill>
                      <a:schemeClr val="accent6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dirty="0">
                            <a:solidFill>
                              <a:schemeClr val="accent6"/>
                            </a:solidFill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r>
                  <a:rPr lang="ru-RU" sz="2400" dirty="0" smtClean="0">
                    <a:solidFill>
                      <a:schemeClr val="accent6"/>
                    </a:solidFill>
                  </a:rPr>
                  <a:t>.</a:t>
                </a:r>
                <a:endParaRPr lang="ru-RU" sz="2400" dirty="0">
                  <a:solidFill>
                    <a:schemeClr val="accent6"/>
                  </a:solidFill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561" y="1039061"/>
                <a:ext cx="5103257" cy="865045"/>
              </a:xfrm>
              <a:prstGeom prst="rect">
                <a:avLst/>
              </a:prstGeom>
              <a:blipFill rotWithShape="1">
                <a:blip r:embed="rId3"/>
                <a:stretch>
                  <a:fillRect l="-1792" t="-5634" r="-956" b="-15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 bwMode="auto">
          <a:xfrm>
            <a:off x="6053972" y="1068613"/>
            <a:ext cx="2478468" cy="1698336"/>
          </a:xfrm>
          <a:prstGeom prst="rect">
            <a:avLst/>
          </a:prstGeom>
          <a:solidFill>
            <a:srgbClr val="08509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S=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?</a:t>
            </a:r>
            <a:endParaRPr kumimoji="0" lang="ru-RU" sz="3600" b="1" i="0" u="none" strike="noStrike" cap="none" normalizeH="0" baseline="3000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5498" y="2276873"/>
            <a:ext cx="2614653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6"/>
                </a:solidFill>
              </a:rPr>
              <a:t>S=a</a:t>
            </a:r>
            <a:r>
              <a:rPr lang="en-US" sz="4800" dirty="0">
                <a:solidFill>
                  <a:schemeClr val="accent6"/>
                </a:solidFill>
              </a:rPr>
              <a:t>b</a:t>
            </a:r>
            <a:endParaRPr lang="ru-RU" sz="4800" baseline="30000" dirty="0">
              <a:solidFill>
                <a:schemeClr val="accent6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549567" y="2276873"/>
                <a:ext cx="2643585" cy="697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accent6"/>
                    </a:solidFill>
                  </a:rPr>
                  <a:t>S</a:t>
                </a:r>
                <a:r>
                  <a:rPr lang="en-US" dirty="0" smtClean="0">
                    <a:solidFill>
                      <a:schemeClr val="accent6"/>
                    </a:solidFill>
                  </a:rPr>
                  <a:t>=</a:t>
                </a:r>
                <a:r>
                  <a:rPr lang="ru-RU" dirty="0" smtClean="0">
                    <a:solidFill>
                      <a:schemeClr val="accent6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schemeClr val="accent6"/>
                            </a:solidFill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ru-RU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  <m:r>
                      <a:rPr lang="ru-RU" i="1" dirty="0" smtClean="0">
                        <a:solidFill>
                          <a:schemeClr val="accent6"/>
                        </a:solidFill>
                        <a:latin typeface="Cambria Math"/>
                        <a:ea typeface="Cambria Math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en-US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schemeClr val="accent6"/>
                            </a:solidFill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ru-RU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endParaRPr lang="ru-RU" dirty="0">
                  <a:solidFill>
                    <a:schemeClr val="accent6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67" y="2276873"/>
                <a:ext cx="2643585" cy="697435"/>
              </a:xfrm>
              <a:prstGeom prst="rect">
                <a:avLst/>
              </a:prstGeom>
              <a:blipFill rotWithShape="1">
                <a:blip r:embed="rId4"/>
                <a:stretch>
                  <a:fillRect l="-2535" t="-6140" b="-324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7265349" y="1133760"/>
                <a:ext cx="1074461" cy="493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</a:rPr>
                  <a:t>a</a:t>
                </a:r>
                <a:r>
                  <a:rPr lang="en-US" sz="2400" baseline="30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smtClean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chemeClr val="bg1"/>
                            </a:solidFill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ru-RU" sz="2400" dirty="0" smtClean="0">
                            <a:solidFill>
                              <a:schemeClr val="bg1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5349" y="1133760"/>
                <a:ext cx="1074461" cy="493661"/>
              </a:xfrm>
              <a:prstGeom prst="rect">
                <a:avLst/>
              </a:prstGeom>
              <a:blipFill rotWithShape="1">
                <a:blip r:embed="rId5"/>
                <a:stretch>
                  <a:fillRect l="-8523" t="-2469" b="-28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704278" y="404664"/>
            <a:ext cx="23341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1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 rot="16200000">
                <a:off x="5814507" y="1656249"/>
                <a:ext cx="1179052" cy="4957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</a:rPr>
                  <a:t>b</a:t>
                </a:r>
                <a:r>
                  <a:rPr lang="en-US" sz="2400" baseline="30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2400" dirty="0" smtClean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400" b="1" i="0" dirty="0" smtClean="0">
                            <a:solidFill>
                              <a:schemeClr val="bg1"/>
                            </a:solidFill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ru-RU" sz="2400" dirty="0" smtClean="0">
                            <a:solidFill>
                              <a:schemeClr val="bg1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5814507" y="1656249"/>
                <a:ext cx="1179052" cy="495713"/>
              </a:xfrm>
              <a:prstGeom prst="rect">
                <a:avLst/>
              </a:prstGeom>
              <a:blipFill rotWithShape="1">
                <a:blip r:embed="rId6"/>
                <a:stretch>
                  <a:fillRect l="-2469" r="-28395" b="-41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810132" y="3946879"/>
                <a:ext cx="5877880" cy="1107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ru-RU" sz="2000" dirty="0" smtClean="0">
                    <a:solidFill>
                      <a:schemeClr val="accent6"/>
                    </a:solidFill>
                  </a:rPr>
                  <a:t>Найти </a:t>
                </a:r>
                <a:r>
                  <a:rPr lang="ru-RU" sz="2000" dirty="0" smtClean="0">
                    <a:solidFill>
                      <a:schemeClr val="accent6"/>
                    </a:solidFill>
                  </a:rPr>
                  <a:t>сторону </a:t>
                </a:r>
                <a:r>
                  <a:rPr lang="ru-RU" sz="2000" dirty="0" smtClean="0">
                    <a:solidFill>
                      <a:schemeClr val="accent6"/>
                    </a:solidFill>
                  </a:rPr>
                  <a:t> прямоугольника, если известно, что  площадь прямоугольника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000" b="1" i="0" dirty="0" smtClean="0">
                            <a:solidFill>
                              <a:schemeClr val="accent6"/>
                            </a:solidFill>
                          </a:rPr>
                          <m:t>56</m:t>
                        </m:r>
                        <m:r>
                          <m:rPr>
                            <m:nor/>
                          </m:rPr>
                          <a:rPr lang="ru-RU" sz="2000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endParaRPr lang="ru-RU" sz="2000" dirty="0">
                  <a:solidFill>
                    <a:schemeClr val="accent6"/>
                  </a:solidFill>
                </a:endParaRPr>
              </a:p>
              <a:p>
                <a:pPr algn="l"/>
                <a:r>
                  <a:rPr lang="ru-RU" sz="2000" dirty="0" smtClean="0">
                    <a:solidFill>
                      <a:schemeClr val="accent6"/>
                    </a:solidFill>
                  </a:rPr>
                  <a:t>Одна из сторон </a:t>
                </a:r>
                <a:r>
                  <a:rPr lang="ru-RU" sz="2000" dirty="0" smtClean="0">
                    <a:solidFill>
                      <a:schemeClr val="accent6"/>
                    </a:solidFill>
                  </a:rPr>
                  <a:t>равна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sz="2000" dirty="0">
                            <a:solidFill>
                              <a:schemeClr val="accent6"/>
                            </a:solidFill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ru-RU" sz="2000" dirty="0">
                            <a:solidFill>
                              <a:schemeClr val="accent6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r>
                  <a:rPr lang="ru-RU" sz="2000" dirty="0" smtClean="0">
                    <a:solidFill>
                      <a:schemeClr val="accent6"/>
                    </a:solidFill>
                  </a:rPr>
                  <a:t>.</a:t>
                </a:r>
                <a:endParaRPr lang="ru-RU" sz="2000" dirty="0">
                  <a:solidFill>
                    <a:schemeClr val="accent6"/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132" y="3946879"/>
                <a:ext cx="5877880" cy="1107291"/>
              </a:xfrm>
              <a:prstGeom prst="rect">
                <a:avLst/>
              </a:prstGeom>
              <a:blipFill rotWithShape="1">
                <a:blip r:embed="rId7"/>
                <a:stretch>
                  <a:fillRect l="-1141" t="-2747" b="-54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3212571" y="3284984"/>
            <a:ext cx="23341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2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 bwMode="auto">
              <a:xfrm>
                <a:off x="549567" y="4005716"/>
                <a:ext cx="2105854" cy="1617594"/>
              </a:xfrm>
              <a:prstGeom prst="rect">
                <a:avLst/>
              </a:prstGeom>
              <a:solidFill>
                <a:srgbClr val="08509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kumimoji="0" lang="en-US" sz="36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itchFamily="18" charset="0"/>
                  </a:rPr>
                  <a:t>S=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schemeClr val="bg1"/>
                            </a:solidFill>
                          </a:rPr>
                          <m:t>56</m:t>
                        </m:r>
                        <m:r>
                          <m:rPr>
                            <m:nor/>
                          </m:rPr>
                          <a:rPr lang="ru-RU" dirty="0">
                            <a:solidFill>
                              <a:schemeClr val="bg1"/>
                            </a:solidFill>
                          </a:rPr>
                          <m:t> </m:t>
                        </m:r>
                      </m:e>
                    </m:rad>
                  </m:oMath>
                </a14:m>
                <a:endParaRPr kumimoji="0" lang="ru-RU" sz="3600" b="1" i="0" u="none" strike="noStrike" cap="none" normalizeH="0" baseline="3000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9567" y="4005716"/>
                <a:ext cx="2105854" cy="161759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022212" y="4941168"/>
                <a:ext cx="2317598" cy="910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chemeClr val="accent6"/>
                    </a:solidFill>
                  </a:rPr>
                  <a:t>a</a:t>
                </a:r>
                <a:r>
                  <a:rPr lang="en-US" sz="3200" baseline="30000" dirty="0" smtClean="0">
                    <a:solidFill>
                      <a:schemeClr val="accent6"/>
                    </a:solidFill>
                  </a:rPr>
                  <a:t> </a:t>
                </a:r>
                <a:r>
                  <a:rPr lang="en-US" sz="3200" dirty="0" smtClean="0">
                    <a:solidFill>
                      <a:schemeClr val="accent6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accent6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3200" i="1" smtClean="0">
                                <a:solidFill>
                                  <a:schemeClr val="accent6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3200" b="1" i="1" smtClean="0">
                                <a:solidFill>
                                  <a:schemeClr val="accent6"/>
                                </a:solidFill>
                                <a:latin typeface="Cambria Math"/>
                              </a:rPr>
                              <m:t>𝟓𝟔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3200" i="1" smtClean="0">
                                <a:solidFill>
                                  <a:schemeClr val="accent6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3200" b="1" i="1" smtClean="0">
                                <a:solidFill>
                                  <a:schemeClr val="accent6"/>
                                </a:solidFill>
                                <a:latin typeface="Cambria Math"/>
                              </a:rPr>
                              <m:t>𝟕</m:t>
                            </m:r>
                          </m:e>
                        </m:rad>
                      </m:den>
                    </m:f>
                  </m:oMath>
                </a14:m>
                <a:endParaRPr lang="ru-RU" sz="3200" dirty="0">
                  <a:solidFill>
                    <a:schemeClr val="accent6"/>
                  </a:solidFill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2212" y="4941168"/>
                <a:ext cx="2317598" cy="910890"/>
              </a:xfrm>
              <a:prstGeom prst="rect">
                <a:avLst/>
              </a:prstGeom>
              <a:blipFill rotWithShape="1">
                <a:blip r:embed="rId9"/>
                <a:stretch>
                  <a:fillRect b="-60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982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7" grpId="0"/>
      <p:bldP spid="9" grpId="0"/>
      <p:bldP spid="10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8660" y="404664"/>
            <a:ext cx="7200613" cy="14219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Интеллектуальная разминка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0648" y="2852936"/>
            <a:ext cx="7200613" cy="7571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Составь правило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121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0422931"/>
                  </p:ext>
                </p:extLst>
              </p:nvPr>
            </p:nvGraphicFramePr>
            <p:xfrm>
              <a:off x="107504" y="116632"/>
              <a:ext cx="8928992" cy="654456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925678"/>
                    <a:gridCol w="5003314"/>
                  </a:tblGrid>
                  <a:tr h="792088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Как называется  знак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    </m:t>
                                  </m:r>
                                </m:e>
                              </m:rad>
                            </m:oMath>
                          </a14:m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801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Определение квадратного корня: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sz="28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Для любого действительного числа выполняется равенство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sz="36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произведения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𝑎𝑏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2000" b="0" kern="1200" dirty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дроби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 из степени: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0422931"/>
                  </p:ext>
                </p:extLst>
              </p:nvPr>
            </p:nvGraphicFramePr>
            <p:xfrm>
              <a:off x="107504" y="116632"/>
              <a:ext cx="8928992" cy="654456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925678"/>
                    <a:gridCol w="5003314"/>
                  </a:tblGrid>
                  <a:tr h="79208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55" r="-127484" b="-7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801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Определение квадратного корня: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 sz="28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Для любого действительного числа выполняется равенство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:endParaRPr lang="ru-RU" sz="36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55" t="-236500" r="-127484" b="-200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дроби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 из степени: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1836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1352844"/>
                  </p:ext>
                </p:extLst>
              </p:nvPr>
            </p:nvGraphicFramePr>
            <p:xfrm>
              <a:off x="107504" y="116632"/>
              <a:ext cx="8928992" cy="654456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925678"/>
                    <a:gridCol w="5003314"/>
                  </a:tblGrid>
                  <a:tr h="792088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Как называется  знак  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    </m:t>
                                  </m:r>
                                </m:e>
                              </m:rad>
                            </m:oMath>
                          </a14:m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</a:t>
                          </a:r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801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Определение квадратного корня: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Арифметическим квадратным корнем из числа а называется неотрицательное число квадрат которого равен а</a:t>
                          </a:r>
                          <a:endParaRPr lang="ru-RU" sz="28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Для любого действительного числа выполняется равенство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36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ru-RU" sz="3600" i="1">
                                            <a:effectLst/>
                                            <a:latin typeface="Cambria Math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36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а</m:t>
                                        </m:r>
                                      </m:e>
                                      <m:sup>
                                        <m:r>
                                          <a:rPr lang="ru-RU" sz="36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ru-RU" sz="36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ru-RU" sz="36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произведения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2000" b="0" i="1" kern="1200">
                                      <a:solidFill>
                                        <a:schemeClr val="accent6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𝑎𝑏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2000" b="0" kern="1200" dirty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sz="3200" i="1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3200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𝑎𝑏</m:t>
                                    </m:r>
                                  </m:e>
                                </m:rad>
                                <m:r>
                                  <m:rPr>
                                    <m:nor/>
                                  </m:rPr>
                                  <a:rPr lang="ru-RU" sz="3200" kern="1200" dirty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ru-RU" sz="3200" b="0" kern="1200" dirty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ru-RU" sz="3200" b="0" i="1" kern="1200" dirty="0" smtClean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320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32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</m:rad>
                                <m:r>
                                  <a:rPr lang="ru-RU" sz="32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32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∙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32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32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𝑏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дроби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ru-RU" sz="2400" b="1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            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2400" b="1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ru-RU" sz="24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24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𝒂</m:t>
                                      </m:r>
                                    </m:num>
                                    <m:den>
                                      <m:r>
                                        <a:rPr lang="ru-RU" sz="24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𝒃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ru-RU" sz="2400" b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</a:t>
                          </a:r>
                          <a:r>
                            <a:rPr lang="ru-RU" sz="2000" b="1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r>
                            <a:rPr lang="ru-RU" sz="2000" b="1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kern="1200" smtClean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ru-RU" sz="2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2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𝒂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ru-RU" sz="2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2800" b="1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𝒃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ru-RU" sz="2800" b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lang="ru-RU" sz="2800" b="1" i="0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         </m:t>
                              </m:r>
                              <m:r>
                                <a:rPr lang="ru-RU" sz="2000" b="1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𝐚</m:t>
                              </m:r>
                              <m:r>
                                <a:rPr lang="ru-RU" sz="2000" b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≥</m:t>
                              </m:r>
                              <m:r>
                                <a:rPr lang="ru-RU" sz="2000" b="1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𝟎</m:t>
                              </m:r>
                              <m:r>
                                <a:rPr lang="ru-RU" sz="2000" b="1" i="0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,</m:t>
                              </m:r>
                              <m:r>
                                <a:rPr lang="ru-RU" sz="2800" b="1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𝐛</m:t>
                              </m:r>
                              <m:r>
                                <a:rPr lang="ru-RU" sz="2800" b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≠</m:t>
                              </m:r>
                              <m:r>
                                <a:rPr lang="ru-RU" sz="2800" b="1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𝟎</m:t>
                              </m:r>
                            </m:oMath>
                          </a14:m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 из степени: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400" b="1" i="1" kern="1200" smtClean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ru-RU" sz="2400" b="1" i="1" kern="120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ru-RU" sz="2400" b="1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ru-RU" sz="2400" b="1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(а</m:t>
                                            </m:r>
                                          </m:e>
                                          <m:sup>
                                            <m:r>
                                              <a:rPr lang="ru-RU" sz="2400" b="1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𝟐</m:t>
                                            </m:r>
                                            <m:r>
                                              <a:rPr lang="ru-RU" sz="2400" b="1" i="1" kern="120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p>
                                        </m:sSup>
                                        <m:r>
                                          <a:rPr lang="ru-RU" sz="2400" b="1" i="1" kern="120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)</m:t>
                                        </m:r>
                                      </m:e>
                                    </m:rad>
                                    <m:r>
                                      <a:rPr lang="ru-RU" sz="24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=</m:t>
                                    </m:r>
                                    <m:r>
                                      <a:rPr lang="ru-RU" sz="24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ru-RU" sz="2400" b="1" i="1" kern="120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2400" b="1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6869919"/>
                  </p:ext>
                </p:extLst>
              </p:nvPr>
            </p:nvGraphicFramePr>
            <p:xfrm>
              <a:off x="107504" y="116632"/>
              <a:ext cx="8928992" cy="654456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925678"/>
                    <a:gridCol w="5003314"/>
                  </a:tblGrid>
                  <a:tr h="79208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55" r="-127484" b="-7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</a:t>
                          </a:r>
                          <a:endParaRPr lang="ru-RU" sz="24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8012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Определение квадратного корня: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ru-RU" sz="20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Арифметическим квадратным корнем из числа а называется неотрицательное число квадрат которого равен а</a:t>
                          </a:r>
                          <a:endParaRPr lang="ru-RU" sz="2800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100811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Для любого действительного числа выполняется равенство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78659" t="-184940" r="-122" b="-362048"/>
                          </a:stretch>
                        </a:blipFill>
                      </a:tcPr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155" t="-236500" r="-127484" b="-200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78659" t="-236500" r="-122" b="-200500"/>
                          </a:stretch>
                        </a:blipFill>
                      </a:tcPr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Квадратный корень из дроби</a:t>
                          </a:r>
                          <a:endParaRPr lang="ru-RU" sz="2000" b="0" kern="1200" dirty="0">
                            <a:solidFill>
                              <a:schemeClr val="accent6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78659" t="-334826" r="-122" b="-99502"/>
                          </a:stretch>
                        </a:blipFill>
                      </a:tcPr>
                    </a:tc>
                  </a:tr>
                  <a:tr h="122141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kern="1200" dirty="0" smtClean="0">
                              <a:solidFill>
                                <a:schemeClr val="accent6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Арифметический квадратный корень из степени: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2"/>
                          <a:stretch>
                            <a:fillRect l="-78659" t="-437000" r="-12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575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187450" y="1348105"/>
            <a:ext cx="2822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ru-RU" dirty="0">
                <a:solidFill>
                  <a:srgbClr val="000066"/>
                </a:solidFill>
                <a:latin typeface="Arial" charset="0"/>
              </a:rPr>
              <a:t>Чему равен</a:t>
            </a:r>
            <a:endParaRPr lang="ru-RU" sz="2400" b="0" i="1" dirty="0">
              <a:solidFill>
                <a:srgbClr val="000066"/>
              </a:solidFill>
              <a:latin typeface="Arial" charset="0"/>
            </a:endParaRPr>
          </a:p>
        </p:txBody>
      </p:sp>
      <p:graphicFrame>
        <p:nvGraphicFramePr>
          <p:cNvPr id="409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591817"/>
              </p:ext>
            </p:extLst>
          </p:nvPr>
        </p:nvGraphicFramePr>
        <p:xfrm>
          <a:off x="4140200" y="1227138"/>
          <a:ext cx="2306638" cy="184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1" name="Формула" r:id="rId4" imgW="317160" imgH="253800" progId="Equation.3">
                  <p:embed/>
                </p:oleObj>
              </mc:Choice>
              <mc:Fallback>
                <p:oleObj name="Формула" r:id="rId4" imgW="317160" imgH="25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227138"/>
                        <a:ext cx="2306638" cy="184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629246" y="4134892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4400"/>
              <a:t>-</a:t>
            </a:r>
            <a:r>
              <a:rPr lang="ru-RU" sz="4400" i="1"/>
              <a:t>а</a:t>
            </a:r>
          </a:p>
        </p:txBody>
      </p:sp>
      <p:sp>
        <p:nvSpPr>
          <p:cNvPr id="4101" name="AutoShape 8">
            <a:hlinkClick r:id="" action="ppaction://noaction" highlightClick="1">
              <a:snd r:embed="rId6" name="подумай_еще.wav"/>
            </a:hlinkClick>
          </p:cNvPr>
          <p:cNvSpPr>
            <a:spLocks noChangeArrowheads="1"/>
          </p:cNvSpPr>
          <p:nvPr/>
        </p:nvSpPr>
        <p:spPr bwMode="auto">
          <a:xfrm>
            <a:off x="3972396" y="4134892"/>
            <a:ext cx="1079500" cy="1079500"/>
          </a:xfrm>
          <a:prstGeom prst="actionButtonBlank">
            <a:avLst/>
          </a:prstGeom>
          <a:solidFill>
            <a:srgbClr val="08509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 i="1"/>
              <a:t>а</a:t>
            </a:r>
            <a:r>
              <a:rPr lang="en-US" sz="4400">
                <a:ea typeface="Arial Unicode MS" pitchFamily="34" charset="-128"/>
                <a:cs typeface="Arial Unicode MS" pitchFamily="34" charset="-128"/>
              </a:rPr>
              <a:t>²</a:t>
            </a:r>
          </a:p>
        </p:txBody>
      </p:sp>
      <p:sp>
        <p:nvSpPr>
          <p:cNvPr id="4102" name="AutoShape 9">
            <a:hlinkClick r:id="" action="ppaction://noaction" highlightClick="1">
              <a:snd r:embed="rId7" name="Копия Это подойдет.wav"/>
            </a:hlinkClick>
          </p:cNvPr>
          <p:cNvSpPr>
            <a:spLocks noChangeArrowheads="1"/>
          </p:cNvSpPr>
          <p:nvPr/>
        </p:nvSpPr>
        <p:spPr bwMode="auto">
          <a:xfrm>
            <a:off x="6390159" y="4134892"/>
            <a:ext cx="1079500" cy="1079500"/>
          </a:xfrm>
          <a:prstGeom prst="actionButtonBlank">
            <a:avLst/>
          </a:prstGeom>
          <a:solidFill>
            <a:srgbClr val="0850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ru-RU" sz="4400" i="1"/>
              <a:t>а</a:t>
            </a:r>
          </a:p>
        </p:txBody>
      </p:sp>
      <p:sp>
        <p:nvSpPr>
          <p:cNvPr id="4103" name="Rectangle 18"/>
          <p:cNvSpPr>
            <a:spLocks noChangeArrowheads="1"/>
          </p:cNvSpPr>
          <p:nvPr/>
        </p:nvSpPr>
        <p:spPr bwMode="auto">
          <a:xfrm>
            <a:off x="1050925" y="2882900"/>
            <a:ext cx="66897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для </a:t>
            </a:r>
            <a:r>
              <a:rPr lang="ru-RU" sz="3200" i="1" dirty="0">
                <a:solidFill>
                  <a:srgbClr val="CC0000"/>
                </a:solidFill>
                <a:latin typeface="Arial" charset="0"/>
              </a:rPr>
              <a:t>положительного </a:t>
            </a:r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числа </a:t>
            </a:r>
            <a:r>
              <a:rPr lang="ru-RU" sz="4400" i="1" dirty="0">
                <a:solidFill>
                  <a:srgbClr val="A50021"/>
                </a:solidFill>
              </a:rPr>
              <a:t>а</a:t>
            </a:r>
            <a:r>
              <a:rPr lang="ru-RU" sz="4000" i="1" dirty="0">
                <a:solidFill>
                  <a:srgbClr val="CC0000"/>
                </a:solidFill>
              </a:rPr>
              <a:t> </a:t>
            </a:r>
            <a:r>
              <a:rPr lang="ru-RU" sz="3200" i="1" dirty="0">
                <a:solidFill>
                  <a:srgbClr val="000066"/>
                </a:solidFill>
                <a:latin typeface="Arial" charset="0"/>
              </a:rPr>
              <a:t>?</a:t>
            </a:r>
          </a:p>
        </p:txBody>
      </p:sp>
      <p:sp>
        <p:nvSpPr>
          <p:cNvPr id="4105" name="Oval 24"/>
          <p:cNvSpPr>
            <a:spLocks noChangeArrowheads="1"/>
          </p:cNvSpPr>
          <p:nvPr/>
        </p:nvSpPr>
        <p:spPr bwMode="auto">
          <a:xfrm>
            <a:off x="539750" y="450850"/>
            <a:ext cx="647700" cy="914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D5EA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rgbClr val="08509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93" name="WordArt 25"/>
          <p:cNvSpPr>
            <a:spLocks noChangeArrowheads="1" noChangeShapeType="1" noTextEdit="1"/>
          </p:cNvSpPr>
          <p:nvPr/>
        </p:nvSpPr>
        <p:spPr bwMode="auto">
          <a:xfrm>
            <a:off x="719931" y="693738"/>
            <a:ext cx="2873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25400" algn="ctr" rotWithShape="0">
                    <a:schemeClr val="accent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1</a:t>
            </a:r>
            <a:endParaRPr lang="ru-RU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25400" algn="ctr" rotWithShape="0">
                  <a:schemeClr val="accent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15882" y="584785"/>
            <a:ext cx="32889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33689D"/>
                </a:solidFill>
                <a:latin typeface="Arial" charset="0"/>
              </a:rPr>
              <a:t>Продолжаем!</a:t>
            </a:r>
            <a:endParaRPr lang="ru-RU" b="0" dirty="0">
              <a:solidFill>
                <a:srgbClr val="33689D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719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8509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8509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</TotalTime>
  <Words>679</Words>
  <Application>Microsoft Office PowerPoint</Application>
  <PresentationFormat>Экран (4:3)</PresentationFormat>
  <Paragraphs>361</Paragraphs>
  <Slides>23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 ошибку!</vt:lpstr>
      <vt:lpstr>Найди ошибку!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домашний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ольга</cp:lastModifiedBy>
  <cp:revision>177</cp:revision>
  <cp:lastPrinted>2018-12-13T07:33:01Z</cp:lastPrinted>
  <dcterms:created xsi:type="dcterms:W3CDTF">2010-12-13T16:05:20Z</dcterms:created>
  <dcterms:modified xsi:type="dcterms:W3CDTF">2019-03-17T14:27:23Z</dcterms:modified>
</cp:coreProperties>
</file>