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9" r:id="rId5"/>
    <p:sldId id="260" r:id="rId6"/>
    <p:sldId id="261" r:id="rId7"/>
    <p:sldId id="262" r:id="rId8"/>
    <p:sldId id="263" r:id="rId9"/>
    <p:sldId id="285" r:id="rId10"/>
    <p:sldId id="276" r:id="rId11"/>
    <p:sldId id="275" r:id="rId12"/>
    <p:sldId id="280" r:id="rId13"/>
    <p:sldId id="279" r:id="rId14"/>
    <p:sldId id="278" r:id="rId15"/>
    <p:sldId id="277" r:id="rId16"/>
    <p:sldId id="284" r:id="rId17"/>
    <p:sldId id="283" r:id="rId18"/>
    <p:sldId id="264" r:id="rId19"/>
    <p:sldId id="269" r:id="rId20"/>
    <p:sldId id="270" r:id="rId21"/>
    <p:sldId id="271" r:id="rId22"/>
    <p:sldId id="272" r:id="rId23"/>
    <p:sldId id="274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818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4660"/>
  </p:normalViewPr>
  <p:slideViewPr>
    <p:cSldViewPr>
      <p:cViewPr varScale="1">
        <p:scale>
          <a:sx n="71" d="100"/>
          <a:sy n="71" d="100"/>
        </p:scale>
        <p:origin x="-19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E4C7D-9AB7-454C-B941-49E211FD4488}" type="datetimeFigureOut">
              <a:rPr lang="ru-RU" smtClean="0"/>
              <a:pPr/>
              <a:t>06.08.2021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F2D82-E8EB-4CE6-BF76-085F323DAD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b="1" dirty="0" smtClean="0">
                <a:solidFill>
                  <a:schemeClr val="accent1">
                    <a:lumMod val="50000"/>
                  </a:schemeClr>
                </a:solidFill>
              </a:rPr>
              <a:t>Муниципальное казенное дошкольное образовательное учреждение  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№15  «Сказка»</a:t>
            </a:r>
            <a: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31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Проект </a:t>
            </a:r>
            <a:r>
              <a:rPr lang="ru-RU" b="1" dirty="0">
                <a:solidFill>
                  <a:srgbClr val="7030A0"/>
                </a:solidFill>
              </a:rPr>
              <a:t/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в подготовительной  группе ко дню матери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en-US" b="1" dirty="0">
                <a:solidFill>
                  <a:srgbClr val="7030A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«Мама – важное слово</a:t>
            </a:r>
            <a:r>
              <a:rPr lang="ru-RU" dirty="0">
                <a:solidFill>
                  <a:srgbClr val="FF0000"/>
                </a:solidFill>
              </a:rPr>
              <a:t>   </a:t>
            </a:r>
            <a:r>
              <a:rPr lang="ru-RU" b="1" dirty="0">
                <a:solidFill>
                  <a:srgbClr val="FF0000"/>
                </a:solidFill>
              </a:rPr>
              <a:t>в </a:t>
            </a:r>
            <a:r>
              <a:rPr lang="ru-RU" b="1" dirty="0" smtClean="0">
                <a:solidFill>
                  <a:srgbClr val="FF0000"/>
                </a:solidFill>
              </a:rPr>
              <a:t>каждой </a:t>
            </a:r>
            <a:r>
              <a:rPr lang="ru-RU" b="1" dirty="0">
                <a:solidFill>
                  <a:srgbClr val="FF0000"/>
                </a:solidFill>
              </a:rPr>
              <a:t>судьбе</a:t>
            </a:r>
            <a:r>
              <a:rPr lang="ru-RU" b="1" dirty="0" smtClean="0">
                <a:solidFill>
                  <a:srgbClr val="FF0000"/>
                </a:solidFill>
              </a:rPr>
              <a:t>!»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endParaRPr lang="ru-RU" sz="2000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endParaRPr lang="ru-RU" sz="2000" b="1" dirty="0">
              <a:solidFill>
                <a:srgbClr val="7030A0"/>
              </a:solidFill>
            </a:endParaRPr>
          </a:p>
          <a:p>
            <a:pPr marL="0" indent="0" algn="r">
              <a:buNone/>
            </a:pPr>
            <a:endParaRPr lang="ru-RU" sz="2000" b="1" dirty="0" smtClean="0">
              <a:solidFill>
                <a:srgbClr val="7030A0"/>
              </a:solidFill>
            </a:endParaRPr>
          </a:p>
          <a:p>
            <a:pPr marL="0" indent="0" algn="r">
              <a:buNone/>
            </a:pPr>
            <a:r>
              <a:rPr lang="ru-RU" sz="2000" b="1" dirty="0" smtClean="0">
                <a:solidFill>
                  <a:srgbClr val="7030A0"/>
                </a:solidFill>
              </a:rPr>
              <a:t> </a:t>
            </a:r>
            <a:r>
              <a:rPr lang="ru-RU" sz="2000" dirty="0" smtClean="0">
                <a:solidFill>
                  <a:srgbClr val="7030A0"/>
                </a:solidFill>
              </a:rPr>
              <a:t>Подготовили и провели: </a:t>
            </a:r>
          </a:p>
          <a:p>
            <a:pPr marL="0" indent="0" algn="r">
              <a:buNone/>
            </a:pPr>
            <a:r>
              <a:rPr lang="ru-RU" sz="2000" dirty="0" smtClean="0">
                <a:solidFill>
                  <a:srgbClr val="7030A0"/>
                </a:solidFill>
              </a:rPr>
              <a:t> </a:t>
            </a:r>
            <a:r>
              <a:rPr lang="ru-RU" sz="2000" dirty="0">
                <a:solidFill>
                  <a:srgbClr val="7030A0"/>
                </a:solidFill>
              </a:rPr>
              <a:t>Медведева </a:t>
            </a:r>
            <a:r>
              <a:rPr lang="ru-RU" sz="2000" dirty="0" smtClean="0">
                <a:solidFill>
                  <a:srgbClr val="7030A0"/>
                </a:solidFill>
              </a:rPr>
              <a:t>Алла Владимировна.</a:t>
            </a:r>
          </a:p>
          <a:p>
            <a:pPr marL="0" indent="0" algn="r">
              <a:buNone/>
            </a:pPr>
            <a:r>
              <a:rPr lang="ru-RU" sz="2000" dirty="0" err="1" smtClean="0">
                <a:solidFill>
                  <a:srgbClr val="7030A0"/>
                </a:solidFill>
              </a:rPr>
              <a:t>Горенкова</a:t>
            </a:r>
            <a:r>
              <a:rPr lang="ru-RU" sz="2000" dirty="0" smtClean="0">
                <a:solidFill>
                  <a:srgbClr val="7030A0"/>
                </a:solidFill>
              </a:rPr>
              <a:t> Ирина Николаевна</a:t>
            </a:r>
            <a:endParaRPr lang="ru-RU" sz="2000" dirty="0">
              <a:solidFill>
                <a:srgbClr val="7030A0"/>
              </a:solidFill>
            </a:endParaRPr>
          </a:p>
          <a:p>
            <a:pPr algn="r"/>
            <a:endParaRPr lang="ru-RU" sz="2000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ru-RU" sz="2000" smtClean="0">
                <a:solidFill>
                  <a:srgbClr val="7030A0"/>
                </a:solidFill>
              </a:rPr>
              <a:t>2020 </a:t>
            </a:r>
            <a:r>
              <a:rPr lang="ru-RU" sz="2000" dirty="0" smtClean="0">
                <a:solidFill>
                  <a:srgbClr val="7030A0"/>
                </a:solidFill>
              </a:rPr>
              <a:t>г.</a:t>
            </a:r>
            <a:endParaRPr lang="ru-RU" sz="2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16632"/>
            <a:ext cx="4717032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prstClr val="black"/>
                </a:solidFill>
              </a:rPr>
              <a:t>•</a:t>
            </a:r>
            <a:r>
              <a:rPr lang="ru-RU" sz="1600" dirty="0">
                <a:solidFill>
                  <a:prstClr val="black"/>
                </a:solidFill>
              </a:rPr>
              <a:t>	</a:t>
            </a:r>
            <a:r>
              <a:rPr lang="ru-RU" sz="1900" b="1" dirty="0">
                <a:solidFill>
                  <a:prstClr val="black"/>
                </a:solidFill>
              </a:rPr>
              <a:t>Чтение художественной литературы. Заучивание стихов, пословиц, отработка дикции, выразительности речи</a:t>
            </a:r>
            <a:r>
              <a:rPr lang="ru-RU" sz="1900" b="1" dirty="0" smtClean="0">
                <a:solidFill>
                  <a:prstClr val="black"/>
                </a:solidFill>
              </a:rPr>
              <a:t>.</a:t>
            </a:r>
            <a:endParaRPr lang="ru-RU" sz="1900" b="1" dirty="0">
              <a:solidFill>
                <a:prstClr val="black"/>
              </a:solidFill>
            </a:endParaRPr>
          </a:p>
          <a:p>
            <a:pPr lvl="0">
              <a:buNone/>
            </a:pPr>
            <a:r>
              <a:rPr lang="ru-RU" sz="1900" b="1" dirty="0" smtClean="0">
                <a:solidFill>
                  <a:prstClr val="black"/>
                </a:solidFill>
              </a:rPr>
              <a:t>•</a:t>
            </a:r>
            <a:r>
              <a:rPr lang="ru-RU" sz="1900" b="1" dirty="0">
                <a:solidFill>
                  <a:prstClr val="black"/>
                </a:solidFill>
              </a:rPr>
              <a:t>	На занятиях по художественному и ручному труду:</a:t>
            </a:r>
          </a:p>
          <a:p>
            <a:pPr lvl="0">
              <a:buNone/>
            </a:pPr>
            <a:r>
              <a:rPr lang="en-US" sz="1900" b="1" dirty="0" smtClean="0">
                <a:solidFill>
                  <a:prstClr val="black"/>
                </a:solidFill>
              </a:rPr>
              <a:t>o</a:t>
            </a:r>
            <a:r>
              <a:rPr lang="en-US" sz="1900" b="1" dirty="0">
                <a:solidFill>
                  <a:prstClr val="black"/>
                </a:solidFill>
              </a:rPr>
              <a:t>	</a:t>
            </a:r>
            <a:r>
              <a:rPr lang="ru-RU" sz="1900" b="1" dirty="0">
                <a:solidFill>
                  <a:prstClr val="black"/>
                </a:solidFill>
              </a:rPr>
              <a:t>Рисование портретов </a:t>
            </a:r>
            <a:r>
              <a:rPr lang="ru-RU" sz="1900" b="1" dirty="0" smtClean="0">
                <a:solidFill>
                  <a:prstClr val="black"/>
                </a:solidFill>
              </a:rPr>
              <a:t>мамы и оформление выставки «Это мамочка моя» </a:t>
            </a:r>
            <a:r>
              <a:rPr lang="ru-RU" sz="1800" dirty="0" smtClean="0">
                <a:solidFill>
                  <a:prstClr val="black"/>
                </a:solidFill>
              </a:rPr>
              <a:t>.</a:t>
            </a:r>
            <a:r>
              <a:rPr lang="ru-RU" sz="1800" b="1" dirty="0" smtClean="0"/>
              <a:t> </a:t>
            </a:r>
          </a:p>
          <a:p>
            <a:pPr lvl="0">
              <a:buNone/>
            </a:pPr>
            <a:endParaRPr lang="ru-RU" sz="1800" dirty="0" smtClean="0">
              <a:solidFill>
                <a:prstClr val="black"/>
              </a:solidFill>
            </a:endParaRPr>
          </a:p>
          <a:p>
            <a:pPr lvl="0">
              <a:buNone/>
            </a:pPr>
            <a:endParaRPr lang="ru-RU" sz="1800" dirty="0">
              <a:solidFill>
                <a:prstClr val="black"/>
              </a:solidFill>
            </a:endParaRPr>
          </a:p>
          <a:p>
            <a:pPr>
              <a:buNone/>
            </a:pPr>
            <a:endParaRPr lang="ru-RU" sz="1800" dirty="0"/>
          </a:p>
          <a:p>
            <a:pPr>
              <a:buNone/>
            </a:pPr>
            <a:endParaRPr lang="ru-RU" sz="1700" dirty="0"/>
          </a:p>
        </p:txBody>
      </p:sp>
      <p:pic>
        <p:nvPicPr>
          <p:cNvPr id="6" name="Picture 2" descr="F:\проект\фото\IMG_20191119_0840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09" r="3296" b="14597"/>
          <a:stretch/>
        </p:blipFill>
        <p:spPr bwMode="auto">
          <a:xfrm>
            <a:off x="3916429" y="3170830"/>
            <a:ext cx="4904043" cy="27064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Best\Desktop\IMG-20191205-WA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Best\Desktop\IMG-20191205-WA000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146" t="20902" r="9338" b="1662"/>
          <a:stretch/>
        </p:blipFill>
        <p:spPr bwMode="auto">
          <a:xfrm>
            <a:off x="467544" y="3170831"/>
            <a:ext cx="2592288" cy="31298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3300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60232" y="3093426"/>
            <a:ext cx="2016224" cy="328790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7" name="Picture 3" descr="F:\проект\фото\IMG_20191119_0841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3624416" cy="20406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проект\фото\фото 2\IMG_37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97487"/>
            <a:ext cx="4499992" cy="33749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357817" y="188640"/>
            <a:ext cx="8390647" cy="57606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381850"/>
                </a:solidFill>
              </a:rPr>
              <a:t/>
            </a:r>
            <a:br>
              <a:rPr lang="ru-RU" sz="3600" b="1" dirty="0" smtClean="0">
                <a:solidFill>
                  <a:srgbClr val="381850"/>
                </a:solidFill>
              </a:rPr>
            </a:br>
            <a:r>
              <a:rPr lang="ru-RU" sz="3600" b="1" dirty="0" smtClean="0">
                <a:solidFill>
                  <a:srgbClr val="381850"/>
                </a:solidFill>
              </a:rPr>
              <a:t>Выставка портретов </a:t>
            </a:r>
            <a:r>
              <a:rPr lang="en-US" sz="3600" b="1" dirty="0" smtClean="0">
                <a:solidFill>
                  <a:srgbClr val="381850"/>
                </a:solidFill>
              </a:rPr>
              <a:t>«</a:t>
            </a:r>
            <a:r>
              <a:rPr lang="ru-RU" sz="3600" b="1" dirty="0" smtClean="0">
                <a:solidFill>
                  <a:srgbClr val="381850"/>
                </a:solidFill>
              </a:rPr>
              <a:t>Это мамочка моя</a:t>
            </a:r>
            <a:r>
              <a:rPr lang="en-US" sz="3600" b="1" dirty="0" smtClean="0">
                <a:solidFill>
                  <a:srgbClr val="381850"/>
                </a:solidFill>
              </a:rPr>
              <a:t>»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7" name="Picture 5" descr="F:\проект\фото\фото 2\IMG_376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53" y="3501008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0391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40960" cy="432048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381850"/>
                </a:solidFill>
              </a:rPr>
              <a:t>Сюжено –ролевая игра «Мама дома»</a:t>
            </a:r>
            <a:endParaRPr lang="ru-RU" sz="3200" dirty="0">
              <a:solidFill>
                <a:srgbClr val="381850"/>
              </a:solidFill>
            </a:endParaRPr>
          </a:p>
        </p:txBody>
      </p:sp>
      <p:pic>
        <p:nvPicPr>
          <p:cNvPr id="5122" name="Picture 2" descr="F:\проект\фото\IMG-20191204-WA00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208" b="29122"/>
          <a:stretch/>
        </p:blipFill>
        <p:spPr bwMode="auto">
          <a:xfrm>
            <a:off x="4427984" y="3212975"/>
            <a:ext cx="4248472" cy="32667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F:\проект\фото\IMG-20191203-WA000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545" t="35152" r="21842" b="20245"/>
          <a:stretch/>
        </p:blipFill>
        <p:spPr bwMode="auto">
          <a:xfrm>
            <a:off x="395536" y="908720"/>
            <a:ext cx="3751616" cy="31596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7369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770" y="260647"/>
            <a:ext cx="8378685" cy="570249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381850"/>
                </a:solidFill>
              </a:rPr>
              <a:t>Сюжетно – ролевая игра «Праздничное  кафе»</a:t>
            </a:r>
            <a:endParaRPr lang="ru-RU" sz="3200" dirty="0">
              <a:solidFill>
                <a:srgbClr val="3818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1870430"/>
            <a:ext cx="3888432" cy="451089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4100" name="Picture 4" descr="F:\проект\фото\IMG-20191204-WA00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962" b="22430"/>
          <a:stretch/>
        </p:blipFill>
        <p:spPr bwMode="auto">
          <a:xfrm>
            <a:off x="335150" y="3928462"/>
            <a:ext cx="3228738" cy="27995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F:\проект\фото\IMG-20191204-WA00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42" t="21946" b="12338"/>
          <a:stretch/>
        </p:blipFill>
        <p:spPr bwMode="auto">
          <a:xfrm>
            <a:off x="323528" y="764704"/>
            <a:ext cx="3399548" cy="2994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:\проект\фото\IMG-20191204-WA002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873"/>
          <a:stretch/>
        </p:blipFill>
        <p:spPr bwMode="auto">
          <a:xfrm>
            <a:off x="4788024" y="1870430"/>
            <a:ext cx="3584283" cy="41160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3801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352928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Работа  с родителями</a:t>
            </a:r>
            <a:endParaRPr lang="ru-RU" dirty="0">
              <a:solidFill>
                <a:srgbClr val="3818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00192" y="2276872"/>
            <a:ext cx="1728192" cy="64807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8" name="Picture 2" descr="F:\проект\фото\IMG-20191204-WA001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549" b="1769"/>
          <a:stretch/>
        </p:blipFill>
        <p:spPr bwMode="auto">
          <a:xfrm>
            <a:off x="467544" y="1700808"/>
            <a:ext cx="8069043" cy="39749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8777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84976" cy="64807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381850"/>
                </a:solidFill>
              </a:rPr>
              <a:t>Выставка творческих работ « Моя мама рукодельница»</a:t>
            </a:r>
            <a:endParaRPr lang="ru-RU" sz="2800" dirty="0">
              <a:solidFill>
                <a:srgbClr val="3818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2492896"/>
            <a:ext cx="3168352" cy="388843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6146" name="Picture 2" descr="F:\проект\фото\IMG-20191204-WA00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464"/>
          <a:stretch/>
        </p:blipFill>
        <p:spPr bwMode="auto">
          <a:xfrm>
            <a:off x="574157" y="871609"/>
            <a:ext cx="4120786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F:\проект\фото\IMG-20191204-WA00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780"/>
          <a:stretch/>
        </p:blipFill>
        <p:spPr bwMode="auto">
          <a:xfrm>
            <a:off x="539552" y="3879273"/>
            <a:ext cx="4120786" cy="28192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Best\Desktop\IMG_20191205_13523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760" r="21608"/>
          <a:stretch/>
        </p:blipFill>
        <p:spPr bwMode="auto">
          <a:xfrm>
            <a:off x="5148064" y="1570482"/>
            <a:ext cx="3374843" cy="4074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8675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68952" cy="43204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381850"/>
                </a:solidFill>
              </a:rPr>
              <a:t>Традиции семьи</a:t>
            </a:r>
            <a:endParaRPr lang="ru-RU" sz="3200" b="1" dirty="0">
              <a:solidFill>
                <a:srgbClr val="3818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2492896"/>
            <a:ext cx="3168352" cy="388843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8194" name="Picture 2" descr="C:\Users\Best\Desktop\20190405_19350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312"/>
          <a:stretch/>
        </p:blipFill>
        <p:spPr bwMode="auto">
          <a:xfrm rot="5400000">
            <a:off x="348280" y="1388023"/>
            <a:ext cx="4054951" cy="38164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Best\Desktop\IMG_20190427_190215_9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022" y="1268759"/>
            <a:ext cx="3975442" cy="4054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1543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08104" y="2492896"/>
            <a:ext cx="3168352" cy="388843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/>
          </a:p>
        </p:txBody>
      </p:sp>
      <p:pic>
        <p:nvPicPr>
          <p:cNvPr id="9218" name="Picture 2" descr="C:\Users\Best\Desktop\IMG-20190512-WA00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077" r="18875"/>
          <a:stretch/>
        </p:blipFill>
        <p:spPr bwMode="auto">
          <a:xfrm>
            <a:off x="683568" y="969307"/>
            <a:ext cx="4104456" cy="4806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Best\Desktop\IMG-20191118-WA002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475" t="6732" r="4286" b="7308"/>
          <a:stretch/>
        </p:blipFill>
        <p:spPr bwMode="auto">
          <a:xfrm>
            <a:off x="5123287" y="950991"/>
            <a:ext cx="3626363" cy="4836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8700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7030A0"/>
                </a:solidFill>
              </a:rPr>
              <a:t>3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ru-RU" b="1" dirty="0" smtClean="0">
                <a:solidFill>
                  <a:srgbClr val="7030A0"/>
                </a:solidFill>
              </a:rPr>
              <a:t>этап: Заключительный</a:t>
            </a:r>
          </a:p>
          <a:p>
            <a:pPr algn="ctr">
              <a:buNone/>
            </a:pPr>
            <a:r>
              <a:rPr lang="ru-RU" dirty="0" smtClean="0"/>
              <a:t> </a:t>
            </a:r>
            <a:r>
              <a:rPr lang="ru-RU" sz="2400" b="1" dirty="0"/>
              <a:t> </a:t>
            </a:r>
            <a:r>
              <a:rPr lang="ru-RU" sz="2400" dirty="0"/>
              <a:t>проведение праздничного </a:t>
            </a:r>
            <a:r>
              <a:rPr lang="ru-RU" sz="2400" dirty="0" smtClean="0"/>
              <a:t>мероприятия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«</a:t>
            </a:r>
            <a:r>
              <a:rPr lang="ru-RU" b="1" dirty="0">
                <a:solidFill>
                  <a:srgbClr val="FF0000"/>
                </a:solidFill>
              </a:rPr>
              <a:t>Мама – важное слово</a:t>
            </a:r>
            <a:r>
              <a:rPr lang="ru-RU" dirty="0">
                <a:solidFill>
                  <a:srgbClr val="FF0000"/>
                </a:solidFill>
              </a:rPr>
              <a:t>   </a:t>
            </a:r>
            <a:r>
              <a:rPr lang="ru-RU" b="1" dirty="0">
                <a:solidFill>
                  <a:srgbClr val="FF0000"/>
                </a:solidFill>
              </a:rPr>
              <a:t>в каждой судьбе!</a:t>
            </a:r>
            <a:r>
              <a:rPr lang="en-US" sz="3600" b="1" dirty="0" smtClean="0">
                <a:solidFill>
                  <a:srgbClr val="FF0000"/>
                </a:solidFill>
              </a:rPr>
              <a:t>»</a:t>
            </a:r>
            <a:endParaRPr lang="ru-RU" dirty="0"/>
          </a:p>
          <a:p>
            <a:pPr algn="ctr">
              <a:buNone/>
            </a:pPr>
            <a:endParaRPr lang="ru-RU" b="1" dirty="0" smtClean="0">
              <a:solidFill>
                <a:srgbClr val="7030A0"/>
              </a:solidFill>
            </a:endParaRPr>
          </a:p>
        </p:txBody>
      </p:sp>
      <p:pic>
        <p:nvPicPr>
          <p:cNvPr id="1026" name="Picture 2" descr="F:\проект\фото\DCKP025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494" t="21685" r="8646" b="3089"/>
          <a:stretch/>
        </p:blipFill>
        <p:spPr bwMode="auto">
          <a:xfrm>
            <a:off x="412686" y="2420888"/>
            <a:ext cx="8321804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12707"/>
            <a:ext cx="7776864" cy="115212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9545" r="30794" b="39318"/>
          <a:stretch/>
        </p:blipFill>
        <p:spPr bwMode="auto">
          <a:xfrm>
            <a:off x="287374" y="908720"/>
            <a:ext cx="4427536" cy="3541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600201"/>
            <a:ext cx="3970784" cy="34978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702" t="15340" b="45683"/>
          <a:stretch/>
        </p:blipFill>
        <p:spPr bwMode="auto">
          <a:xfrm>
            <a:off x="4932040" y="2348880"/>
            <a:ext cx="4045946" cy="3541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928670"/>
            <a:ext cx="4957770" cy="65563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Паспорт проекта: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857364"/>
            <a:ext cx="7929618" cy="3995750"/>
          </a:xfrm>
        </p:spPr>
        <p:txBody>
          <a:bodyPr/>
          <a:lstStyle/>
          <a:p>
            <a:pPr algn="l"/>
            <a:r>
              <a:rPr lang="ru-RU" sz="2800" b="1" dirty="0">
                <a:solidFill>
                  <a:srgbClr val="7030A0"/>
                </a:solidFill>
              </a:rPr>
              <a:t>Вид </a:t>
            </a:r>
            <a:r>
              <a:rPr lang="ru-RU" sz="2800" b="1" dirty="0" smtClean="0">
                <a:solidFill>
                  <a:srgbClr val="7030A0"/>
                </a:solidFill>
              </a:rPr>
              <a:t>проекта: </a:t>
            </a:r>
            <a:r>
              <a:rPr lang="ru-RU" sz="2800" dirty="0" smtClean="0">
                <a:solidFill>
                  <a:schemeClr val="tx1"/>
                </a:solidFill>
              </a:rPr>
              <a:t>творческий, групповой, краткосрочный</a:t>
            </a:r>
            <a:endParaRPr lang="ru-RU" sz="2800" dirty="0">
              <a:solidFill>
                <a:schemeClr val="tx1"/>
              </a:solidFill>
            </a:endParaRPr>
          </a:p>
          <a:p>
            <a:pPr algn="l"/>
            <a:r>
              <a:rPr lang="ru-RU" sz="2800" b="1" dirty="0">
                <a:solidFill>
                  <a:srgbClr val="7030A0"/>
                </a:solidFill>
              </a:rPr>
              <a:t>Образовательная область: </a:t>
            </a:r>
            <a:r>
              <a:rPr lang="ru-RU" sz="2800" dirty="0" smtClean="0">
                <a:solidFill>
                  <a:schemeClr val="tx1"/>
                </a:solidFill>
              </a:rPr>
              <a:t>социально-коммуникативное и патриотическое </a:t>
            </a:r>
            <a:r>
              <a:rPr lang="ru-RU" sz="2800" dirty="0">
                <a:solidFill>
                  <a:schemeClr val="tx1"/>
                </a:solidFill>
              </a:rPr>
              <a:t>развитие</a:t>
            </a:r>
          </a:p>
          <a:p>
            <a:pPr algn="l"/>
            <a:r>
              <a:rPr lang="ru-RU" sz="2800" b="1" dirty="0">
                <a:solidFill>
                  <a:srgbClr val="7030A0"/>
                </a:solidFill>
              </a:rPr>
              <a:t>Продолжительность: </a:t>
            </a:r>
            <a:r>
              <a:rPr lang="ru-RU" sz="2800" dirty="0" smtClean="0">
                <a:solidFill>
                  <a:schemeClr val="tx1"/>
                </a:solidFill>
              </a:rPr>
              <a:t>краткосрочный</a:t>
            </a:r>
            <a:r>
              <a:rPr lang="ru-RU" sz="2800" dirty="0">
                <a:solidFill>
                  <a:schemeClr val="tx1"/>
                </a:solidFill>
              </a:rPr>
              <a:t> </a:t>
            </a:r>
            <a:r>
              <a:rPr lang="ru-RU" sz="2800" i="1" dirty="0">
                <a:solidFill>
                  <a:schemeClr val="tx1"/>
                </a:solidFill>
              </a:rPr>
              <a:t>(2 недели)</a:t>
            </a:r>
            <a:endParaRPr lang="ru-RU" sz="2800" dirty="0">
              <a:solidFill>
                <a:schemeClr val="tx1"/>
              </a:solidFill>
            </a:endParaRPr>
          </a:p>
          <a:p>
            <a:pPr algn="l"/>
            <a:r>
              <a:rPr lang="ru-RU" sz="2800" b="1" dirty="0">
                <a:solidFill>
                  <a:srgbClr val="7030A0"/>
                </a:solidFill>
              </a:rPr>
              <a:t>Участники проекта: </a:t>
            </a:r>
            <a:r>
              <a:rPr lang="ru-RU" sz="2800" dirty="0">
                <a:solidFill>
                  <a:schemeClr val="tx1"/>
                </a:solidFill>
              </a:rPr>
              <a:t>дети </a:t>
            </a:r>
            <a:r>
              <a:rPr lang="ru-RU" sz="2800" dirty="0" smtClean="0">
                <a:solidFill>
                  <a:schemeClr val="tx1"/>
                </a:solidFill>
              </a:rPr>
              <a:t>подготовительной </a:t>
            </a:r>
            <a:r>
              <a:rPr lang="ru-RU" sz="2800" dirty="0">
                <a:solidFill>
                  <a:schemeClr val="tx1"/>
                </a:solidFill>
              </a:rPr>
              <a:t>группы, воспитатели, </a:t>
            </a:r>
            <a:r>
              <a:rPr lang="ru-RU" sz="2800" dirty="0" smtClean="0">
                <a:solidFill>
                  <a:schemeClr val="tx1"/>
                </a:solidFill>
              </a:rPr>
              <a:t>музыкальный руководитель, родители</a:t>
            </a:r>
            <a:r>
              <a:rPr lang="ru-RU" sz="2800" dirty="0">
                <a:solidFill>
                  <a:schemeClr val="tx1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 rot="16200000">
            <a:off x="117208" y="178939"/>
            <a:ext cx="3816422" cy="36918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545" t="13182" r="3636" b="31136"/>
          <a:stretch/>
        </p:blipFill>
        <p:spPr bwMode="auto">
          <a:xfrm>
            <a:off x="179512" y="116632"/>
            <a:ext cx="3970433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712" t="21364" b="30567"/>
          <a:stretch/>
        </p:blipFill>
        <p:spPr bwMode="auto">
          <a:xfrm>
            <a:off x="4644007" y="1052736"/>
            <a:ext cx="4262245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60649"/>
            <a:ext cx="4136571" cy="438535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47" t="25980" r="62024"/>
          <a:stretch/>
        </p:blipFill>
        <p:spPr bwMode="auto">
          <a:xfrm>
            <a:off x="179512" y="260648"/>
            <a:ext cx="4136571" cy="4385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053" t="24755" r="23566" b="10569"/>
          <a:stretch/>
        </p:blipFill>
        <p:spPr bwMode="auto">
          <a:xfrm>
            <a:off x="4427984" y="2472461"/>
            <a:ext cx="4557485" cy="3831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5410944" cy="106613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Вывод: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07904" y="1772816"/>
            <a:ext cx="4618856" cy="482453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У детей появилось желание быть похожими на свою маму в делах и поступках.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Появилось эмоционально-положительное отношение к маме, гордость за свою маму, трепетное отношение к ней.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Чаще возникает желание поговорить и рассказать всем о своей маме.  </a:t>
            </a:r>
          </a:p>
          <a:p>
            <a:endParaRPr lang="ru-RU" dirty="0"/>
          </a:p>
        </p:txBody>
      </p:sp>
      <p:pic>
        <p:nvPicPr>
          <p:cNvPr id="2050" name="Picture 2" descr="C:\Users\Best\Desktop\IMG-20191205-WA00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877" r="5432"/>
          <a:stretch/>
        </p:blipFill>
        <p:spPr bwMode="auto">
          <a:xfrm>
            <a:off x="179513" y="1645768"/>
            <a:ext cx="3600399" cy="3727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988840"/>
            <a:ext cx="7128792" cy="2592288"/>
          </a:xfrm>
        </p:spPr>
        <p:txBody>
          <a:bodyPr>
            <a:normAutofit fontScale="90000"/>
          </a:bodyPr>
          <a:lstStyle/>
          <a:p>
            <a:r>
              <a:rPr lang="ru-RU" sz="8000" b="1" i="1" dirty="0" smtClean="0">
                <a:solidFill>
                  <a:srgbClr val="7030A0"/>
                </a:solidFill>
                <a:latin typeface="Arial Narrow" pitchFamily="34" charset="0"/>
              </a:rPr>
              <a:t>Спасибо </a:t>
            </a:r>
            <a:br>
              <a:rPr lang="ru-RU" sz="8000" b="1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8000" b="1" i="1" dirty="0" smtClean="0">
                <a:solidFill>
                  <a:srgbClr val="7030A0"/>
                </a:solidFill>
                <a:latin typeface="Arial Narrow" pitchFamily="34" charset="0"/>
              </a:rPr>
              <a:t>за </a:t>
            </a:r>
            <a:br>
              <a:rPr lang="ru-RU" sz="8000" b="1" i="1" dirty="0" smtClean="0">
                <a:solidFill>
                  <a:srgbClr val="7030A0"/>
                </a:solidFill>
                <a:latin typeface="Arial Narrow" pitchFamily="34" charset="0"/>
              </a:rPr>
            </a:br>
            <a:r>
              <a:rPr lang="ru-RU" sz="8000" b="1" i="1" dirty="0" smtClean="0">
                <a:solidFill>
                  <a:srgbClr val="7030A0"/>
                </a:solidFill>
                <a:latin typeface="Arial Narrow" pitchFamily="34" charset="0"/>
              </a:rPr>
              <a:t>внимание!</a:t>
            </a:r>
            <a:endParaRPr lang="ru-RU" sz="8000" b="1" i="1" dirty="0">
              <a:solidFill>
                <a:srgbClr val="7030A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391876" cy="655633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Актуальность проекта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1124744"/>
            <a:ext cx="7929618" cy="3995750"/>
          </a:xfrm>
        </p:spPr>
        <p:txBody>
          <a:bodyPr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Воспитание в ребенке любви, уважения, чувства сопереживания и взаимопомощи близкому человеку - маме является необходимым составляющим нравственного воспитания детей.</a:t>
            </a:r>
            <a:endParaRPr lang="ru-RU" sz="2400" dirty="0">
              <a:solidFill>
                <a:schemeClr val="accent1">
                  <a:lumMod val="50000"/>
                </a:schemeClr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4" name="Picture 5" descr="C:\Documents and Settings\User\Мои документы\Мои рисунки\мама\im1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2411760" y="3539172"/>
            <a:ext cx="3816424" cy="303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7069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539552" y="548680"/>
            <a:ext cx="8460432" cy="532859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Цель проекта:</a:t>
            </a:r>
          </a:p>
          <a:p>
            <a:pPr>
              <a:buNone/>
            </a:pPr>
            <a:r>
              <a:rPr lang="ru-RU" b="1" dirty="0" smtClean="0"/>
              <a:t>    воспитывать любовь и уважение к матери, способствовать созданию семейных традиций, теплых взаимоотношений в семье, сплочению коллектива родителей.</a:t>
            </a:r>
          </a:p>
          <a:p>
            <a:pPr>
              <a:buNone/>
            </a:pPr>
            <a:r>
              <a:rPr lang="ru-RU" b="1" dirty="0" smtClean="0">
                <a:solidFill>
                  <a:srgbClr val="002060"/>
                </a:solidFill>
              </a:rPr>
              <a:t>Задачи проекта:</a:t>
            </a:r>
          </a:p>
          <a:p>
            <a:pPr lvl="0"/>
            <a:r>
              <a:rPr lang="ru-RU" b="1" dirty="0" smtClean="0"/>
              <a:t>Обобщить знания детей о международном празднике «День матери»;</a:t>
            </a:r>
          </a:p>
          <a:p>
            <a:pPr lvl="0"/>
            <a:r>
              <a:rPr lang="ru-RU" b="1" dirty="0" smtClean="0"/>
              <a:t>Побуждать детей выражать благодарность своим матерям;</a:t>
            </a:r>
          </a:p>
          <a:p>
            <a:pPr lvl="0"/>
            <a:r>
              <a:rPr lang="ru-RU" b="1" dirty="0" smtClean="0"/>
              <a:t>Развивать у детей инициативность и творчество;</a:t>
            </a:r>
          </a:p>
          <a:p>
            <a:pPr lvl="0"/>
            <a:r>
              <a:rPr lang="ru-RU" b="1" dirty="0" smtClean="0"/>
              <a:t>Воспитывать доброжелательное общение между сверстниками и взрослыми;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2195736" y="980728"/>
            <a:ext cx="6789440" cy="496855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Оборудование:</a:t>
            </a:r>
          </a:p>
          <a:p>
            <a:pPr>
              <a:buNone/>
            </a:pPr>
            <a:r>
              <a:rPr lang="ru-RU" dirty="0" smtClean="0"/>
              <a:t>    Иллюстрации по теме, атрибуты к сюжетно ролевым играм, произведения художественной литературы согласно теме проекта, семейные фотографии .</a:t>
            </a:r>
          </a:p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Формы реализации:</a:t>
            </a:r>
          </a:p>
          <a:p>
            <a:r>
              <a:rPr lang="ru-RU" dirty="0" smtClean="0"/>
              <a:t>Непосредственная образовательная деятельность;</a:t>
            </a:r>
          </a:p>
          <a:p>
            <a:r>
              <a:rPr lang="ru-RU" dirty="0" smtClean="0"/>
              <a:t>Совместная деятельность взрослого и ребенка;</a:t>
            </a:r>
          </a:p>
          <a:p>
            <a:r>
              <a:rPr lang="ru-RU" dirty="0" smtClean="0"/>
              <a:t>Художественно-творческая деятельность.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60648"/>
            <a:ext cx="8208912" cy="489654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Ожидаемые результаты: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Обогащение </a:t>
            </a:r>
            <a:r>
              <a:rPr lang="ru-RU" sz="2400" dirty="0"/>
              <a:t>знаний детей о роли мамы в их жизни, через раскрытие       образа матери в поэзии, в живописи, музыке, художественной </a:t>
            </a:r>
            <a:r>
              <a:rPr lang="ru-RU" sz="2400" dirty="0" smtClean="0"/>
              <a:t>литературе.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Воспитание </a:t>
            </a:r>
            <a:r>
              <a:rPr lang="ru-RU" sz="2400" dirty="0"/>
              <a:t>заботливого, уважительного отношения к </a:t>
            </a:r>
            <a:r>
              <a:rPr lang="ru-RU" sz="2400" dirty="0" smtClean="0"/>
              <a:t>маме.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Совершенствование </a:t>
            </a:r>
            <a:r>
              <a:rPr lang="ru-RU" sz="2400" dirty="0"/>
              <a:t>уровня накопленных практических навыков детей и </a:t>
            </a:r>
            <a:r>
              <a:rPr lang="ru-RU" sz="2400" dirty="0" smtClean="0"/>
              <a:t>родителей: </a:t>
            </a:r>
          </a:p>
          <a:p>
            <a:r>
              <a:rPr lang="ru-RU" sz="2400" dirty="0" smtClean="0"/>
              <a:t>развитие </a:t>
            </a:r>
            <a:r>
              <a:rPr lang="ru-RU" sz="2400" dirty="0"/>
              <a:t>художественного вкуса детей и </a:t>
            </a:r>
            <a:r>
              <a:rPr lang="ru-RU" sz="2400" dirty="0" smtClean="0"/>
              <a:t>взрослых;</a:t>
            </a:r>
          </a:p>
          <a:p>
            <a:r>
              <a:rPr lang="ru-RU" sz="2400" dirty="0" smtClean="0"/>
              <a:t>развитие </a:t>
            </a:r>
            <a:r>
              <a:rPr lang="ru-RU" sz="2400" dirty="0"/>
              <a:t>творческих способностей детей в продуктивной и в музыкальной </a:t>
            </a:r>
            <a:r>
              <a:rPr lang="ru-RU" sz="2400" dirty="0" smtClean="0"/>
              <a:t>деятельности;</a:t>
            </a:r>
          </a:p>
          <a:p>
            <a:r>
              <a:rPr lang="ru-RU" sz="2400" dirty="0" smtClean="0"/>
              <a:t>совершенствование </a:t>
            </a:r>
            <a:r>
              <a:rPr lang="ru-RU" sz="2400" dirty="0"/>
              <a:t>стиля партнёрских отношений.</a:t>
            </a:r>
            <a:endParaRPr lang="ru-RU" sz="2400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5976664" cy="1143000"/>
          </a:xfrm>
        </p:spPr>
        <p:txBody>
          <a:bodyPr/>
          <a:lstStyle/>
          <a:p>
            <a:r>
              <a:rPr lang="ru-RU" dirty="0" smtClean="0">
                <a:solidFill>
                  <a:srgbClr val="381850"/>
                </a:solidFill>
              </a:rPr>
              <a:t>Этапы проекта:</a:t>
            </a:r>
            <a:endParaRPr lang="ru-RU" dirty="0">
              <a:solidFill>
                <a:srgbClr val="3818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08912" cy="4680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7030A0"/>
                </a:solidFill>
              </a:rPr>
              <a:t>1 </a:t>
            </a:r>
            <a:r>
              <a:rPr lang="ru-RU" b="1" dirty="0">
                <a:solidFill>
                  <a:srgbClr val="7030A0"/>
                </a:solidFill>
              </a:rPr>
              <a:t>этап: </a:t>
            </a:r>
            <a:r>
              <a:rPr lang="ru-RU" b="1" dirty="0" smtClean="0">
                <a:solidFill>
                  <a:srgbClr val="7030A0"/>
                </a:solidFill>
              </a:rPr>
              <a:t>подготовительный</a:t>
            </a:r>
            <a:r>
              <a:rPr lang="ru-RU" sz="2800" dirty="0">
                <a:solidFill>
                  <a:srgbClr val="381850"/>
                </a:solidFill>
              </a:rPr>
              <a:t>.</a:t>
            </a:r>
            <a:endParaRPr lang="ru-RU" sz="2800" dirty="0" smtClean="0">
              <a:solidFill>
                <a:srgbClr val="381850"/>
              </a:solidFill>
            </a:endParaRPr>
          </a:p>
          <a:p>
            <a:pPr lvl="0"/>
            <a:r>
              <a:rPr lang="ru-RU" sz="2800" b="1" dirty="0"/>
              <a:t>Беседы о </a:t>
            </a:r>
            <a:r>
              <a:rPr lang="ru-RU" sz="2800" b="1" dirty="0" smtClean="0"/>
              <a:t>мамах и определение темы проекта. </a:t>
            </a:r>
            <a:r>
              <a:rPr lang="ru-RU" sz="2800" b="1" dirty="0"/>
              <a:t>Знакомство с праздником  “День Матери в Российской Федерации</a:t>
            </a:r>
            <a:r>
              <a:rPr lang="ru-RU" sz="2800" b="1" dirty="0" smtClean="0"/>
              <a:t>”.</a:t>
            </a:r>
            <a:endParaRPr lang="ru-RU" sz="2800" b="1" dirty="0"/>
          </a:p>
          <a:p>
            <a:pPr lvl="0"/>
            <a:r>
              <a:rPr lang="ru-RU" sz="2800" b="1" dirty="0"/>
              <a:t>Совместное с детьми размышление о проведении праздника для мам.</a:t>
            </a:r>
          </a:p>
          <a:p>
            <a:pPr marL="0" indent="0">
              <a:buNone/>
            </a:pPr>
            <a:endParaRPr lang="ru-RU" sz="2800" dirty="0" smtClean="0">
              <a:solidFill>
                <a:srgbClr val="38185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60648"/>
            <a:ext cx="7139136" cy="728011"/>
          </a:xfrm>
        </p:spPr>
        <p:txBody>
          <a:bodyPr>
            <a:noAutofit/>
          </a:bodyPr>
          <a:lstStyle/>
          <a:p>
            <a:pPr algn="l"/>
            <a:r>
              <a:rPr lang="ru-RU" sz="2800" b="1" dirty="0" smtClean="0">
                <a:solidFill>
                  <a:srgbClr val="7030A0"/>
                </a:solidFill>
              </a:rPr>
              <a:t>2 этап: </a:t>
            </a:r>
            <a:br>
              <a:rPr lang="ru-RU" sz="2800" b="1" dirty="0" smtClean="0">
                <a:solidFill>
                  <a:srgbClr val="7030A0"/>
                </a:solidFill>
              </a:rPr>
            </a:br>
            <a:r>
              <a:rPr lang="ru-RU" sz="2800" b="1" dirty="0" smtClean="0">
                <a:solidFill>
                  <a:srgbClr val="7030A0"/>
                </a:solidFill>
              </a:rPr>
              <a:t>Практический. Осуществление замыслов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23728" y="1124744"/>
            <a:ext cx="7237312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Изготовление  подарков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</a:rPr>
              <a:t>для мам.</a:t>
            </a:r>
          </a:p>
          <a:p>
            <a:endParaRPr lang="ru-RU" sz="2800" b="1" dirty="0" smtClean="0"/>
          </a:p>
          <a:p>
            <a:pPr>
              <a:buNone/>
            </a:pPr>
            <a:endParaRPr lang="ru-RU" sz="2000" b="1" dirty="0" smtClean="0"/>
          </a:p>
          <a:p>
            <a:pPr>
              <a:buNone/>
            </a:pPr>
            <a:endParaRPr lang="ru-RU" sz="2000" b="1" dirty="0"/>
          </a:p>
          <a:p>
            <a:pPr>
              <a:buNone/>
            </a:pPr>
            <a:endParaRPr lang="ru-RU" sz="1700" dirty="0"/>
          </a:p>
        </p:txBody>
      </p:sp>
      <p:pic>
        <p:nvPicPr>
          <p:cNvPr id="1029" name="Picture 5" descr="F:\проект\фото\фото 2\IMG_35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993" b="12014"/>
          <a:stretch/>
        </p:blipFill>
        <p:spPr bwMode="auto">
          <a:xfrm rot="5400000">
            <a:off x="637148" y="2772468"/>
            <a:ext cx="3668653" cy="31437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F:\проект\фото\IMG-20191204-WA00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44889"/>
            <a:ext cx="2808312" cy="37444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075240" cy="728011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Оформление фотовыставки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«Наша дружная семья». </a:t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" name="Picture 4" descr="F:\проект\фото\IMG-20191204-WA001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160" t="3570" r="14743" b="6966"/>
          <a:stretch/>
        </p:blipFill>
        <p:spPr bwMode="auto">
          <a:xfrm>
            <a:off x="1979712" y="1412776"/>
            <a:ext cx="5184576" cy="5184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113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236</Words>
  <Application>Microsoft Office PowerPoint</Application>
  <PresentationFormat>Экран (4:3)</PresentationFormat>
  <Paragraphs>67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Муниципальное казенное дошкольное образовательное учреждение  №15  «Сказка»  </vt:lpstr>
      <vt:lpstr>Паспорт проекта:</vt:lpstr>
      <vt:lpstr>Актуальность проекта</vt:lpstr>
      <vt:lpstr>Слайд 4</vt:lpstr>
      <vt:lpstr>Слайд 5</vt:lpstr>
      <vt:lpstr>Слайд 6</vt:lpstr>
      <vt:lpstr>Этапы проекта:</vt:lpstr>
      <vt:lpstr>2 этап:  Практический. Осуществление замыслов</vt:lpstr>
      <vt:lpstr> Оформление фотовыставки  «Наша дружная семья».  </vt:lpstr>
      <vt:lpstr>Слайд 10</vt:lpstr>
      <vt:lpstr> Выставка портретов «Это мамочка моя»  </vt:lpstr>
      <vt:lpstr>Сюжено –ролевая игра «Мама дома»</vt:lpstr>
      <vt:lpstr>Сюжетно – ролевая игра «Праздничное  кафе»</vt:lpstr>
      <vt:lpstr>Работа  с родителями</vt:lpstr>
      <vt:lpstr>Выставка творческих работ « Моя мама рукодельница»</vt:lpstr>
      <vt:lpstr>Традиции семьи</vt:lpstr>
      <vt:lpstr>Слайд 17</vt:lpstr>
      <vt:lpstr>Слайд 18</vt:lpstr>
      <vt:lpstr> </vt:lpstr>
      <vt:lpstr>Слайд 20</vt:lpstr>
      <vt:lpstr>Слайд 21</vt:lpstr>
      <vt:lpstr>Вывод:</vt:lpstr>
      <vt:lpstr>Спасибо  за 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 старшей группе ко дню матери «Пусть всегда будет мама!»</dc:title>
  <dc:creator>бвц</dc:creator>
  <cp:lastModifiedBy>RePack by SPecialiST</cp:lastModifiedBy>
  <cp:revision>79</cp:revision>
  <dcterms:created xsi:type="dcterms:W3CDTF">2016-11-28T13:53:45Z</dcterms:created>
  <dcterms:modified xsi:type="dcterms:W3CDTF">2021-08-06T12:05:47Z</dcterms:modified>
</cp:coreProperties>
</file>