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66" r:id="rId3"/>
    <p:sldId id="267" r:id="rId4"/>
    <p:sldId id="265" r:id="rId5"/>
    <p:sldId id="260" r:id="rId6"/>
    <p:sldId id="257" r:id="rId7"/>
    <p:sldId id="259" r:id="rId8"/>
    <p:sldId id="269" r:id="rId9"/>
    <p:sldId id="264" r:id="rId10"/>
    <p:sldId id="261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4F1B"/>
    <a:srgbClr val="99FF33"/>
    <a:srgbClr val="E3F3D1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50019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Lyceum 21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SUBJECT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NGLISH and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5929313" y="3786190"/>
            <a:ext cx="321468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en-US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r"/>
            <a:endParaRPr lang="en-US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Made by</a:t>
            </a:r>
          </a:p>
          <a:p>
            <a:pPr algn="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</a:rPr>
              <a:t>Oksana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 V.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</a:rPr>
              <a:t>Alekhina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</a:p>
          <a:p>
            <a:pPr algn="r"/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</a:rPr>
              <a:t>The teacher of English</a:t>
            </a:r>
          </a:p>
          <a:p>
            <a:pPr algn="r"/>
            <a:endParaRPr lang="en-US" sz="24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643050"/>
            <a:ext cx="835824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2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785926"/>
            <a:ext cx="835824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</a:rPr>
              <a:t>Research for evidence:</a:t>
            </a:r>
          </a:p>
          <a:p>
            <a:pPr algn="ctr">
              <a:defRPr/>
            </a:pPr>
            <a:r>
              <a:rPr lang="en-US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  <a:cs typeface="Arial"/>
              </a:rPr>
              <a:t>is  grape  juice  banned  for </a:t>
            </a:r>
            <a:r>
              <a:rPr lang="en-US" sz="28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  <a:cs typeface="Times New Roman" pitchFamily="18" charset="0"/>
              </a:rPr>
              <a:t> a diabetic ? 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Picture 2" descr="https://sun3-13.userapi.com/RwJ8Y-O-rUYg-77bkeWbNgZXdWhu_uUN156UBQ/_ILgC-p3F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0824"/>
            <a:ext cx="5753100" cy="406717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5643578"/>
            <a:ext cx="4572000" cy="1077218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Year of Health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in Kursk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642926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lgerian" pitchFamily="82" charset="0"/>
              </a:rPr>
              <a:t>           Conclusion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57299"/>
            <a:ext cx="5715040" cy="53553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en-US" sz="2400" b="1" u="sng" dirty="0" smtClean="0">
                <a:solidFill>
                  <a:srgbClr val="FF0000"/>
                </a:solidFill>
              </a:rPr>
              <a:t>                       </a:t>
            </a: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forbidden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a diabetic</a:t>
            </a:r>
          </a:p>
          <a:p>
            <a:pPr fontAlgn="base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/>
            <a:endParaRPr lang="en-US" sz="20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high sugar content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fruits</a:t>
            </a:r>
          </a:p>
          <a:p>
            <a:pPr fontAlgn="base"/>
            <a:endParaRPr lang="en-US" sz="20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fontAlgn="base"/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high-calorie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en-US" sz="2000" b="1" dirty="0" smtClean="0">
                <a:solidFill>
                  <a:srgbClr val="114F1B"/>
                </a:solidFill>
                <a:latin typeface="Times New Roman" pitchFamily="18" charset="0"/>
                <a:cs typeface="Times New Roman" pitchFamily="18" charset="0"/>
              </a:rPr>
              <a:t>             But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 typeface="Wingdings" pitchFamily="2" charset="2"/>
              <a:buChar char="v"/>
            </a:pP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second type of </a:t>
            </a:r>
            <a:r>
              <a:rPr lang="en-US" sz="2000" b="1" u="sng" dirty="0" smtClean="0">
                <a:solidFill>
                  <a:srgbClr val="FF0000"/>
                </a:solidFill>
              </a:rPr>
              <a:t>diabetes</a:t>
            </a: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recommended to eat </a:t>
            </a: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 berries</a:t>
            </a:r>
          </a:p>
          <a:p>
            <a:pPr fontAlgn="base">
              <a:buFont typeface="Wingdings" pitchFamily="2" charset="2"/>
              <a:buChar char="v"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 typeface="Wingdings" pitchFamily="2" charset="2"/>
              <a:buChar char="v"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maximum allowable rate is </a:t>
            </a: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berries per day. </a:t>
            </a:r>
            <a:endParaRPr lang="ru-RU" sz="20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https://img.day.az/2016/10/08/uzum_esas_00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2292" y="0"/>
            <a:ext cx="399170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26" name="AutoShape 2" descr="https://sm-news.ru/wp-content/uploads/2019/08/14/profilaktika-ot-diabe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s://sm-news.ru/wp-content/uploads/2019/08/14/profilaktika-ot-diabet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857628"/>
            <a:ext cx="342899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 descr="https://cheboksary.vape.academy/upload/iblock/eaa/eaaccd40dd48d287c28a38b1f3710a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4422"/>
            <a:ext cx="1643041" cy="92869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Стрелка вниз 9"/>
          <p:cNvSpPr/>
          <p:nvPr/>
        </p:nvSpPr>
        <p:spPr>
          <a:xfrm>
            <a:off x="2500298" y="1785926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500298" y="2714620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5786446" y="642918"/>
            <a:ext cx="1357322" cy="13573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5929322" y="785794"/>
            <a:ext cx="1071570" cy="107157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http://ksk-mebel.ru/images/cms/data/visual/vsk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2214554"/>
            <a:ext cx="942979" cy="1285884"/>
          </a:xfrm>
          <a:prstGeom prst="rect">
            <a:avLst/>
          </a:prstGeom>
          <a:noFill/>
        </p:spPr>
      </p:pic>
      <p:pic>
        <p:nvPicPr>
          <p:cNvPr id="5" name="Picture 4" descr="http://ksk-mebel.ru/images/cms/data/visual/vsk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2500306"/>
            <a:ext cx="585789" cy="928694"/>
          </a:xfrm>
          <a:prstGeom prst="rect">
            <a:avLst/>
          </a:prstGeom>
          <a:noFill/>
        </p:spPr>
      </p:pic>
      <p:pic>
        <p:nvPicPr>
          <p:cNvPr id="1030" name="Picture 6" descr="http://ksk-mebel.ru/images/cms/data/visual/vsk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9586" y="2786058"/>
            <a:ext cx="500066" cy="6477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http://www.rampahoni.com/wp-content/uploads/2016/06/dia-1024x4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07261">
            <a:off x="5909252" y="2692529"/>
            <a:ext cx="3353518" cy="1837314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26626" name="Picture 2" descr="http://s61.radikal.ru/i172/1109/c1/c212483796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85794"/>
            <a:ext cx="5929354" cy="5429288"/>
          </a:xfrm>
          <a:prstGeom prst="flowChartAlternateProcess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1405377">
            <a:off x="14881" y="3110121"/>
            <a:ext cx="6424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Algerian" pitchFamily="82" charset="0"/>
              </a:rPr>
              <a:t>Thanks for attention!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6628" name="Picture 4" descr="https://terrnews.com/uploads/posts/2020-02/1581145077_sohranennoe-izobrazhenie-2020-2-8_9-55-7_1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9" y="4857760"/>
            <a:ext cx="2357421" cy="1857388"/>
          </a:xfrm>
          <a:prstGeom prst="rect">
            <a:avLst/>
          </a:prstGeom>
          <a:noFill/>
        </p:spPr>
      </p:pic>
      <p:sp>
        <p:nvSpPr>
          <p:cNvPr id="26634" name="AutoShape 10" descr="https://www.pinclipart.com/picdir/big/84-847685_making-the-diabetes-heart-connection-image-black-an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6" name="AutoShape 12" descr="https://www.pinclipart.com/picdir/big/84-847685_making-the-diabetes-heart-connection-image-black-an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8" name="Picture 14" descr="https://sun9-71.userapi.com/c854532/v854532771/15e340/_RtdKXnUB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0"/>
            <a:ext cx="2714642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401080" cy="1069848"/>
          </a:xfrm>
          <a:solidFill>
            <a:schemeClr val="accent6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latin typeface="Algerian" pitchFamily="82" charset="0"/>
              </a:rPr>
              <a:t>Problem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285992"/>
            <a:ext cx="7929618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 a diabetic eat grapes 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which is a storehouse of vitamins for a human body?</a:t>
            </a:r>
          </a:p>
        </p:txBody>
      </p:sp>
      <p:pic>
        <p:nvPicPr>
          <p:cNvPr id="4" name="Рисунок 3" descr="https://s1.1zoom.ru/big3/9/364978-sveti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357562"/>
            <a:ext cx="5214974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ttps://i.gifer.com/Fae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41430">
            <a:off x="5286380" y="3714752"/>
            <a:ext cx="2428891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r>
              <a:rPr lang="en-US" u="sng" dirty="0" smtClean="0">
                <a:solidFill>
                  <a:srgbClr val="C00000"/>
                </a:solidFill>
                <a:latin typeface="Algerian" pitchFamily="82" charset="0"/>
              </a:rPr>
              <a:t>Actuality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2428868"/>
            <a:ext cx="6002735" cy="3416320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Diabetes is an 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irreversible disease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endParaRPr lang="en-US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therapeutic diet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is strict. </a:t>
            </a:r>
          </a:p>
          <a:p>
            <a:endParaRPr lang="en-US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Food must be 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low monosaccharide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endParaRPr lang="en-US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Grape juice  may be dangerous 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if it contains much glucose 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071934" y="3143248"/>
            <a:ext cx="285752" cy="50006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71934" y="3929066"/>
            <a:ext cx="285752" cy="428628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71934" y="4643446"/>
            <a:ext cx="285752" cy="500066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30" name="AutoShape 2" descr="https://img.playbuzz.com/image/upload/ar_1.5,c_pad,f_jpg,b_auto/cdn/d2c8bc2e-9a2e-4548-9ded-b1beafb86fcf/da2fca2f-9184-45a0-891a-18fa0524cf1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img.playbuzz.com/image/upload/ar_1.5,c_pad,f_jpg,b_auto/cdn/d2c8bc2e-9a2e-4548-9ded-b1beafb86fcf/da2fca2f-9184-45a0-891a-18fa0524cf1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img.playbuzz.com/image/upload/ar_1.5,c_pad,f_jpg,b_auto/cdn/d2c8bc2e-9a2e-4548-9ded-b1beafb86fcf/da2fca2f-9184-45a0-891a-18fa0524cf1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s://img.kudika.ro/images/image_thumbs/thumbs/354c106e0a19f459ed850e7171395ab2/1200x625-00-90.jpg?v=148578670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57166"/>
            <a:ext cx="3665604" cy="1971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1.ytimg.com/vi/ACivm02Ouho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643182"/>
            <a:ext cx="5905540" cy="4000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472518" cy="1643074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latin typeface="Algerian" pitchFamily="82" charset="0"/>
              </a:rPr>
              <a:t>Aim: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determination of glucose in grape juice</a:t>
            </a:r>
            <a:r>
              <a:rPr lang="en-US" b="1" i="1" u="sng" dirty="0" smtClean="0">
                <a:solidFill>
                  <a:srgbClr val="114F1B"/>
                </a:solidFill>
                <a:latin typeface="Algerian" pitchFamily="82" charset="0"/>
              </a:rPr>
              <a:t>       C</a:t>
            </a:r>
            <a:r>
              <a:rPr lang="ru-RU" sz="2800" b="1" i="1" u="sng" dirty="0" smtClean="0">
                <a:solidFill>
                  <a:srgbClr val="114F1B"/>
                </a:solidFill>
                <a:latin typeface="Algerian" pitchFamily="82" charset="0"/>
              </a:rPr>
              <a:t>6</a:t>
            </a:r>
            <a:r>
              <a:rPr lang="en-US" b="1" i="1" u="sng" dirty="0" smtClean="0">
                <a:solidFill>
                  <a:srgbClr val="114F1B"/>
                </a:solidFill>
                <a:latin typeface="Algerian" pitchFamily="82" charset="0"/>
              </a:rPr>
              <a:t>H</a:t>
            </a:r>
            <a:r>
              <a:rPr lang="en-US" sz="2800" b="1" i="1" u="sng" dirty="0" smtClean="0">
                <a:solidFill>
                  <a:srgbClr val="114F1B"/>
                </a:solidFill>
                <a:latin typeface="Algerian" pitchFamily="82" charset="0"/>
              </a:rPr>
              <a:t>12</a:t>
            </a:r>
            <a:r>
              <a:rPr lang="en-US" b="1" i="1" u="sng" dirty="0" smtClean="0">
                <a:solidFill>
                  <a:srgbClr val="114F1B"/>
                </a:solidFill>
                <a:latin typeface="Algerian" pitchFamily="82" charset="0"/>
              </a:rPr>
              <a:t>O</a:t>
            </a:r>
            <a:r>
              <a:rPr lang="en-US" sz="2800" b="1" i="1" u="sng" dirty="0" smtClean="0">
                <a:solidFill>
                  <a:srgbClr val="114F1B"/>
                </a:solidFill>
                <a:latin typeface="Algerian" pitchFamily="82" charset="0"/>
              </a:rPr>
              <a:t>6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sun9-69.userapi.com/c851128/v851128539/1a1be/_VcINmfHlt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514353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get-zen_doc/61795/pub_5d9b4602ddfef600b0323cf1_5d9b46322fda8600b152f8f9/scale_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4"/>
            <a:ext cx="32146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https://fanparty.ru/fanclubs/fruit-and-berries/gallery/23240_fruit_and_berri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000504"/>
            <a:ext cx="2428860" cy="210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715436" cy="1423990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100" b="1" i="1" u="sng" dirty="0" smtClean="0">
                <a:solidFill>
                  <a:srgbClr val="002060"/>
                </a:solidFill>
                <a:latin typeface="Algerian" pitchFamily="82" charset="0"/>
              </a:rPr>
              <a:t/>
            </a:r>
            <a:br>
              <a:rPr lang="en-US" sz="3100" b="1" i="1" u="sng" dirty="0" smtClean="0">
                <a:solidFill>
                  <a:srgbClr val="002060"/>
                </a:solidFill>
                <a:latin typeface="Algerian" pitchFamily="82" charset="0"/>
              </a:rPr>
            </a:br>
            <a:r>
              <a:rPr lang="en-US" sz="3100" b="1" i="1" u="sng" dirty="0" smtClean="0">
                <a:solidFill>
                  <a:srgbClr val="002060"/>
                </a:solidFill>
                <a:latin typeface="Algerian" pitchFamily="82" charset="0"/>
              </a:rPr>
              <a:t>Glucose</a:t>
            </a:r>
            <a:r>
              <a:rPr lang="en-US" sz="3100" b="1" dirty="0" smtClean="0">
                <a:solidFill>
                  <a:srgbClr val="C00000"/>
                </a:solidFill>
                <a:latin typeface="Algerian" pitchFamily="82" charset="0"/>
              </a:rPr>
              <a:t>   </a:t>
            </a:r>
            <a:r>
              <a:rPr lang="en-US" sz="2800" b="1" i="1" u="sng" dirty="0" smtClean="0"/>
              <a:t>(</a:t>
            </a:r>
            <a:r>
              <a:rPr lang="en-US" sz="2800" b="1" i="1" u="sng" dirty="0" smtClean="0">
                <a:solidFill>
                  <a:srgbClr val="006600"/>
                </a:solidFill>
                <a:latin typeface="Algerian" pitchFamily="82" charset="0"/>
              </a:rPr>
              <a:t>grape  sugar</a:t>
            </a:r>
            <a:r>
              <a:rPr lang="en-US" sz="2800" b="1" i="1" u="sng" dirty="0" smtClean="0"/>
              <a:t>) </a:t>
            </a:r>
            <a:br>
              <a:rPr lang="en-US" sz="2800" b="1" i="1" u="sng" dirty="0" smtClean="0"/>
            </a:br>
            <a:r>
              <a:rPr lang="en-US" sz="3100" b="1" dirty="0" smtClean="0">
                <a:solidFill>
                  <a:srgbClr val="C00000"/>
                </a:solidFill>
                <a:latin typeface="Algerian" pitchFamily="82" charset="0"/>
              </a:rPr>
              <a:t>is </a:t>
            </a:r>
            <a:r>
              <a:rPr lang="en-US" sz="3100" b="1" u="sng" dirty="0" smtClean="0">
                <a:solidFill>
                  <a:srgbClr val="C00000"/>
                </a:solidFill>
                <a:latin typeface="Algerian" pitchFamily="82" charset="0"/>
              </a:rPr>
              <a:t>an essential  component of blood </a:t>
            </a:r>
            <a:br>
              <a:rPr lang="en-US" sz="3100" b="1" u="sng" dirty="0" smtClean="0">
                <a:solidFill>
                  <a:srgbClr val="C00000"/>
                </a:solidFill>
                <a:latin typeface="Algerian" pitchFamily="82" charset="0"/>
              </a:rPr>
            </a:br>
            <a:r>
              <a:rPr lang="en-US" sz="3100" b="1" dirty="0" smtClean="0">
                <a:solidFill>
                  <a:srgbClr val="C00000"/>
                </a:solidFill>
                <a:latin typeface="Algerian" pitchFamily="82" charset="0"/>
              </a:rPr>
              <a:t>In  the  human body.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4002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C00000"/>
                </a:solidFill>
              </a:rPr>
              <a:t>Physical properties: </a:t>
            </a:r>
            <a:r>
              <a:rPr lang="en-US" b="1" i="1" u="sng" dirty="0" smtClean="0">
                <a:solidFill>
                  <a:srgbClr val="002060"/>
                </a:solidFill>
              </a:rPr>
              <a:t>glucose</a:t>
            </a:r>
            <a:r>
              <a:rPr lang="en-US" i="1" u="sng" dirty="0" smtClean="0">
                <a:solidFill>
                  <a:srgbClr val="7030A0"/>
                </a:solidFill>
              </a:rPr>
              <a:t> </a:t>
            </a:r>
            <a:r>
              <a:rPr lang="en-US" i="1" dirty="0" smtClean="0">
                <a:solidFill>
                  <a:srgbClr val="002060"/>
                </a:solidFill>
              </a:rPr>
              <a:t>– a </a:t>
            </a:r>
            <a:r>
              <a:rPr lang="en-US" u="sng" dirty="0" err="1" smtClean="0">
                <a:solidFill>
                  <a:srgbClr val="002060"/>
                </a:solidFill>
              </a:rPr>
              <a:t>colourless</a:t>
            </a:r>
            <a:r>
              <a:rPr lang="en-US" u="sng" dirty="0" smtClean="0">
                <a:solidFill>
                  <a:srgbClr val="002060"/>
                </a:solidFill>
              </a:rPr>
              <a:t> and odorless crystalline </a:t>
            </a:r>
            <a:r>
              <a:rPr lang="en-US" dirty="0" smtClean="0">
                <a:solidFill>
                  <a:srgbClr val="002060"/>
                </a:solidFill>
              </a:rPr>
              <a:t>substance, </a:t>
            </a:r>
            <a:r>
              <a:rPr lang="en-US" u="sng" dirty="0" smtClean="0">
                <a:solidFill>
                  <a:srgbClr val="002060"/>
                </a:solidFill>
              </a:rPr>
              <a:t>soluble </a:t>
            </a:r>
            <a:r>
              <a:rPr lang="en-US" dirty="0" smtClean="0">
                <a:solidFill>
                  <a:srgbClr val="002060"/>
                </a:solidFill>
              </a:rPr>
              <a:t>in water.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en-US" dirty="0" smtClean="0"/>
              <a:t> </a:t>
            </a:r>
            <a:r>
              <a:rPr lang="en-US" b="1" u="sng" dirty="0" smtClean="0">
                <a:solidFill>
                  <a:srgbClr val="002060"/>
                </a:solidFill>
              </a:rPr>
              <a:t>Glucose</a:t>
            </a:r>
            <a:r>
              <a:rPr lang="en-US" b="1" u="sng" dirty="0" smtClean="0"/>
              <a:t> </a:t>
            </a:r>
            <a:r>
              <a:rPr lang="en-US" u="sng" dirty="0" smtClean="0">
                <a:solidFill>
                  <a:srgbClr val="002060"/>
                </a:solidFill>
              </a:rPr>
              <a:t>is </a:t>
            </a:r>
            <a:r>
              <a:rPr lang="en-US" b="1" u="sng" dirty="0" smtClean="0">
                <a:solidFill>
                  <a:srgbClr val="002060"/>
                </a:solidFill>
              </a:rPr>
              <a:t>found</a:t>
            </a:r>
            <a:r>
              <a:rPr lang="en-US" u="sng" dirty="0" smtClean="0">
                <a:solidFill>
                  <a:srgbClr val="002060"/>
                </a:solidFill>
              </a:rPr>
              <a:t> </a:t>
            </a:r>
            <a:r>
              <a:rPr lang="en-US" b="1" u="sng" dirty="0" smtClean="0">
                <a:solidFill>
                  <a:srgbClr val="002060"/>
                </a:solidFill>
              </a:rPr>
              <a:t>in</a:t>
            </a:r>
          </a:p>
          <a:p>
            <a:pPr algn="ctr">
              <a:buFont typeface="Wingdings" pitchFamily="2" charset="2"/>
              <a:buChar char="v"/>
            </a:pPr>
            <a:r>
              <a:rPr lang="en-US" b="1" u="sng" dirty="0" smtClean="0">
                <a:solidFill>
                  <a:srgbClr val="114F1B"/>
                </a:solidFill>
              </a:rPr>
              <a:t>grape juice</a:t>
            </a:r>
            <a:r>
              <a:rPr lang="en-US" b="1" dirty="0" smtClean="0">
                <a:solidFill>
                  <a:srgbClr val="114F1B"/>
                </a:solidFill>
              </a:rPr>
              <a:t>,</a:t>
            </a:r>
          </a:p>
          <a:p>
            <a:pPr algn="ctr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ripe fruits, </a:t>
            </a:r>
          </a:p>
          <a:p>
            <a:pPr algn="ctr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honey. </a:t>
            </a: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  <a:latin typeface="Algerian" pitchFamily="82" charset="0"/>
            </a:endParaRP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  <a:latin typeface="Algerian" pitchFamily="82" charset="0"/>
            </a:endParaRPr>
          </a:p>
        </p:txBody>
      </p:sp>
      <p:sp>
        <p:nvSpPr>
          <p:cNvPr id="6" name="Арка 5"/>
          <p:cNvSpPr/>
          <p:nvPr/>
        </p:nvSpPr>
        <p:spPr>
          <a:xfrm rot="681385">
            <a:off x="1896409" y="4041771"/>
            <a:ext cx="1928826" cy="588449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 rot="20924314">
            <a:off x="5411065" y="3967446"/>
            <a:ext cx="1928826" cy="73548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          </a:t>
            </a:r>
            <a:r>
              <a:rPr lang="en-US" b="1" dirty="0" smtClean="0">
                <a:solidFill>
                  <a:srgbClr val="002060"/>
                </a:solidFill>
                <a:latin typeface="Algerian" pitchFamily="82" charset="0"/>
              </a:rPr>
              <a:t>Experimental  part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115328" cy="4608576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  <a:prstDash val="dash"/>
          </a:ln>
        </p:spPr>
        <p:txBody>
          <a:bodyPr>
            <a:normAutofit/>
          </a:bodyPr>
          <a:lstStyle/>
          <a:p>
            <a:pPr algn="r">
              <a:buNone/>
            </a:pP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Equipment: </a:t>
            </a:r>
            <a:endParaRPr lang="ru-RU" b="1" dirty="0" smtClean="0">
              <a:solidFill>
                <a:srgbClr val="C00000"/>
              </a:solidFill>
              <a:cs typeface="Andalus" pitchFamily="18" charset="-78"/>
            </a:endParaRPr>
          </a:p>
          <a:p>
            <a:pPr algn="r"/>
            <a:r>
              <a:rPr lang="en-US" b="1" dirty="0" smtClean="0">
                <a:solidFill>
                  <a:srgbClr val="002060"/>
                </a:solidFill>
                <a:latin typeface="Andale Mono IPA" pitchFamily="34" charset="2"/>
              </a:rPr>
              <a:t>a test tube rack,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r"/>
            <a:r>
              <a:rPr lang="en-US" b="1" dirty="0" smtClean="0">
                <a:solidFill>
                  <a:srgbClr val="002060"/>
                </a:solidFill>
                <a:latin typeface="Andale Mono IPA" pitchFamily="34" charset="2"/>
              </a:rPr>
              <a:t> test tubes,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r"/>
            <a:r>
              <a:rPr lang="en-US" b="1" dirty="0" smtClean="0">
                <a:solidFill>
                  <a:srgbClr val="002060"/>
                </a:solidFill>
                <a:latin typeface="Andale Mono IPA" pitchFamily="34" charset="2"/>
              </a:rPr>
              <a:t>a burner, </a:t>
            </a:r>
          </a:p>
          <a:p>
            <a:pPr algn="r"/>
            <a:r>
              <a:rPr lang="en-US" b="1" dirty="0" smtClean="0">
                <a:solidFill>
                  <a:srgbClr val="002060"/>
                </a:solidFill>
                <a:latin typeface="Andale Mono IPA" pitchFamily="34" charset="2"/>
              </a:rPr>
              <a:t>a tube clamp.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                           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                            </a:t>
            </a:r>
            <a:r>
              <a:rPr lang="en-US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Safety precautions!!!</a:t>
            </a: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Observe</a:t>
            </a:r>
            <a:r>
              <a:rPr lang="en-US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the rules for working </a:t>
            </a:r>
          </a:p>
          <a:p>
            <a:pPr algn="ctr">
              <a:buNone/>
            </a:pPr>
            <a:r>
              <a:rPr lang="en-US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with alkali solutions.</a:t>
            </a:r>
            <a:endParaRPr lang="ru-RU" u="sng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6" descr="https://i.gifer.com/HL3y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214554"/>
            <a:ext cx="2286016" cy="292895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i.ytimg.com/vi/9wVMouVcVRw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06" y="2357430"/>
            <a:ext cx="1809794" cy="135734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6" name="Стрелка вправо 75"/>
          <p:cNvSpPr/>
          <p:nvPr/>
        </p:nvSpPr>
        <p:spPr>
          <a:xfrm rot="9193107">
            <a:off x="3106174" y="4323782"/>
            <a:ext cx="1233199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pandia.ru/text/80/229/images/image001_2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000108"/>
            <a:ext cx="1485892" cy="1652786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>
          <a:xfrm>
            <a:off x="285720" y="4929198"/>
            <a:ext cx="4572000" cy="707886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This proves </a:t>
            </a:r>
            <a:r>
              <a:rPr lang="en-US" sz="2000" b="1" u="sng" dirty="0" smtClean="0">
                <a:solidFill>
                  <a:srgbClr val="C00000"/>
                </a:solidFill>
              </a:rPr>
              <a:t>the presence of glucose</a:t>
            </a:r>
            <a:r>
              <a:rPr lang="en-US" sz="2000" b="1" dirty="0" smtClean="0">
                <a:solidFill>
                  <a:srgbClr val="C00000"/>
                </a:solidFill>
              </a:rPr>
              <a:t> in grape juice.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571480"/>
            <a:ext cx="3429024" cy="914400"/>
          </a:xfrm>
          <a:prstGeom prst="rect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Squeeze the juice from the grapes.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643050"/>
            <a:ext cx="4572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Pour a few drops of </a:t>
            </a:r>
          </a:p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copper (II) sulfate </a:t>
            </a:r>
            <a:r>
              <a:rPr lang="en-US" b="1" dirty="0" smtClean="0">
                <a:solidFill>
                  <a:srgbClr val="7030A0"/>
                </a:solidFill>
              </a:rPr>
              <a:t>solution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</a:rPr>
              <a:t> and</a:t>
            </a:r>
          </a:p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 alkali </a:t>
            </a:r>
            <a:r>
              <a:rPr lang="en-US" b="1" dirty="0" smtClean="0">
                <a:solidFill>
                  <a:srgbClr val="7030A0"/>
                </a:solidFill>
              </a:rPr>
              <a:t>solution to the juice.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928934"/>
            <a:ext cx="231024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Heat the solution.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3429000"/>
            <a:ext cx="4572000" cy="646331"/>
          </a:xfrm>
          <a:prstGeom prst="rect">
            <a:avLst/>
          </a:prstGeom>
          <a:solidFill>
            <a:schemeClr val="bg2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The </a:t>
            </a:r>
            <a:r>
              <a:rPr lang="en-US" b="1" u="sng" dirty="0" err="1" smtClean="0">
                <a:solidFill>
                  <a:schemeClr val="accent1">
                    <a:lumMod val="75000"/>
                  </a:schemeClr>
                </a:solidFill>
              </a:rPr>
              <a:t>colour</a:t>
            </a:r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of the solution begins to </a:t>
            </a:r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change</a:t>
            </a:r>
            <a:endParaRPr lang="ru-RU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4214818"/>
            <a:ext cx="457200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4"/>
            </a:solidFill>
          </a:ln>
        </p:spPr>
        <p:txBody>
          <a:bodyPr>
            <a:spAutoFit/>
          </a:bodyPr>
          <a:lstStyle/>
          <a:p>
            <a:r>
              <a:rPr lang="en-US" b="1" dirty="0" smtClean="0"/>
              <a:t>When the solution is heated, a yellow precipitate of Cu2O is formed, which gradually turns into a red precipitate of </a:t>
            </a:r>
            <a:r>
              <a:rPr lang="en-US" b="1" dirty="0" err="1" smtClean="0"/>
              <a:t>CuO</a:t>
            </a:r>
            <a:r>
              <a:rPr lang="en-US" b="1" dirty="0" smtClean="0"/>
              <a:t>.</a:t>
            </a:r>
            <a:r>
              <a:rPr lang="ru-RU" b="1" dirty="0" smtClean="0"/>
              <a:t> </a:t>
            </a:r>
            <a:endParaRPr lang="en-US" b="1" dirty="0" smtClea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5786454"/>
            <a:ext cx="7429552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СН</a:t>
            </a:r>
            <a:r>
              <a:rPr lang="ru-RU" b="1" baseline="-25000" dirty="0" smtClean="0"/>
              <a:t>2</a:t>
            </a:r>
            <a:r>
              <a:rPr lang="ru-RU" b="1" dirty="0" smtClean="0"/>
              <a:t>ОН – (СНОН)</a:t>
            </a:r>
            <a:r>
              <a:rPr lang="ru-RU" b="1" baseline="-25000" dirty="0" smtClean="0"/>
              <a:t>4</a:t>
            </a:r>
            <a:r>
              <a:rPr lang="ru-RU" b="1" dirty="0" smtClean="0"/>
              <a:t> – СОН + С</a:t>
            </a:r>
            <a:r>
              <a:rPr lang="en-US" b="1" dirty="0" smtClean="0"/>
              <a:t>u</a:t>
            </a:r>
            <a:r>
              <a:rPr lang="ru-RU" b="1" dirty="0" smtClean="0"/>
              <a:t>(ОН)</a:t>
            </a:r>
            <a:r>
              <a:rPr lang="ru-RU" b="1" baseline="-25000" dirty="0" smtClean="0"/>
              <a:t>2</a:t>
            </a:r>
            <a:r>
              <a:rPr lang="ru-RU" b="1" dirty="0" smtClean="0"/>
              <a:t> = СН</a:t>
            </a:r>
            <a:r>
              <a:rPr lang="ru-RU" b="1" baseline="-25000" dirty="0" smtClean="0"/>
              <a:t>2</a:t>
            </a:r>
            <a:r>
              <a:rPr lang="ru-RU" b="1" dirty="0" smtClean="0"/>
              <a:t>ОН – (СНОН)</a:t>
            </a:r>
            <a:r>
              <a:rPr lang="ru-RU" b="1" baseline="-25000" dirty="0" smtClean="0"/>
              <a:t>4</a:t>
            </a:r>
            <a:r>
              <a:rPr lang="ru-RU" b="1" dirty="0" smtClean="0"/>
              <a:t> – СООН + С</a:t>
            </a:r>
            <a:r>
              <a:rPr lang="en-US" b="1" dirty="0" smtClean="0"/>
              <a:t>u</a:t>
            </a:r>
            <a:r>
              <a:rPr lang="ru-RU" b="1" baseline="-25000" dirty="0" smtClean="0"/>
              <a:t>2</a:t>
            </a:r>
            <a:r>
              <a:rPr lang="ru-RU" b="1" dirty="0" smtClean="0"/>
              <a:t>О↓+ Н</a:t>
            </a:r>
            <a:r>
              <a:rPr lang="ru-RU" b="1" baseline="-25000" dirty="0" smtClean="0"/>
              <a:t>2</a:t>
            </a:r>
            <a:r>
              <a:rPr lang="ru-RU" b="1" dirty="0" smtClean="0"/>
              <a:t>О</a:t>
            </a:r>
            <a:endParaRPr lang="ru-RU" dirty="0" smtClean="0"/>
          </a:p>
        </p:txBody>
      </p:sp>
      <p:cxnSp>
        <p:nvCxnSpPr>
          <p:cNvPr id="12" name="Скругленная соединительная линия 11"/>
          <p:cNvCxnSpPr/>
          <p:nvPr/>
        </p:nvCxnSpPr>
        <p:spPr>
          <a:xfrm>
            <a:off x="5286380" y="2214554"/>
            <a:ext cx="357222" cy="757157"/>
          </a:xfrm>
          <a:prstGeom prst="curvedConnector2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>
            <a:off x="3643306" y="1071546"/>
            <a:ext cx="928694" cy="500066"/>
          </a:xfrm>
          <a:prstGeom prst="curvedConnector3">
            <a:avLst>
              <a:gd name="adj1" fmla="val 109314"/>
            </a:avLst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11"/>
          <p:cNvCxnSpPr/>
          <p:nvPr/>
        </p:nvCxnSpPr>
        <p:spPr>
          <a:xfrm rot="16200000" flipH="1">
            <a:off x="8051090" y="3664686"/>
            <a:ext cx="685719" cy="500098"/>
          </a:xfrm>
          <a:prstGeom prst="curvedConnector3">
            <a:avLst>
              <a:gd name="adj1" fmla="val 1802"/>
            </a:avLst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11"/>
          <p:cNvCxnSpPr>
            <a:stCxn id="5" idx="3"/>
          </p:cNvCxnSpPr>
          <p:nvPr/>
        </p:nvCxnSpPr>
        <p:spPr>
          <a:xfrm>
            <a:off x="5596364" y="3113600"/>
            <a:ext cx="904495" cy="286738"/>
          </a:xfrm>
          <a:prstGeom prst="curvedConnector3">
            <a:avLst>
              <a:gd name="adj1" fmla="val 70706"/>
            </a:avLst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>
            <a:off x="2321703" y="5679297"/>
            <a:ext cx="214314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s5.rimg.info/d134027514d8be473e9aa4755e4582b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85728"/>
            <a:ext cx="1000132" cy="172878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58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2179080"/>
          <a:ext cx="8358246" cy="4321752"/>
        </p:xfrm>
        <a:graphic>
          <a:graphicData uri="http://schemas.openxmlformats.org/drawingml/2006/table">
            <a:tbl>
              <a:tblPr/>
              <a:tblGrid>
                <a:gridCol w="4179123"/>
                <a:gridCol w="4179123"/>
              </a:tblGrid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Name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Calorie Content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114F1B"/>
                          </a:solidFill>
                        </a:rPr>
                        <a:t>White grapes </a:t>
                      </a:r>
                      <a:endParaRPr lang="ru-RU" sz="2400" b="1" dirty="0">
                        <a:solidFill>
                          <a:srgbClr val="114F1B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2A2A2A"/>
                          </a:solidFill>
                          <a:latin typeface="Open Sans"/>
                          <a:ea typeface="Times New Roman"/>
                          <a:cs typeface="Times New Roman"/>
                        </a:rPr>
                        <a:t>43 </a:t>
                      </a:r>
                      <a:r>
                        <a:rPr lang="en-US" sz="2000" b="1" dirty="0" smtClean="0"/>
                        <a:t>kcal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/>
                        <a:t>Sour varieties 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2A2A2A"/>
                          </a:solidFill>
                          <a:latin typeface="Open Sans"/>
                          <a:ea typeface="Times New Roman"/>
                          <a:cs typeface="Times New Roman"/>
                        </a:rPr>
                        <a:t>65 </a:t>
                      </a:r>
                      <a:r>
                        <a:rPr lang="en-US" sz="2000" b="1" dirty="0" smtClean="0"/>
                        <a:t>kcal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FC000"/>
                    </a:solidFill>
                  </a:tcPr>
                </a:tc>
              </a:tr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Red grapes 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2A2A2A"/>
                          </a:solidFill>
                          <a:latin typeface="Open Sans"/>
                          <a:ea typeface="Times New Roman"/>
                          <a:cs typeface="Times New Roman"/>
                        </a:rPr>
                        <a:t>64 </a:t>
                      </a:r>
                      <a:r>
                        <a:rPr lang="en-US" sz="2000" b="1" dirty="0" smtClean="0"/>
                        <a:t>kcal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002060"/>
                          </a:solidFill>
                        </a:rPr>
                        <a:t>Kishmish</a:t>
                      </a:r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2A2A2A"/>
                          </a:solidFill>
                          <a:latin typeface="Open Sans"/>
                          <a:ea typeface="Times New Roman"/>
                          <a:cs typeface="Times New Roman"/>
                        </a:rPr>
                        <a:t>95 </a:t>
                      </a:r>
                      <a:r>
                        <a:rPr lang="en-US" sz="2000" b="1" dirty="0" smtClean="0"/>
                        <a:t>kcal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99FF33"/>
                    </a:solidFill>
                  </a:tcPr>
                </a:tc>
              </a:tr>
              <a:tr h="720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/>
                        <a:t>Raisins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2A2A2A"/>
                          </a:solidFill>
                          <a:latin typeface="Open Sans"/>
                          <a:ea typeface="Times New Roman"/>
                          <a:cs typeface="Times New Roman"/>
                        </a:rPr>
                        <a:t>240 </a:t>
                      </a:r>
                      <a:r>
                        <a:rPr lang="en-US" sz="2000" b="1" dirty="0" smtClean="0"/>
                        <a:t>kcal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000" marR="160000" marT="120000" marB="12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14480" y="1214422"/>
            <a:ext cx="6643734" cy="584775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Calorie table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avatars.mds.yandex.net/get-pdb/1491599/3a250fa4-d948-43a0-a0ea-fd89b05727e7/ori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785926"/>
            <a:ext cx="2362200" cy="4429156"/>
          </a:xfrm>
          <a:prstGeom prst="rect">
            <a:avLst/>
          </a:prstGeom>
          <a:noFill/>
        </p:spPr>
      </p:pic>
      <p:pic>
        <p:nvPicPr>
          <p:cNvPr id="20482" name="Picture 2" descr="https://99px.ru/sstorage/1/113080802014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3214710" cy="3357586"/>
          </a:xfrm>
          <a:prstGeom prst="rect">
            <a:avLst/>
          </a:prstGeom>
          <a:noFill/>
        </p:spPr>
      </p:pic>
      <p:pic>
        <p:nvPicPr>
          <p:cNvPr id="4" name="Picture 2" descr="https://99px.ru/sstorage/1/113080802014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071810"/>
            <a:ext cx="3357586" cy="3500462"/>
          </a:xfrm>
          <a:prstGeom prst="rect">
            <a:avLst/>
          </a:prstGeom>
          <a:noFill/>
        </p:spPr>
      </p:pic>
      <p:pic>
        <p:nvPicPr>
          <p:cNvPr id="20484" name="Picture 4" descr="https://i.gifer.com/Fae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000108"/>
            <a:ext cx="2428891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309</TotalTime>
  <Words>289</Words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Lyceum 21  SCHOOL  SUBJECT  «ENGLISH and CHEMISTRY» </vt:lpstr>
      <vt:lpstr>Problem</vt:lpstr>
      <vt:lpstr>Actuality</vt:lpstr>
      <vt:lpstr>Aim: determination of glucose in grape juice       C6H12O6 </vt:lpstr>
      <vt:lpstr> Glucose   (grape  sugar)  is an essential  component of blood  In  the  human body. </vt:lpstr>
      <vt:lpstr>          Experimental  part</vt:lpstr>
      <vt:lpstr>Слайд 7</vt:lpstr>
      <vt:lpstr>Слайд 8</vt:lpstr>
      <vt:lpstr>Слайд 9</vt:lpstr>
      <vt:lpstr>           Conclusion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63</cp:revision>
  <dcterms:created xsi:type="dcterms:W3CDTF">2020-03-08T17:45:55Z</dcterms:created>
  <dcterms:modified xsi:type="dcterms:W3CDTF">2021-04-05T17:00:50Z</dcterms:modified>
</cp:coreProperties>
</file>