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08" r:id="rId1"/>
  </p:sldMasterIdLst>
  <p:notesMasterIdLst>
    <p:notesMasterId r:id="rId13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7" r:id="rId10"/>
    <p:sldId id="265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2A37E6-A289-4134-B6FB-FAAFFCE1705A}" type="datetimeFigureOut">
              <a:rPr lang="ru-RU" smtClean="0"/>
              <a:t>22.10.2021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C7F57F-0F7A-42AB-8784-29FD7D0366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795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6AD43-A752-48C6-A5FA-6838D16F4504}" type="datetime1">
              <a:rPr lang="ru-RU" smtClean="0"/>
              <a:t>22.10.2021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Пушкова Роза Александровна, МБОУ "Куединская СОШ №1 им. П.П. Балахнина"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E39B1-045E-4853-B521-9985AF115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2545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596B62-1459-4D3D-B0E9-072604E9F1A8}" type="datetime1">
              <a:rPr lang="ru-RU" smtClean="0"/>
              <a:t>22.10.2021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Пушкова Роза Александровна, МБОУ "Куединская СОШ №1 им. П.П. Балахнина"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E39B1-045E-4853-B521-9985AF115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9583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96D63-E103-4E32-8BE1-E206C57DA49C}" type="datetime1">
              <a:rPr lang="ru-RU" smtClean="0"/>
              <a:t>22.10.2021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Пушкова Роза Александровна, МБОУ "Куединская СОШ №1 им. П.П. Балахнина"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E39B1-045E-4853-B521-9985AF1155D2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19811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86FAFE-7A86-45F4-9762-9C55ED5FE991}" type="datetime1">
              <a:rPr lang="ru-RU" smtClean="0"/>
              <a:t>22.10.2021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Пушкова Роза Александровна, МБОУ "Куединская СОШ №1 им. П.П. Балахнина"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E39B1-045E-4853-B521-9985AF115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2512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39CC1-DD86-42B6-9398-702DA6D5A19A}" type="datetime1">
              <a:rPr lang="ru-RU" smtClean="0"/>
              <a:t>22.10.2021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Пушкова Роза Александровна, МБОУ "Куединская СОШ №1 им. П.П. Балахнина"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E39B1-045E-4853-B521-9985AF1155D2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79761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C61D8-9566-41CA-86E7-D328F364D711}" type="datetime1">
              <a:rPr lang="ru-RU" smtClean="0"/>
              <a:t>22.10.2021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Пушкова Роза Александровна, МБОУ "Куединская СОШ №1 им. П.П. Балахнина"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E39B1-045E-4853-B521-9985AF115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3293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75844-3CC8-49C7-9F4E-EF753000CA95}" type="datetime1">
              <a:rPr lang="ru-RU" smtClean="0"/>
              <a:t>22.10.2021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Пушкова Роза Александровна, МБОУ "Куединская СОШ №1 им. П.П. Балахнина"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E39B1-045E-4853-B521-9985AF115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7014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A1918-8C9B-4ACC-98C4-6B19BA4811B8}" type="datetime1">
              <a:rPr lang="ru-RU" smtClean="0"/>
              <a:t>22.10.2021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Пушкова Роза Александровна, МБОУ "Куединская СОШ №1 им. П.П. Балахнина"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E39B1-045E-4853-B521-9985AF115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2065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E05D9-BCEF-4C5E-A241-5BE5A8089AE2}" type="datetime1">
              <a:rPr lang="ru-RU" smtClean="0"/>
              <a:t>22.10.2021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Пушкова Роза Александровна, МБОУ "Куединская СОШ №1 им. П.П. Балахнина"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E39B1-045E-4853-B521-9985AF115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0342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FE3356-5F02-43AB-981A-1A1EC49D5AEB}" type="datetime1">
              <a:rPr lang="ru-RU" smtClean="0"/>
              <a:t>22.10.2021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Пушкова Роза Александровна, МБОУ "Куединская СОШ №1 им. П.П. Балахнина"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E39B1-045E-4853-B521-9985AF115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1841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9275F-3ECB-4B90-AFEE-5D12E122CE47}" type="datetime1">
              <a:rPr lang="ru-RU" smtClean="0"/>
              <a:t>22.10.2021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Пушкова Роза Александровна, МБОУ "Куединская СОШ №1 им. П.П. Балахнина"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E39B1-045E-4853-B521-9985AF115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3385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8E7F7E-6B00-4D75-8CF7-025F25F1DB81}" type="datetime1">
              <a:rPr lang="ru-RU" smtClean="0"/>
              <a:t>22.10.2021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Пушкова Роза Александровна, МБОУ "Куединская СОШ №1 им. П.П. Балахнина"</a:t>
            </a: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E39B1-045E-4853-B521-9985AF115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7350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C11980-99B9-4648-9DEF-DF3C78E69F66}" type="datetime1">
              <a:rPr lang="ru-RU" smtClean="0"/>
              <a:t>22.10.2021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Пушкова Роза Александровна, МБОУ "Куединская СОШ №1 им. П.П. Балахнина"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E39B1-045E-4853-B521-9985AF115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4778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45DCB-3D8E-4E5A-BACB-F80A74FAEFCB}" type="datetime1">
              <a:rPr lang="ru-RU" smtClean="0"/>
              <a:t>22.10.2021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Пушкова Роза Александровна, МБОУ "Куединская СОШ №1 им. П.П. Балахнина"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E39B1-045E-4853-B521-9985AF115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781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9D63B6-6DB4-4F60-A925-8D4A611C56EF}" type="datetime1">
              <a:rPr lang="ru-RU" smtClean="0"/>
              <a:t>22.10.2021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Пушкова Роза Александровна, МБОУ "Куединская СОШ №1 им. П.П. Балахнина"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E39B1-045E-4853-B521-9985AF115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5844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6943B6-A10E-499E-81BA-9677FB197AD6}" type="datetime1">
              <a:rPr lang="ru-RU" smtClean="0"/>
              <a:t>22.10.2021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Пушкова Роза Александровна, МБОУ "Куединская СОШ №1 им. П.П. Балахнина"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AE39B1-045E-4853-B521-9985AF115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194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2012B-9EFE-4B46-9D58-DADC5CE7E480}" type="datetime1">
              <a:rPr lang="ru-RU" smtClean="0"/>
              <a:t>22.10.2021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Пушкова Роза Александровна, МБОУ "Куединская СОШ №1 им. П.П. Балахнина"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9AE39B1-045E-4853-B521-9985AF1155D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296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f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f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f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30618" y="2161310"/>
            <a:ext cx="5458690" cy="447118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подобен дроби: в знаменателе то, что он думает о себе, в числителе то, что он есть на самом деле</a:t>
            </a: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Л.Н. Толстой</a:t>
            </a:r>
          </a:p>
          <a:p>
            <a:endParaRPr lang="ru-RU" dirty="0"/>
          </a:p>
        </p:txBody>
      </p:sp>
      <p:pic>
        <p:nvPicPr>
          <p:cNvPr id="1026" name="Picture 2" descr="https://cs5.livemaster.ru/storage/91/34/71d85cec73a5c6d21c918c1313ag--kartiny-panno-portret-l-n-tolstogo-ruchnay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283" y="249382"/>
            <a:ext cx="4456082" cy="5852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Пушкова Роза Александровна, МБОУ "Куединская СОШ №1 им. П.П. Балахнина"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730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7115" y="184727"/>
            <a:ext cx="4374957" cy="655782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7115" y="1006763"/>
            <a:ext cx="7967904" cy="1791855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в Пермском крае расположены памятники в честь Алексея Леонова и Павла Беляева, которые в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марте 1965 года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аппарате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Восход-2» совершили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нештатную посадку в тайге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Пермского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69" b="11076"/>
          <a:stretch/>
        </p:blipFill>
        <p:spPr>
          <a:xfrm>
            <a:off x="1400848" y="2952420"/>
            <a:ext cx="5046133" cy="383168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8982" y="101600"/>
            <a:ext cx="3519579" cy="6682509"/>
          </a:xfrm>
          <a:prstGeom prst="rect">
            <a:avLst/>
          </a:prstGeom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Пушкова Роза Александровна, МБОУ "Куединская СОШ №1 им. П.П. Балахнина"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9012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7600" y="406400"/>
            <a:ext cx="8672946" cy="20042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подобен дроби: в знаменателе то, что он думает о себе, в числителе то, что он есть на самом деле.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139" y="2560782"/>
            <a:ext cx="6960612" cy="3830782"/>
          </a:xfrm>
          <a:prstGeom prst="rect">
            <a:avLst/>
          </a:prstGeom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Пушкова Роза Александровна, МБОУ "Куединская СОШ №1 им. П.П. Балахнина"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0270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8934" y="923636"/>
            <a:ext cx="8596668" cy="2475345"/>
          </a:xfrm>
        </p:spPr>
        <p:txBody>
          <a:bodyPr>
            <a:normAutofit/>
          </a:bodyPr>
          <a:lstStyle/>
          <a:p>
            <a:pPr algn="ctr"/>
            <a:endParaRPr lang="ru-RU" sz="4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fs00.infourok.ru/images/doc/261/266040/1/img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Пушкова Роза Александровна, МБОУ "Куединская СОШ №1 им. П.П. Балахнина"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914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2" cy="6858001"/>
          </a:xfrm>
          <a:prstGeom prst="rect">
            <a:avLst/>
          </a:prstGeom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Пушкова Роза Александровна, МБОУ "Куединская СОШ №1 им. П.П. Балахнина"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86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70" y="628072"/>
            <a:ext cx="9990665" cy="1320800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Расставить дроби в порядке возрастания</a:t>
            </a:r>
            <a:endParaRPr lang="ru-RU" sz="40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363389831"/>
                  </p:ext>
                </p:extLst>
              </p:nvPr>
            </p:nvGraphicFramePr>
            <p:xfrm>
              <a:off x="674257" y="2733964"/>
              <a:ext cx="8506688" cy="3500581"/>
            </p:xfrm>
            <a:graphic>
              <a:graphicData uri="http://schemas.openxmlformats.org/drawingml/2006/table">
                <a:tbl>
                  <a:tblPr firstRow="1" firstCol="1" bandRow="1">
                    <a:tableStyleId>{0505E3EF-67EA-436B-97B2-0124C06EBD24}</a:tableStyleId>
                  </a:tblPr>
                  <a:tblGrid>
                    <a:gridCol w="1417640">
                      <a:extLst>
                        <a:ext uri="{9D8B030D-6E8A-4147-A177-3AD203B41FA5}">
                          <a16:colId xmlns:a16="http://schemas.microsoft.com/office/drawing/2014/main" val="119560344"/>
                        </a:ext>
                      </a:extLst>
                    </a:gridCol>
                    <a:gridCol w="1417640">
                      <a:extLst>
                        <a:ext uri="{9D8B030D-6E8A-4147-A177-3AD203B41FA5}">
                          <a16:colId xmlns:a16="http://schemas.microsoft.com/office/drawing/2014/main" val="3655606483"/>
                        </a:ext>
                      </a:extLst>
                    </a:gridCol>
                    <a:gridCol w="1417640">
                      <a:extLst>
                        <a:ext uri="{9D8B030D-6E8A-4147-A177-3AD203B41FA5}">
                          <a16:colId xmlns:a16="http://schemas.microsoft.com/office/drawing/2014/main" val="3744162293"/>
                        </a:ext>
                      </a:extLst>
                    </a:gridCol>
                    <a:gridCol w="1417640">
                      <a:extLst>
                        <a:ext uri="{9D8B030D-6E8A-4147-A177-3AD203B41FA5}">
                          <a16:colId xmlns:a16="http://schemas.microsoft.com/office/drawing/2014/main" val="2379692953"/>
                        </a:ext>
                      </a:extLst>
                    </a:gridCol>
                    <a:gridCol w="1417640">
                      <a:extLst>
                        <a:ext uri="{9D8B030D-6E8A-4147-A177-3AD203B41FA5}">
                          <a16:colId xmlns:a16="http://schemas.microsoft.com/office/drawing/2014/main" val="3542470409"/>
                        </a:ext>
                      </a:extLst>
                    </a:gridCol>
                    <a:gridCol w="1418488">
                      <a:extLst>
                        <a:ext uri="{9D8B030D-6E8A-4147-A177-3AD203B41FA5}">
                          <a16:colId xmlns:a16="http://schemas.microsoft.com/office/drawing/2014/main" val="3572628801"/>
                        </a:ext>
                      </a:extLst>
                    </a:gridCol>
                  </a:tblGrid>
                  <a:tr h="1789159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44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4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7</m:t>
                                    </m:r>
                                  </m:num>
                                  <m:den>
                                    <m:r>
                                      <a:rPr lang="ru-RU" sz="4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4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44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4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ru-RU" sz="4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4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44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4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17</m:t>
                                    </m:r>
                                  </m:num>
                                  <m:den>
                                    <m:r>
                                      <a:rPr lang="ru-RU" sz="4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4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44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4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10</m:t>
                                    </m:r>
                                  </m:num>
                                  <m:den>
                                    <m:r>
                                      <a:rPr lang="ru-RU" sz="4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4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44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4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15</m:t>
                                    </m:r>
                                  </m:num>
                                  <m:den>
                                    <m:r>
                                      <a:rPr lang="ru-RU" sz="4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4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4400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4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num>
                                  <m:den>
                                    <m:r>
                                      <a:rPr lang="ru-RU" sz="4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ru-RU" sz="4400" b="0" i="0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4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338104967"/>
                      </a:ext>
                    </a:extLst>
                  </a:tr>
                  <a:tr h="171142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6600" b="1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С</a:t>
                          </a:r>
                          <a:endParaRPr lang="ru-RU" sz="6600" b="1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6600" b="1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К</a:t>
                          </a:r>
                          <a:endParaRPr lang="ru-RU" sz="66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6600" b="1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С</a:t>
                          </a:r>
                          <a:endParaRPr lang="ru-RU" sz="66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6600" b="1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М</a:t>
                          </a:r>
                          <a:endParaRPr lang="ru-RU" sz="66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6600" b="1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О</a:t>
                          </a:r>
                          <a:endParaRPr lang="ru-RU" sz="66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6600" b="1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О</a:t>
                          </a:r>
                          <a:endParaRPr lang="ru-RU" sz="66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72593375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2363389831"/>
                  </p:ext>
                </p:extLst>
              </p:nvPr>
            </p:nvGraphicFramePr>
            <p:xfrm>
              <a:off x="674257" y="2733964"/>
              <a:ext cx="8506688" cy="3500581"/>
            </p:xfrm>
            <a:graphic>
              <a:graphicData uri="http://schemas.openxmlformats.org/drawingml/2006/table">
                <a:tbl>
                  <a:tblPr firstRow="1" firstCol="1" bandRow="1">
                    <a:tableStyleId>{0505E3EF-67EA-436B-97B2-0124C06EBD24}</a:tableStyleId>
                  </a:tblPr>
                  <a:tblGrid>
                    <a:gridCol w="1417640">
                      <a:extLst>
                        <a:ext uri="{9D8B030D-6E8A-4147-A177-3AD203B41FA5}">
                          <a16:colId xmlns:a16="http://schemas.microsoft.com/office/drawing/2014/main" val="119560344"/>
                        </a:ext>
                      </a:extLst>
                    </a:gridCol>
                    <a:gridCol w="1417640">
                      <a:extLst>
                        <a:ext uri="{9D8B030D-6E8A-4147-A177-3AD203B41FA5}">
                          <a16:colId xmlns:a16="http://schemas.microsoft.com/office/drawing/2014/main" val="3655606483"/>
                        </a:ext>
                      </a:extLst>
                    </a:gridCol>
                    <a:gridCol w="1417640">
                      <a:extLst>
                        <a:ext uri="{9D8B030D-6E8A-4147-A177-3AD203B41FA5}">
                          <a16:colId xmlns:a16="http://schemas.microsoft.com/office/drawing/2014/main" val="3744162293"/>
                        </a:ext>
                      </a:extLst>
                    </a:gridCol>
                    <a:gridCol w="1417640">
                      <a:extLst>
                        <a:ext uri="{9D8B030D-6E8A-4147-A177-3AD203B41FA5}">
                          <a16:colId xmlns:a16="http://schemas.microsoft.com/office/drawing/2014/main" val="2379692953"/>
                        </a:ext>
                      </a:extLst>
                    </a:gridCol>
                    <a:gridCol w="1417640">
                      <a:extLst>
                        <a:ext uri="{9D8B030D-6E8A-4147-A177-3AD203B41FA5}">
                          <a16:colId xmlns:a16="http://schemas.microsoft.com/office/drawing/2014/main" val="3542470409"/>
                        </a:ext>
                      </a:extLst>
                    </a:gridCol>
                    <a:gridCol w="1418488">
                      <a:extLst>
                        <a:ext uri="{9D8B030D-6E8A-4147-A177-3AD203B41FA5}">
                          <a16:colId xmlns:a16="http://schemas.microsoft.com/office/drawing/2014/main" val="3572628801"/>
                        </a:ext>
                      </a:extLst>
                    </a:gridCol>
                  </a:tblGrid>
                  <a:tr h="1789159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429" t="-340" r="-500429" b="-1044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100429" t="-340" r="-400429" b="-1044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201293" t="-340" r="-302155" b="-1044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300000" t="-340" r="-200858" b="-1044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400000" t="-340" r="-100858" b="-10442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500000" t="-340" r="-858" b="-10442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8104967"/>
                      </a:ext>
                    </a:extLst>
                  </a:tr>
                  <a:tr h="171142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6600" b="1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С</a:t>
                          </a:r>
                          <a:endParaRPr lang="ru-RU" sz="6600" b="1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6600" b="1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К</a:t>
                          </a:r>
                          <a:endParaRPr lang="ru-RU" sz="66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6600" b="1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С</a:t>
                          </a:r>
                          <a:endParaRPr lang="ru-RU" sz="66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6600" b="1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М</a:t>
                          </a:r>
                          <a:endParaRPr lang="ru-RU" sz="66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6600" b="1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О</a:t>
                          </a:r>
                          <a:endParaRPr lang="ru-RU" sz="66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6600" b="1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О</a:t>
                          </a:r>
                          <a:endParaRPr lang="ru-RU" sz="66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72593375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Объект 3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337198864"/>
                  </p:ext>
                </p:extLst>
              </p:nvPr>
            </p:nvGraphicFramePr>
            <p:xfrm>
              <a:off x="674257" y="2392218"/>
              <a:ext cx="8506688" cy="3500581"/>
            </p:xfrm>
            <a:graphic>
              <a:graphicData uri="http://schemas.openxmlformats.org/drawingml/2006/table">
                <a:tbl>
                  <a:tblPr firstRow="1" firstCol="1" bandRow="1">
                    <a:tableStyleId>{0505E3EF-67EA-436B-97B2-0124C06EBD24}</a:tableStyleId>
                  </a:tblPr>
                  <a:tblGrid>
                    <a:gridCol w="1417640">
                      <a:extLst>
                        <a:ext uri="{9D8B030D-6E8A-4147-A177-3AD203B41FA5}">
                          <a16:colId xmlns:a16="http://schemas.microsoft.com/office/drawing/2014/main" val="119560344"/>
                        </a:ext>
                      </a:extLst>
                    </a:gridCol>
                    <a:gridCol w="1417640">
                      <a:extLst>
                        <a:ext uri="{9D8B030D-6E8A-4147-A177-3AD203B41FA5}">
                          <a16:colId xmlns:a16="http://schemas.microsoft.com/office/drawing/2014/main" val="3655606483"/>
                        </a:ext>
                      </a:extLst>
                    </a:gridCol>
                    <a:gridCol w="1417640">
                      <a:extLst>
                        <a:ext uri="{9D8B030D-6E8A-4147-A177-3AD203B41FA5}">
                          <a16:colId xmlns:a16="http://schemas.microsoft.com/office/drawing/2014/main" val="3744162293"/>
                        </a:ext>
                      </a:extLst>
                    </a:gridCol>
                    <a:gridCol w="1417640">
                      <a:extLst>
                        <a:ext uri="{9D8B030D-6E8A-4147-A177-3AD203B41FA5}">
                          <a16:colId xmlns:a16="http://schemas.microsoft.com/office/drawing/2014/main" val="2379692953"/>
                        </a:ext>
                      </a:extLst>
                    </a:gridCol>
                    <a:gridCol w="1417640">
                      <a:extLst>
                        <a:ext uri="{9D8B030D-6E8A-4147-A177-3AD203B41FA5}">
                          <a16:colId xmlns:a16="http://schemas.microsoft.com/office/drawing/2014/main" val="3542470409"/>
                        </a:ext>
                      </a:extLst>
                    </a:gridCol>
                    <a:gridCol w="1418488">
                      <a:extLst>
                        <a:ext uri="{9D8B030D-6E8A-4147-A177-3AD203B41FA5}">
                          <a16:colId xmlns:a16="http://schemas.microsoft.com/office/drawing/2014/main" val="3572628801"/>
                        </a:ext>
                      </a:extLst>
                    </a:gridCol>
                  </a:tblGrid>
                  <a:tr h="1789159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4400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4400" b="0" i="0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num>
                                  <m:den>
                                    <m:r>
                                      <a:rPr lang="ru-RU" sz="4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4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4400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4400" b="0" i="0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num>
                                  <m:den>
                                    <m:r>
                                      <a:rPr lang="ru-RU" sz="4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4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4400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4400" b="0" i="0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7</m:t>
                                    </m:r>
                                  </m:num>
                                  <m:den>
                                    <m:r>
                                      <a:rPr lang="ru-RU" sz="4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4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4400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4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ru-RU" sz="4400" b="0" i="0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num>
                                  <m:den>
                                    <m:r>
                                      <a:rPr lang="ru-RU" sz="4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4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44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4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15</m:t>
                                    </m:r>
                                  </m:num>
                                  <m:den>
                                    <m:r>
                                      <a:rPr lang="ru-RU" sz="4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4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ru-RU" sz="4400" i="1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ru-RU" sz="4400" b="0" i="0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17</m:t>
                                    </m:r>
                                  </m:num>
                                  <m:den>
                                    <m:r>
                                      <a:rPr lang="ru-RU" sz="44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ru-RU" sz="4400" b="0" i="0" smtClean="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9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ru-RU" sz="44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338104967"/>
                      </a:ext>
                    </a:extLst>
                  </a:tr>
                  <a:tr h="171142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6600" b="1" dirty="0" smtClean="0"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К</a:t>
                          </a:r>
                          <a:endParaRPr lang="ru-RU" sz="66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6600" b="1" dirty="0" smtClean="0"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О</a:t>
                          </a:r>
                          <a:endParaRPr lang="ru-RU" sz="66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6600" b="1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С</a:t>
                          </a:r>
                          <a:endParaRPr lang="ru-RU" sz="6600" b="1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6600" b="1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М</a:t>
                          </a:r>
                          <a:endParaRPr lang="ru-RU" sz="66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6600" b="1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О</a:t>
                          </a:r>
                          <a:endParaRPr lang="ru-RU" sz="66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6600" b="1" dirty="0" smtClean="0"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С</a:t>
                          </a:r>
                          <a:endParaRPr lang="ru-RU" sz="66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72593375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Объект 3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337198864"/>
                  </p:ext>
                </p:extLst>
              </p:nvPr>
            </p:nvGraphicFramePr>
            <p:xfrm>
              <a:off x="674257" y="2392218"/>
              <a:ext cx="8506688" cy="3500581"/>
            </p:xfrm>
            <a:graphic>
              <a:graphicData uri="http://schemas.openxmlformats.org/drawingml/2006/table">
                <a:tbl>
                  <a:tblPr firstRow="1" firstCol="1" bandRow="1">
                    <a:tableStyleId>{0505E3EF-67EA-436B-97B2-0124C06EBD24}</a:tableStyleId>
                  </a:tblPr>
                  <a:tblGrid>
                    <a:gridCol w="1417640">
                      <a:extLst>
                        <a:ext uri="{9D8B030D-6E8A-4147-A177-3AD203B41FA5}">
                          <a16:colId xmlns:a16="http://schemas.microsoft.com/office/drawing/2014/main" val="119560344"/>
                        </a:ext>
                      </a:extLst>
                    </a:gridCol>
                    <a:gridCol w="1417640">
                      <a:extLst>
                        <a:ext uri="{9D8B030D-6E8A-4147-A177-3AD203B41FA5}">
                          <a16:colId xmlns:a16="http://schemas.microsoft.com/office/drawing/2014/main" val="3655606483"/>
                        </a:ext>
                      </a:extLst>
                    </a:gridCol>
                    <a:gridCol w="1417640">
                      <a:extLst>
                        <a:ext uri="{9D8B030D-6E8A-4147-A177-3AD203B41FA5}">
                          <a16:colId xmlns:a16="http://schemas.microsoft.com/office/drawing/2014/main" val="3744162293"/>
                        </a:ext>
                      </a:extLst>
                    </a:gridCol>
                    <a:gridCol w="1417640">
                      <a:extLst>
                        <a:ext uri="{9D8B030D-6E8A-4147-A177-3AD203B41FA5}">
                          <a16:colId xmlns:a16="http://schemas.microsoft.com/office/drawing/2014/main" val="2379692953"/>
                        </a:ext>
                      </a:extLst>
                    </a:gridCol>
                    <a:gridCol w="1417640">
                      <a:extLst>
                        <a:ext uri="{9D8B030D-6E8A-4147-A177-3AD203B41FA5}">
                          <a16:colId xmlns:a16="http://schemas.microsoft.com/office/drawing/2014/main" val="3542470409"/>
                        </a:ext>
                      </a:extLst>
                    </a:gridCol>
                    <a:gridCol w="1418488">
                      <a:extLst>
                        <a:ext uri="{9D8B030D-6E8A-4147-A177-3AD203B41FA5}">
                          <a16:colId xmlns:a16="http://schemas.microsoft.com/office/drawing/2014/main" val="3572628801"/>
                        </a:ext>
                      </a:extLst>
                    </a:gridCol>
                  </a:tblGrid>
                  <a:tr h="1789159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429" t="-340" r="-500429" b="-1040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100429" t="-340" r="-400429" b="-1040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201293" t="-340" r="-302155" b="-1040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300000" t="-340" r="-200858" b="-1040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400000" t="-340" r="-100858" b="-1040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L="68580" marR="68580" marT="0" marB="0" anchor="ctr">
                        <a:blipFill>
                          <a:blip r:embed="rId3"/>
                          <a:stretch>
                            <a:fillRect l="-500000" t="-340" r="-858" b="-10408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8104967"/>
                      </a:ext>
                    </a:extLst>
                  </a:tr>
                  <a:tr h="1711422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6600" b="1" dirty="0" smtClean="0"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К</a:t>
                          </a:r>
                          <a:endParaRPr lang="ru-RU" sz="66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6600" b="1" dirty="0" smtClean="0"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О</a:t>
                          </a:r>
                          <a:endParaRPr lang="ru-RU" sz="66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6600" b="1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С</a:t>
                          </a:r>
                          <a:endParaRPr lang="ru-RU" sz="6600" b="1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6600" b="1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М</a:t>
                          </a:r>
                          <a:endParaRPr lang="ru-RU" sz="66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6600" b="1" dirty="0">
                              <a:effectLst/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О</a:t>
                          </a:r>
                          <a:endParaRPr lang="ru-RU" sz="66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ru-RU" sz="6600" b="1" dirty="0" smtClean="0">
                              <a:effectLst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С</a:t>
                          </a:r>
                          <a:endParaRPr lang="ru-RU" sz="6600" b="1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72593375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Пушкова Роза Александровна, МБОУ "Куединская СОШ №1 им. П.П. Балахнина"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780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ss.sport-express.ru/userfiles/materials/45/453198/lar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037" y="120003"/>
            <a:ext cx="11619345" cy="6549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Пушкова Роза Александровна, МБОУ "Куединская СОШ №1 им. П.П. Балахнина"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079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937" y="50800"/>
            <a:ext cx="9273308" cy="969818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Памятники, посвященные космонавтике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86" y="692727"/>
            <a:ext cx="3405685" cy="5019963"/>
          </a:xfrm>
          <a:prstGeom prst="rect">
            <a:avLst/>
          </a:prstGeom>
        </p:spPr>
      </p:pic>
      <p:pic>
        <p:nvPicPr>
          <p:cNvPr id="5122" name="Picture 2" descr="https://autotravel.ru/phalbum/90401/16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4" t="9454" r="3726" b="15394"/>
          <a:stretch/>
        </p:blipFill>
        <p:spPr bwMode="auto">
          <a:xfrm>
            <a:off x="4756591" y="1020618"/>
            <a:ext cx="3392798" cy="4364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4109" y="147781"/>
            <a:ext cx="2769504" cy="56295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24520" y="5297191"/>
            <a:ext cx="42476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собаке-космонавту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Звёздочке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8935" y="5652761"/>
            <a:ext cx="395460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пятому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кораблю-спутнику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серии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«Восток»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7953596" y="5837427"/>
            <a:ext cx="423840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космическим пришельцам»</a:t>
            </a:r>
          </a:p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Пушкова Роза Александровна, МБОУ "Куединская СОШ №1 им. П.П. Балахнина"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734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727" y="221673"/>
            <a:ext cx="3432848" cy="7112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 задач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4727" y="1034473"/>
            <a:ext cx="6003637" cy="5532583"/>
          </a:xfrm>
        </p:spPr>
        <p:txBody>
          <a:bodyPr>
            <a:normAutofit/>
          </a:bodyPr>
          <a:lstStyle/>
          <a:p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1.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Если к продолжительности полета собаки Звездочки прибавить 2 минуты, то длительность полета Ю. Гагарина составит 12/13 полета Звездочки. Найдите продолжительность полета собаки Звездочка.</a:t>
            </a:r>
          </a:p>
          <a:p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2.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Расстояние от г. Чайковский до места приземления собаки Звездочка (д. </a:t>
            </a:r>
            <a:r>
              <a:rPr lang="ru-RU" sz="20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Карша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составляет 5/24 расстояния от Куеды до Чайковского. Чему равно расстояние от Чайковского до д. Карши, если расстояние от Куеды до Чайковского равно 120 км?</a:t>
            </a:r>
          </a:p>
          <a:p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3.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Расстояние от Куеды до памятника 5 кораблю-спутнику составляет 13/15 расстояние от Куеды до Чайковского. На каком расстоянии от Куеды находится памятник, если расстояние от Куеды до Чайковского равно 120 км?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6657" y="73890"/>
            <a:ext cx="4876932" cy="408247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8974" y="3208404"/>
            <a:ext cx="4376943" cy="3557233"/>
          </a:xfrm>
          <a:prstGeom prst="rect">
            <a:avLst/>
          </a:prstGeom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Пушкова Роза Александровна, МБОУ "Куединская СОШ №1 им. П.П. Балахнина"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745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98" y="101600"/>
            <a:ext cx="2472266" cy="738909"/>
          </a:xfrm>
        </p:spPr>
        <p:txBody>
          <a:bodyPr>
            <a:normAutofit fontScale="90000"/>
          </a:bodyPr>
          <a:lstStyle/>
          <a:p>
            <a:r>
              <a:rPr lang="ru-RU" sz="4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0218" y="1200727"/>
            <a:ext cx="7028873" cy="5227782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1.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800100" lvl="1" indent="-342900">
              <a:buFont typeface="+mj-lt"/>
              <a:buAutoNum type="arabicPeriod"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час 48 мин = 108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108 : 12 ∙ 13 = 117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00100" lvl="1" indent="-342900">
              <a:buFont typeface="+mj-lt"/>
              <a:buAutoNum type="arabicPeriod"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117 – 2 = 115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1 час 55 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2.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800100" lvl="1" indent="-342900">
              <a:buFont typeface="+mj-lt"/>
              <a:buAutoNum type="arabicPeriod"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 : 24 ∙ 5 = 25 км</a:t>
            </a:r>
          </a:p>
          <a:p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Задача 3. </a:t>
            </a:r>
          </a:p>
          <a:p>
            <a:pPr marL="800100" lvl="1" indent="-342900">
              <a:buFont typeface="+mj-lt"/>
              <a:buAutoNum type="arabicPeriod"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 : 15 ∙ 13 = 104 км</a:t>
            </a:r>
          </a:p>
          <a:p>
            <a:endParaRPr lang="ru-RU" dirty="0"/>
          </a:p>
        </p:txBody>
      </p:sp>
      <p:pic>
        <p:nvPicPr>
          <p:cNvPr id="6146" name="Picture 2" descr="https://mospraz.ru/image/catalog/image/data/12_apr/koncepciya_2017/plakat_kosmo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7636" y="357084"/>
            <a:ext cx="4442691" cy="6283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Пушкова Роза Александровна, МБОУ "Куединская СОШ №1 им. П.П. Балахнина"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981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764" y="800163"/>
            <a:ext cx="4054763" cy="5976700"/>
          </a:xfrm>
          <a:prstGeom prst="rect">
            <a:avLst/>
          </a:prstGeom>
        </p:spPr>
      </p:pic>
      <p:pic>
        <p:nvPicPr>
          <p:cNvPr id="5122" name="Picture 2" descr="https://autotravel.ru/phalbum/90401/16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4" t="9454" r="3726" b="15394"/>
          <a:stretch/>
        </p:blipFill>
        <p:spPr bwMode="auto">
          <a:xfrm>
            <a:off x="6363856" y="887819"/>
            <a:ext cx="4578254" cy="5889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456520" y="69625"/>
            <a:ext cx="42476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собаке-космонавту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Звёздочке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85480" y="57565"/>
            <a:ext cx="395460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пятому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кораблю-спутнику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серии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«Восток»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Пушкова Роза Александровна, МБОУ "Куединская СОШ №1 им. П.П. Балахнина"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6914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131</TotalTime>
  <Words>478</Words>
  <Application>Microsoft Office PowerPoint</Application>
  <PresentationFormat>Широкоэкранный</PresentationFormat>
  <Paragraphs>68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Calibri</vt:lpstr>
      <vt:lpstr>Cambria Math</vt:lpstr>
      <vt:lpstr>Times New Roman</vt:lpstr>
      <vt:lpstr>Trebuchet MS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Расставить дроби в порядке возрастания</vt:lpstr>
      <vt:lpstr>Презентация PowerPoint</vt:lpstr>
      <vt:lpstr>Памятники, посвященные космонавтике</vt:lpstr>
      <vt:lpstr>Решение задач</vt:lpstr>
      <vt:lpstr>Проверка </vt:lpstr>
      <vt:lpstr>Презентация PowerPoint</vt:lpstr>
      <vt:lpstr>Домашнее задание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15</cp:revision>
  <dcterms:created xsi:type="dcterms:W3CDTF">2021-01-18T13:31:08Z</dcterms:created>
  <dcterms:modified xsi:type="dcterms:W3CDTF">2021-10-22T14:31:13Z</dcterms:modified>
</cp:coreProperties>
</file>