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12" r:id="rId1"/>
  </p:sldMasterIdLst>
  <p:notesMasterIdLst>
    <p:notesMasterId r:id="rId17"/>
  </p:notesMasterIdLst>
  <p:sldIdLst>
    <p:sldId id="256" r:id="rId2"/>
    <p:sldId id="274" r:id="rId3"/>
    <p:sldId id="275" r:id="rId4"/>
    <p:sldId id="276" r:id="rId5"/>
    <p:sldId id="279" r:id="rId6"/>
    <p:sldId id="295" r:id="rId7"/>
    <p:sldId id="283" r:id="rId8"/>
    <p:sldId id="284" r:id="rId9"/>
    <p:sldId id="297" r:id="rId10"/>
    <p:sldId id="294" r:id="rId11"/>
    <p:sldId id="267" r:id="rId12"/>
    <p:sldId id="298" r:id="rId13"/>
    <p:sldId id="271" r:id="rId14"/>
    <p:sldId id="272" r:id="rId15"/>
    <p:sldId id="27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6111" autoAdjust="0"/>
  </p:normalViewPr>
  <p:slideViewPr>
    <p:cSldViewPr>
      <p:cViewPr varScale="1">
        <p:scale>
          <a:sx n="100" d="100"/>
          <a:sy n="100" d="100"/>
        </p:scale>
        <p:origin x="-194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4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C62255-C775-4D83-8D7E-51505D0C2FE7}" type="datetimeFigureOut">
              <a:rPr lang="ru-RU" smtClean="0"/>
              <a:pPr/>
              <a:t>10.12.2019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711592-F135-4703-9FE0-A3415BADC20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10.12.2019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10.12.2019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10.12.2019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10.12.2019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10.12.2019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213" r:id="rId1"/>
    <p:sldLayoutId id="2147484214" r:id="rId2"/>
    <p:sldLayoutId id="2147484215" r:id="rId3"/>
    <p:sldLayoutId id="2147484216" r:id="rId4"/>
    <p:sldLayoutId id="2147484217" r:id="rId5"/>
    <p:sldLayoutId id="2147484218" r:id="rId6"/>
    <p:sldLayoutId id="2147484219" r:id="rId7"/>
    <p:sldLayoutId id="2147484220" r:id="rId8"/>
    <p:sldLayoutId id="2147484221" r:id="rId9"/>
    <p:sldLayoutId id="2147484222" r:id="rId10"/>
    <p:sldLayoutId id="2147484223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1.jpeg"/><Relationship Id="rId4" Type="http://schemas.openxmlformats.org/officeDocument/2006/relationships/oleObject" Target="../embeddings/oleObject6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oleObject" Target="../embeddings/oleObject1.bin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683568" y="-2418175"/>
            <a:ext cx="7920880" cy="5478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Урок математики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учащимися 6 класса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92D05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rgbClr val="92D05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тему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92D05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Масштаб</a:t>
            </a: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5805264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>
              <a:solidFill>
                <a:srgbClr val="92D050"/>
              </a:solidFill>
            </a:endParaRPr>
          </a:p>
          <a:p>
            <a:endParaRPr lang="ru-RU" b="1" dirty="0" smtClean="0">
              <a:solidFill>
                <a:srgbClr val="92D050"/>
              </a:solidFill>
            </a:endParaRPr>
          </a:p>
          <a:p>
            <a:r>
              <a:rPr lang="ru-RU" sz="2000" b="1" dirty="0" smtClean="0">
                <a:solidFill>
                  <a:srgbClr val="92D050"/>
                </a:solidFill>
              </a:rPr>
              <a:t>Подготовила: учитель математики МБОУ « </a:t>
            </a:r>
            <a:r>
              <a:rPr lang="ru-RU" sz="2000" b="1" dirty="0" err="1" smtClean="0">
                <a:solidFill>
                  <a:srgbClr val="92D050"/>
                </a:solidFill>
              </a:rPr>
              <a:t>Болдовская</a:t>
            </a:r>
            <a:r>
              <a:rPr lang="ru-RU" sz="2000" b="1" dirty="0" smtClean="0">
                <a:solidFill>
                  <a:srgbClr val="92D050"/>
                </a:solidFill>
              </a:rPr>
              <a:t> СОШ» Васина Г.А.</a:t>
            </a:r>
            <a:endParaRPr lang="ru-RU" sz="2000" b="1" dirty="0">
              <a:solidFill>
                <a:srgbClr val="92D050"/>
              </a:solidFill>
            </a:endParaRPr>
          </a:p>
        </p:txBody>
      </p:sp>
      <p:pic>
        <p:nvPicPr>
          <p:cNvPr id="52225" name="Picture 1" descr="C:\Users\Мама\Downloads\итог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2996952"/>
            <a:ext cx="5544615" cy="3240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0"/>
            <a:ext cx="849694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b="1" dirty="0" smtClean="0">
                <a:solidFill>
                  <a:srgbClr val="92D050"/>
                </a:solidFill>
                <a:latin typeface="Times New Roman"/>
              </a:rPr>
              <a:t> </a:t>
            </a:r>
            <a:r>
              <a:rPr lang="ru-RU" sz="2800" b="1" dirty="0" smtClean="0">
                <a:solidFill>
                  <a:srgbClr val="92D050"/>
                </a:solidFill>
                <a:latin typeface="Times New Roman"/>
              </a:rPr>
              <a:t>Размах крыльев  </a:t>
            </a:r>
            <a:r>
              <a:rPr lang="ru-RU" sz="2800" b="1" dirty="0" err="1" smtClean="0">
                <a:solidFill>
                  <a:srgbClr val="92D050"/>
                </a:solidFill>
                <a:latin typeface="Times New Roman"/>
              </a:rPr>
              <a:t>бабочки-махаон</a:t>
            </a:r>
            <a:r>
              <a:rPr lang="ru-RU" sz="2800" b="1" dirty="0" smtClean="0">
                <a:solidFill>
                  <a:srgbClr val="92D050"/>
                </a:solidFill>
                <a:latin typeface="Times New Roman"/>
              </a:rPr>
              <a:t> в среднем равен 75 мм. Каково будет это расстояние на рисунке с масштабом 10 : 1?</a:t>
            </a:r>
            <a:endParaRPr lang="ru-RU" sz="2800" b="1" dirty="0" smtClean="0">
              <a:solidFill>
                <a:srgbClr val="92D050"/>
              </a:solidFill>
            </a:endParaRPr>
          </a:p>
          <a:p>
            <a:pPr>
              <a:spcAft>
                <a:spcPts val="0"/>
              </a:spcAft>
            </a:pPr>
            <a:r>
              <a:rPr lang="ru-RU" sz="2400" b="1" dirty="0" smtClean="0">
                <a:solidFill>
                  <a:srgbClr val="92D050"/>
                </a:solidFill>
                <a:latin typeface="Times New Roman"/>
              </a:rPr>
              <a:t> </a:t>
            </a:r>
            <a:endParaRPr lang="ru-RU" sz="2400" b="1" dirty="0">
              <a:solidFill>
                <a:srgbClr val="92D050"/>
              </a:solidFill>
            </a:endParaRPr>
          </a:p>
        </p:txBody>
      </p:sp>
      <p:pic>
        <p:nvPicPr>
          <p:cNvPr id="3" name="Рисунок 2" descr="C:\Users\Мама\Downloads\322565_64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500174"/>
            <a:ext cx="7000924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57158" y="4929198"/>
            <a:ext cx="835824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ru-RU" sz="3200" b="1" dirty="0" smtClean="0">
                <a:solidFill>
                  <a:srgbClr val="92D050"/>
                </a:solidFill>
                <a:latin typeface="Times New Roman"/>
              </a:rPr>
              <a:t>Решение. </a:t>
            </a:r>
            <a:r>
              <a:rPr lang="ru-RU" sz="2800" b="1" dirty="0" smtClean="0">
                <a:solidFill>
                  <a:srgbClr val="92D050"/>
                </a:solidFill>
                <a:latin typeface="Times New Roman"/>
              </a:rPr>
              <a:t>Пусть искомое расстояние – х.  Тогда х:10 = 75мм: 1                х=75мм▪10</a:t>
            </a:r>
            <a:endParaRPr lang="ru-RU" sz="2800" b="1" dirty="0" smtClean="0">
              <a:solidFill>
                <a:srgbClr val="92D050"/>
              </a:solidFill>
            </a:endParaRPr>
          </a:p>
          <a:p>
            <a:pPr>
              <a:spcAft>
                <a:spcPts val="0"/>
              </a:spcAft>
            </a:pPr>
            <a:r>
              <a:rPr lang="ru-RU" sz="2800" b="1" dirty="0" smtClean="0">
                <a:solidFill>
                  <a:srgbClr val="92D050"/>
                </a:solidFill>
                <a:latin typeface="Times New Roman"/>
              </a:rPr>
              <a:t>           </a:t>
            </a:r>
            <a:r>
              <a:rPr lang="ru-RU" sz="2800" b="1" dirty="0" err="1" smtClean="0">
                <a:solidFill>
                  <a:srgbClr val="92D050"/>
                </a:solidFill>
                <a:latin typeface="Times New Roman"/>
              </a:rPr>
              <a:t>х</a:t>
            </a:r>
            <a:r>
              <a:rPr lang="ru-RU" sz="2800" b="1" dirty="0" smtClean="0">
                <a:solidFill>
                  <a:srgbClr val="92D050"/>
                </a:solidFill>
                <a:latin typeface="Times New Roman"/>
              </a:rPr>
              <a:t> = 750 мм=75 см    Ответ: 75 см</a:t>
            </a:r>
            <a:endParaRPr lang="ru-RU" sz="2800" b="1" dirty="0" smtClean="0">
              <a:solidFill>
                <a:srgbClr val="92D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142844" y="-857280"/>
            <a:ext cx="9001156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Times New Roman" pitchFamily="18" charset="0"/>
                <a:cs typeface="Times New Roman" pitchFamily="18" charset="0"/>
              </a:rPr>
              <a:t>Карта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92D050"/>
                </a:solidFill>
                <a:effectLst/>
                <a:latin typeface="Times New Roman" pitchFamily="18" charset="0"/>
                <a:cs typeface="Times New Roman" pitchFamily="18" charset="0"/>
              </a:rPr>
              <a:t>Рузаевского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Times New Roman" pitchFamily="18" charset="0"/>
                <a:cs typeface="Times New Roman" pitchFamily="18" charset="0"/>
              </a:rPr>
              <a:t> района. Масштаб 1 :100 000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92D05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C:\Users\Мама\Downloads\ryzay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80728"/>
            <a:ext cx="8317135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8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2571744"/>
            <a:ext cx="785180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dirty="0" err="1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6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 =25см▪100 000</a:t>
            </a:r>
            <a:endParaRPr lang="ru-RU" sz="3600" b="1" dirty="0" smtClean="0">
              <a:solidFill>
                <a:srgbClr val="92D05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х=2 500 000 </a:t>
            </a:r>
            <a:r>
              <a:rPr lang="ru-RU" sz="3600" b="1" dirty="0" err="1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см=</a:t>
            </a:r>
            <a:r>
              <a:rPr lang="ru-RU" sz="36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 25 000 м=25 км</a:t>
            </a:r>
            <a:endParaRPr lang="ru-RU" sz="3600" b="1" dirty="0" smtClean="0">
              <a:solidFill>
                <a:srgbClr val="92D05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600" b="1" dirty="0" smtClean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Ответ: 25км</a:t>
            </a:r>
            <a:endParaRPr lang="ru-RU" sz="3600" dirty="0">
              <a:solidFill>
                <a:srgbClr val="92D05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142852"/>
            <a:ext cx="8143932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Решение.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Пусть искомое расстояние – х.</a:t>
            </a:r>
            <a:endParaRPr lang="ru-RU" sz="3600" b="1" dirty="0" smtClean="0">
              <a:solidFill>
                <a:srgbClr val="92D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472" y="1428736"/>
            <a:ext cx="76438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Составим пропорцию:  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    25см :1 = </a:t>
            </a:r>
            <a:r>
              <a:rPr lang="ru-RU" sz="3200" b="1" dirty="0" err="1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2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 : 100 000</a:t>
            </a:r>
            <a:endParaRPr lang="ru-RU" sz="3200" b="1" dirty="0" smtClean="0">
              <a:solidFill>
                <a:srgbClr val="92D05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1" descr="C:\Users\Мама\Downloads\i (1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8" y="3857628"/>
            <a:ext cx="5000660" cy="28398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251520" y="-1848891"/>
            <a:ext cx="8180019" cy="8340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Times New Roman" pitchFamily="18" charset="0"/>
                <a:cs typeface="Times New Roman" pitchFamily="18" charset="0"/>
              </a:rPr>
              <a:t>Село Болдово это одно из поселений в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92D050"/>
                </a:solidFill>
                <a:effectLst/>
                <a:latin typeface="Times New Roman" pitchFamily="18" charset="0"/>
                <a:cs typeface="Times New Roman" pitchFamily="18" charset="0"/>
              </a:rPr>
              <a:t>Рузаевском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Times New Roman" pitchFamily="18" charset="0"/>
                <a:cs typeface="Times New Roman" pitchFamily="18" charset="0"/>
              </a:rPr>
              <a:t> районе.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="1" dirty="0" smtClean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92D05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="1" dirty="0" smtClean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92D05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="1" dirty="0" smtClean="0">
              <a:solidFill>
                <a:srgbClr val="92D05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92D05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="1" dirty="0" smtClean="0">
              <a:solidFill>
                <a:srgbClr val="92D05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92D05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92D05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Times New Roman" pitchFamily="18" charset="0"/>
                <a:cs typeface="Times New Roman" pitchFamily="18" charset="0"/>
              </a:rPr>
              <a:t>Протяженность улицы Нагорная в нашем селе составляет 3,5 км, а длина ее на карте села равна 35 см.  Найти масштаб карты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https://2.bp.blogspot.com/-v14Eaj7dMzg/VzNKSruPfpI/AAAAAAAAmZk/-Jm07BxV9koBHM_Uedjvq3p0XCNytImJwCKgB/s1600/IMG_9314.jpg"/>
          <p:cNvPicPr/>
          <p:nvPr/>
        </p:nvPicPr>
        <p:blipFill>
          <a:blip r:embed="rId2" cstate="print"/>
          <a:srcRect l="19056" t="35545" b="19589"/>
          <a:stretch>
            <a:fillRect/>
          </a:stretch>
        </p:blipFill>
        <p:spPr bwMode="auto">
          <a:xfrm>
            <a:off x="1000100" y="1428736"/>
            <a:ext cx="6858048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0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3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0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323528" y="260648"/>
            <a:ext cx="7193285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endParaRPr lang="ru-RU" sz="800" b="1" dirty="0" smtClean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Aft>
                <a:spcPts val="0"/>
              </a:spcAft>
            </a:pPr>
            <a:r>
              <a:rPr lang="ru-RU" sz="32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Решение</a:t>
            </a:r>
          </a:p>
          <a:p>
            <a:pPr>
              <a:spcAft>
                <a:spcPts val="0"/>
              </a:spcAft>
            </a:pPr>
            <a:r>
              <a:rPr lang="ru-RU" sz="32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3,5 км = 3 500м =</a:t>
            </a:r>
          </a:p>
          <a:p>
            <a:pPr>
              <a:spcAft>
                <a:spcPts val="0"/>
              </a:spcAft>
            </a:pPr>
            <a:r>
              <a:rPr lang="ru-RU" sz="32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350 000см</a:t>
            </a:r>
          </a:p>
          <a:p>
            <a:pPr>
              <a:spcAft>
                <a:spcPts val="0"/>
              </a:spcAft>
            </a:pPr>
            <a:endParaRPr lang="ru-RU" sz="2400" b="1" dirty="0" smtClean="0">
              <a:solidFill>
                <a:schemeClr val="bg1"/>
              </a:solidFill>
            </a:endParaRPr>
          </a:p>
          <a:p>
            <a:pPr>
              <a:spcAft>
                <a:spcPts val="0"/>
              </a:spcAft>
            </a:pPr>
            <a:r>
              <a:rPr lang="ru-RU" sz="2400" b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                          =              =  </a:t>
            </a:r>
            <a:r>
              <a:rPr lang="ru-RU" sz="3200" b="1" dirty="0" smtClean="0">
                <a:solidFill>
                  <a:srgbClr val="92D050"/>
                </a:solidFill>
                <a:latin typeface="Times New Roman"/>
                <a:ea typeface="Times New Roman"/>
              </a:rPr>
              <a:t>1 :10 000</a:t>
            </a:r>
            <a:endParaRPr lang="ru-RU" sz="3200" b="1" dirty="0" smtClean="0">
              <a:solidFill>
                <a:srgbClr val="92D050"/>
              </a:solidFill>
            </a:endParaRPr>
          </a:p>
          <a:p>
            <a:pPr>
              <a:spcAft>
                <a:spcPts val="0"/>
              </a:spcAft>
            </a:pPr>
            <a:endParaRPr lang="ru-RU" sz="3600" b="1" dirty="0" smtClean="0">
              <a:solidFill>
                <a:srgbClr val="92D050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3200" b="1" dirty="0" smtClean="0">
                <a:solidFill>
                  <a:srgbClr val="92D050"/>
                </a:solidFill>
                <a:latin typeface="Times New Roman"/>
                <a:ea typeface="Times New Roman"/>
              </a:rPr>
              <a:t>Ответ: 1: 10 000</a:t>
            </a:r>
            <a:endParaRPr lang="ru-RU" sz="3200" b="1" dirty="0">
              <a:solidFill>
                <a:srgbClr val="92D050"/>
              </a:solidFill>
            </a:endParaRPr>
          </a:p>
        </p:txBody>
      </p:sp>
      <p:graphicFrame>
        <p:nvGraphicFramePr>
          <p:cNvPr id="44058" name="Object 26"/>
          <p:cNvGraphicFramePr>
            <a:graphicFrameLocks noChangeAspect="1"/>
          </p:cNvGraphicFramePr>
          <p:nvPr/>
        </p:nvGraphicFramePr>
        <p:xfrm>
          <a:off x="1043608" y="2204864"/>
          <a:ext cx="1139825" cy="660400"/>
        </p:xfrm>
        <a:graphic>
          <a:graphicData uri="http://schemas.openxmlformats.org/presentationml/2006/ole">
            <p:oleObj spid="_x0000_s44058" name="Формула" r:id="rId3" imgW="1002960" imgH="558720" progId="Equation.3">
              <p:embed/>
            </p:oleObj>
          </a:graphicData>
        </a:graphic>
      </p:graphicFrame>
      <p:graphicFrame>
        <p:nvGraphicFramePr>
          <p:cNvPr id="44059" name="Object 27"/>
          <p:cNvGraphicFramePr>
            <a:graphicFrameLocks noChangeAspect="1"/>
          </p:cNvGraphicFramePr>
          <p:nvPr/>
        </p:nvGraphicFramePr>
        <p:xfrm>
          <a:off x="2699792" y="2204864"/>
          <a:ext cx="706437" cy="660400"/>
        </p:xfrm>
        <a:graphic>
          <a:graphicData uri="http://schemas.openxmlformats.org/presentationml/2006/ole">
            <p:oleObj spid="_x0000_s44059" name="Формула" r:id="rId4" imgW="622080" imgH="558720" progId="Equation.3">
              <p:embed/>
            </p:oleObj>
          </a:graphicData>
        </a:graphic>
      </p:graphicFrame>
      <p:pic>
        <p:nvPicPr>
          <p:cNvPr id="6" name="Рисунок 5" descr="http://rasfokus.ru/images/photos/medium/e49455686d087c2977aa3d09b8373d60.jpg"/>
          <p:cNvPicPr/>
          <p:nvPr/>
        </p:nvPicPr>
        <p:blipFill>
          <a:blip r:embed="rId5" cstate="print"/>
          <a:srcRect t="15273" r="-49" b="2422"/>
          <a:stretch>
            <a:fillRect/>
          </a:stretch>
        </p:blipFill>
        <p:spPr bwMode="auto">
          <a:xfrm>
            <a:off x="3571868" y="3214686"/>
            <a:ext cx="5294500" cy="3399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395536" y="-2156667"/>
            <a:ext cx="8424936" cy="446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Times New Roman" pitchFamily="18" charset="0"/>
                <a:cs typeface="Times New Roman" pitchFamily="18" charset="0"/>
              </a:rPr>
              <a:t>Подведение итогов урока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92D05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92D05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Times New Roman" pitchFamily="18" charset="0"/>
                <a:cs typeface="Times New Roman" pitchFamily="18" charset="0"/>
              </a:rPr>
              <a:t>Домашнее задание: п23, №826(б)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Индивидуальное задание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92D05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64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708920"/>
            <a:ext cx="8424936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467544" y="-4533112"/>
            <a:ext cx="8280920" cy="11541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36725" algn="l"/>
              </a:tabLst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36725" algn="l"/>
              </a:tabLst>
            </a:pPr>
            <a:endParaRPr lang="ru-RU" sz="1200" b="1" dirty="0" smtClean="0">
              <a:solidFill>
                <a:srgbClr val="333333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36725" algn="l"/>
              </a:tabLst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36725" algn="l"/>
              </a:tabLst>
            </a:pPr>
            <a:endParaRPr lang="ru-RU" sz="1200" b="1" dirty="0" smtClean="0">
              <a:solidFill>
                <a:srgbClr val="333333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36725" algn="l"/>
              </a:tabLst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36725" algn="l"/>
              </a:tabLst>
            </a:pPr>
            <a:endParaRPr lang="ru-RU" sz="1200" b="1" dirty="0" smtClean="0">
              <a:solidFill>
                <a:srgbClr val="333333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36725" algn="l"/>
              </a:tabLst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36725" algn="l"/>
              </a:tabLst>
            </a:pPr>
            <a:endParaRPr lang="ru-RU" sz="1200" b="1" dirty="0" smtClean="0">
              <a:solidFill>
                <a:srgbClr val="333333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36725" algn="l"/>
              </a:tabLst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36725" algn="l"/>
              </a:tabLst>
            </a:pPr>
            <a:endParaRPr lang="ru-RU" sz="1200" b="1" dirty="0" smtClean="0">
              <a:solidFill>
                <a:srgbClr val="333333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36725" algn="l"/>
              </a:tabLst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36725" algn="l"/>
              </a:tabLst>
            </a:pPr>
            <a:endParaRPr lang="ru-RU" sz="1200" b="1" dirty="0" smtClean="0">
              <a:solidFill>
                <a:srgbClr val="333333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36725" algn="l"/>
              </a:tabLst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36725" algn="l"/>
              </a:tabLst>
            </a:pPr>
            <a:endParaRPr lang="ru-RU" sz="1200" b="1" dirty="0" smtClean="0">
              <a:solidFill>
                <a:srgbClr val="333333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36725" algn="l"/>
              </a:tabLst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36725" algn="l"/>
              </a:tabLst>
            </a:pPr>
            <a:endParaRPr lang="ru-RU" sz="1200" b="1" dirty="0" smtClean="0">
              <a:solidFill>
                <a:srgbClr val="333333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36725" algn="l"/>
              </a:tabLst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36725" algn="l"/>
              </a:tabLst>
            </a:pPr>
            <a:endParaRPr lang="ru-RU" sz="1200" b="1" dirty="0" smtClean="0">
              <a:solidFill>
                <a:srgbClr val="333333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36725" algn="l"/>
              </a:tabLst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36725" algn="l"/>
              </a:tabLst>
            </a:pPr>
            <a:endParaRPr lang="ru-RU" sz="1200" b="1" dirty="0" smtClean="0">
              <a:solidFill>
                <a:srgbClr val="333333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36725" algn="l"/>
              </a:tabLst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36725" algn="l"/>
              </a:tabLst>
            </a:pPr>
            <a:endParaRPr lang="ru-RU" sz="1200" b="1" dirty="0" smtClean="0">
              <a:solidFill>
                <a:srgbClr val="333333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36725" algn="l"/>
              </a:tabLst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36725" algn="l"/>
              </a:tabLst>
            </a:pPr>
            <a:endParaRPr lang="ru-RU" sz="1200" b="1" dirty="0" smtClean="0">
              <a:solidFill>
                <a:srgbClr val="333333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36725" algn="l"/>
              </a:tabLst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85725" algn="l"/>
                <a:tab pos="1736725" algn="l"/>
              </a:tabLst>
            </a:pPr>
            <a:r>
              <a:rPr kumimoji="0" lang="ru-RU" sz="2200" b="1" i="0" u="sng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урока: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lang="ru-RU" sz="24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Создание условий для обобщения и систематизации знаний  обучающихся по теме  «Масштаб»,  умений решать задачи на нахождение расстояний на местности и на карте по их  масштабу.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725" algn="l"/>
                <a:tab pos="1736725" algn="l"/>
              </a:tabLst>
            </a:pPr>
            <a:r>
              <a:rPr kumimoji="0" lang="ru-RU" sz="2200" b="1" i="0" u="sng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 урока:</a:t>
            </a:r>
            <a:endParaRPr kumimoji="0" lang="ru-RU" sz="2200" b="1" i="0" u="sng" strike="noStrike" cap="none" normalizeH="0" baseline="0" dirty="0" smtClean="0">
              <a:ln>
                <a:noFill/>
              </a:ln>
              <a:solidFill>
                <a:srgbClr val="92D05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725" algn="l"/>
                <a:tab pos="1736725" algn="l"/>
              </a:tabLst>
            </a:pP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Обучающие:</a:t>
            </a:r>
            <a:endParaRPr kumimoji="0" lang="ru-RU" sz="2200" b="1" i="0" u="none" strike="noStrike" cap="none" normalizeH="0" baseline="0" dirty="0" smtClean="0">
              <a:ln>
                <a:noFill/>
              </a:ln>
              <a:solidFill>
                <a:srgbClr val="92D05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725" algn="l"/>
                <a:tab pos="1736725" algn="l"/>
              </a:tabLst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обобщение и систематизация знаний учащихся по данной теме;</a:t>
            </a:r>
            <a:endParaRPr kumimoji="0" lang="ru-RU" sz="2200" b="1" i="0" u="none" strike="noStrike" cap="none" normalizeH="0" baseline="0" dirty="0" smtClean="0">
              <a:ln>
                <a:noFill/>
              </a:ln>
              <a:solidFill>
                <a:srgbClr val="92D05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725" algn="l"/>
                <a:tab pos="1736725" algn="l"/>
              </a:tabLst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усиление прикладной и практической направленности изученной темы;</a:t>
            </a:r>
            <a:endParaRPr kumimoji="0" lang="ru-RU" sz="2200" b="1" i="0" u="none" strike="noStrike" cap="none" normalizeH="0" baseline="0" dirty="0" smtClean="0">
              <a:ln>
                <a:noFill/>
              </a:ln>
              <a:solidFill>
                <a:srgbClr val="92D05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725" algn="l"/>
                <a:tab pos="1736725" algn="l"/>
              </a:tabLst>
            </a:pP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Развивающие: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b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-расширение кругозора учащихся;</a:t>
            </a:r>
            <a:endParaRPr kumimoji="0" lang="ru-RU" sz="2200" b="1" i="0" u="none" strike="noStrike" cap="none" normalizeH="0" baseline="0" dirty="0" smtClean="0">
              <a:ln>
                <a:noFill/>
              </a:ln>
              <a:solidFill>
                <a:srgbClr val="92D05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725" algn="l"/>
                <a:tab pos="1736725" algn="l"/>
              </a:tabLst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-формирование правильной математической речи, развитие воображения;</a:t>
            </a:r>
            <a:endParaRPr kumimoji="0" lang="ru-RU" sz="2200" b="1" i="0" u="none" strike="noStrike" cap="none" normalizeH="0" baseline="0" dirty="0" smtClean="0">
              <a:ln>
                <a:noFill/>
              </a:ln>
              <a:solidFill>
                <a:srgbClr val="92D05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725" algn="l"/>
                <a:tab pos="1736725" algn="l"/>
              </a:tabLst>
            </a:pP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Воспитательные: 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-активизация познавательной и творческой активности учащихся;</a:t>
            </a:r>
            <a:endParaRPr kumimoji="0" lang="ru-RU" sz="2200" b="1" i="0" u="none" strike="noStrike" cap="none" normalizeH="0" baseline="0" dirty="0" smtClean="0">
              <a:ln>
                <a:noFill/>
              </a:ln>
              <a:solidFill>
                <a:srgbClr val="92D05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725" algn="l"/>
                <a:tab pos="1736725" algn="l"/>
              </a:tabLst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-воспитание интереса к предмету и смежным дисциплинам;</a:t>
            </a:r>
            <a:endParaRPr kumimoji="0" lang="ru-RU" sz="2200" b="1" i="0" u="none" strike="noStrike" cap="none" normalizeH="0" baseline="0" dirty="0" smtClean="0">
              <a:ln>
                <a:noFill/>
              </a:ln>
              <a:solidFill>
                <a:srgbClr val="92D05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5725" algn="l"/>
                <a:tab pos="1736725" algn="l"/>
              </a:tabLst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-воспитание чувства патриотизма, любви к своему краю</a:t>
            </a:r>
            <a:endParaRPr kumimoji="0" lang="ru-RU" sz="2200" b="1" i="0" u="none" strike="noStrike" cap="none" normalizeH="0" baseline="0" dirty="0" smtClean="0">
              <a:ln>
                <a:noFill/>
              </a:ln>
              <a:solidFill>
                <a:srgbClr val="92D05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36725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C:\Users\Мама\Downloads\3e2f2147d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2238580"/>
            <a:ext cx="4678240" cy="4313112"/>
          </a:xfrm>
          <a:prstGeom prst="rect">
            <a:avLst/>
          </a:prstGeom>
          <a:noFill/>
        </p:spPr>
      </p:pic>
      <p:sp>
        <p:nvSpPr>
          <p:cNvPr id="67585" name="Rectangle 1"/>
          <p:cNvSpPr>
            <a:spLocks noChangeArrowheads="1"/>
          </p:cNvSpPr>
          <p:nvPr/>
        </p:nvSpPr>
        <p:spPr bwMode="auto">
          <a:xfrm>
            <a:off x="395536" y="0"/>
            <a:ext cx="8748464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Заполни пропуски-вопросы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92D05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905858"/>
            <a:ext cx="350046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3200" b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6 м = ? см</a:t>
            </a:r>
            <a:endParaRPr lang="ru-RU" sz="3200" b="1" dirty="0" smtClean="0">
              <a:solidFill>
                <a:schemeClr val="bg1"/>
              </a:solidFill>
            </a:endParaRPr>
          </a:p>
          <a:p>
            <a:pPr>
              <a:spcAft>
                <a:spcPts val="0"/>
              </a:spcAft>
            </a:pPr>
            <a:r>
              <a:rPr lang="ru-RU" sz="3200" b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5 км = ? см</a:t>
            </a:r>
            <a:endParaRPr lang="ru-RU" sz="3200" b="1" dirty="0" smtClean="0">
              <a:solidFill>
                <a:schemeClr val="bg1"/>
              </a:solidFill>
            </a:endParaRPr>
          </a:p>
          <a:p>
            <a:pPr>
              <a:spcAft>
                <a:spcPts val="0"/>
              </a:spcAft>
            </a:pPr>
            <a:r>
              <a:rPr lang="ru-RU" sz="3200" b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13 км = ? м</a:t>
            </a:r>
            <a:endParaRPr lang="ru-RU" sz="3200" b="1" dirty="0" smtClean="0">
              <a:solidFill>
                <a:schemeClr val="bg1"/>
              </a:solidFill>
            </a:endParaRPr>
          </a:p>
          <a:p>
            <a:pPr>
              <a:spcAft>
                <a:spcPts val="0"/>
              </a:spcAft>
            </a:pPr>
            <a:r>
              <a:rPr lang="ru-RU" sz="3200" b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2 см = ? м</a:t>
            </a:r>
            <a:endParaRPr lang="ru-RU" sz="3200" b="1" dirty="0" smtClean="0">
              <a:solidFill>
                <a:schemeClr val="bg1"/>
              </a:solidFill>
            </a:endParaRPr>
          </a:p>
          <a:p>
            <a:pPr>
              <a:spcAft>
                <a:spcPts val="0"/>
              </a:spcAft>
            </a:pPr>
            <a:r>
              <a:rPr lang="ru-RU" sz="3200" b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14 м = ? км</a:t>
            </a:r>
            <a:endParaRPr lang="ru-RU" sz="3200" b="1" dirty="0" smtClean="0">
              <a:solidFill>
                <a:schemeClr val="bg1"/>
              </a:solidFill>
            </a:endParaRPr>
          </a:p>
          <a:p>
            <a:pPr>
              <a:spcAft>
                <a:spcPts val="0"/>
              </a:spcAft>
            </a:pPr>
            <a:r>
              <a:rPr lang="ru-RU" sz="3200" b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26 см =? км</a:t>
            </a:r>
            <a:endParaRPr lang="ru-RU" sz="3200" b="1" dirty="0" smtClean="0">
              <a:solidFill>
                <a:schemeClr val="bg1"/>
              </a:solidFill>
            </a:endParaRPr>
          </a:p>
          <a:p>
            <a:pPr>
              <a:spcAft>
                <a:spcPts val="0"/>
              </a:spcAft>
            </a:pPr>
            <a:r>
              <a:rPr lang="ru-RU" sz="3200" b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5 дм = ?см</a:t>
            </a:r>
            <a:endParaRPr lang="ru-RU" sz="3200" b="1" dirty="0" smtClean="0">
              <a:solidFill>
                <a:schemeClr val="bg1"/>
              </a:solidFill>
            </a:endParaRPr>
          </a:p>
          <a:p>
            <a:pPr>
              <a:spcAft>
                <a:spcPts val="0"/>
              </a:spcAft>
            </a:pPr>
            <a:r>
              <a:rPr lang="ru-RU" sz="3200" b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7 дм = ? м</a:t>
            </a:r>
            <a:endParaRPr lang="ru-RU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7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5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23532" y="404664"/>
          <a:ext cx="8568947" cy="2520280"/>
        </p:xfrm>
        <a:graphic>
          <a:graphicData uri="http://schemas.openxmlformats.org/drawingml/2006/table">
            <a:tbl>
              <a:tblPr/>
              <a:tblGrid>
                <a:gridCol w="856805"/>
                <a:gridCol w="856805"/>
                <a:gridCol w="856805"/>
                <a:gridCol w="856805"/>
                <a:gridCol w="677232"/>
                <a:gridCol w="1036378"/>
                <a:gridCol w="856805"/>
                <a:gridCol w="856805"/>
                <a:gridCol w="856805"/>
                <a:gridCol w="857702"/>
              </a:tblGrid>
              <a:tr h="12601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50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600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500000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60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130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13000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01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3200" b="1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И</a:t>
                      </a:r>
                      <a:endParaRPr lang="ru-RU" sz="3200" b="1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М</a:t>
                      </a:r>
                      <a:endParaRPr lang="ru-RU" sz="3200" b="1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Я</a:t>
                      </a:r>
                      <a:endParaRPr lang="ru-RU" sz="3200" b="1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Д</a:t>
                      </a:r>
                      <a:endParaRPr lang="ru-RU" sz="3200" b="1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chemeClr val="bg1"/>
                          </a:solidFill>
                          <a:latin typeface="Times New Roman"/>
                        </a:rPr>
                        <a:t>О</a:t>
                      </a:r>
                      <a:endParaRPr lang="ru-RU" sz="3200" b="1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Г</a:t>
                      </a:r>
                      <a:endParaRPr lang="ru-RU" sz="3200" b="1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chemeClr val="bg1"/>
                          </a:solidFill>
                          <a:latin typeface="Times New Roman"/>
                        </a:rPr>
                        <a:t>О</a:t>
                      </a:r>
                      <a:endParaRPr lang="ru-RU" sz="3200" b="1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Л</a:t>
                      </a:r>
                      <a:endParaRPr lang="ru-RU" sz="3200" b="1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chemeClr val="bg1"/>
                          </a:solidFill>
                          <a:latin typeface="Times New Roman"/>
                        </a:rPr>
                        <a:t>Р</a:t>
                      </a:r>
                      <a:endParaRPr lang="ru-RU" sz="3200" b="1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8613" name="Object 5"/>
          <p:cNvGraphicFramePr>
            <a:graphicFrameLocks noChangeAspect="1"/>
          </p:cNvGraphicFramePr>
          <p:nvPr/>
        </p:nvGraphicFramePr>
        <p:xfrm>
          <a:off x="3059832" y="980728"/>
          <a:ext cx="432048" cy="720081"/>
        </p:xfrm>
        <a:graphic>
          <a:graphicData uri="http://schemas.openxmlformats.org/presentationml/2006/ole">
            <p:oleObj spid="_x0000_s68613" name="Формула" r:id="rId3" imgW="279360" imgH="558720" progId="Equation.3">
              <p:embed/>
            </p:oleObj>
          </a:graphicData>
        </a:graphic>
      </p:graphicFrame>
      <p:graphicFrame>
        <p:nvGraphicFramePr>
          <p:cNvPr id="68614" name="Object 6"/>
          <p:cNvGraphicFramePr>
            <a:graphicFrameLocks noChangeAspect="1"/>
          </p:cNvGraphicFramePr>
          <p:nvPr/>
        </p:nvGraphicFramePr>
        <p:xfrm>
          <a:off x="179512" y="908720"/>
          <a:ext cx="971601" cy="732408"/>
        </p:xfrm>
        <a:graphic>
          <a:graphicData uri="http://schemas.openxmlformats.org/presentationml/2006/ole">
            <p:oleObj spid="_x0000_s68614" name="Формула" r:id="rId4" imgW="634680" imgH="558720" progId="Equation.3">
              <p:embed/>
            </p:oleObj>
          </a:graphicData>
        </a:graphic>
      </p:graphicFrame>
      <p:graphicFrame>
        <p:nvGraphicFramePr>
          <p:cNvPr id="68615" name="Object 7"/>
          <p:cNvGraphicFramePr>
            <a:graphicFrameLocks noChangeAspect="1"/>
          </p:cNvGraphicFramePr>
          <p:nvPr/>
        </p:nvGraphicFramePr>
        <p:xfrm>
          <a:off x="3779912" y="980728"/>
          <a:ext cx="504057" cy="660400"/>
        </p:xfrm>
        <a:graphic>
          <a:graphicData uri="http://schemas.openxmlformats.org/presentationml/2006/ole">
            <p:oleObj spid="_x0000_s68615" name="Формула" r:id="rId5" imgW="291960" imgH="558720" progId="Equation.3">
              <p:embed/>
            </p:oleObj>
          </a:graphicData>
        </a:graphic>
      </p:graphicFrame>
      <p:graphicFrame>
        <p:nvGraphicFramePr>
          <p:cNvPr id="68616" name="Object 8"/>
          <p:cNvGraphicFramePr>
            <a:graphicFrameLocks noChangeAspect="1"/>
          </p:cNvGraphicFramePr>
          <p:nvPr/>
        </p:nvGraphicFramePr>
        <p:xfrm>
          <a:off x="6372200" y="908720"/>
          <a:ext cx="504056" cy="660400"/>
        </p:xfrm>
        <a:graphic>
          <a:graphicData uri="http://schemas.openxmlformats.org/presentationml/2006/ole">
            <p:oleObj spid="_x0000_s68616" name="Формула" r:id="rId6" imgW="406080" imgH="558720" progId="Equation.3">
              <p:embed/>
            </p:oleObj>
          </a:graphicData>
        </a:graphic>
      </p:graphicFrame>
      <p:pic>
        <p:nvPicPr>
          <p:cNvPr id="8" name="Рисунок 7" descr="C:\Users\Мама\Downloads\mordovia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3568" y="3356992"/>
            <a:ext cx="3816424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Мама\Downloads\mordovia (1)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652120" y="3429000"/>
            <a:ext cx="2952328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Мама\Downloads\0003-005-Krajnie-i-srednie-chleny-proportsii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785794"/>
            <a:ext cx="5500726" cy="2316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971600" y="142852"/>
            <a:ext cx="590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92D050"/>
                </a:solidFill>
              </a:rPr>
              <a:t>Пропорция</a:t>
            </a:r>
            <a:endParaRPr lang="ru-RU" sz="3200" b="1" dirty="0">
              <a:solidFill>
                <a:srgbClr val="92D05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348" y="3143248"/>
            <a:ext cx="6286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92D050"/>
                </a:solidFill>
              </a:rPr>
              <a:t>Свойство пропорции ?</a:t>
            </a:r>
            <a:endParaRPr lang="ru-RU" sz="2800" b="1" dirty="0">
              <a:solidFill>
                <a:srgbClr val="92D05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43174" y="4214818"/>
            <a:ext cx="6500826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dirty="0" smtClean="0">
                <a:solidFill>
                  <a:srgbClr val="92D050"/>
                </a:solidFill>
                <a:latin typeface="Times New Roman"/>
                <a:ea typeface="Times New Roman"/>
              </a:rPr>
              <a:t>Масштаб</a:t>
            </a:r>
          </a:p>
          <a:p>
            <a:pPr>
              <a:spcAft>
                <a:spcPts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Что означает масштаб 1: 1000;  </a:t>
            </a:r>
          </a:p>
          <a:p>
            <a:pPr>
              <a:spcAft>
                <a:spcPts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1000:1? </a:t>
            </a:r>
          </a:p>
          <a:p>
            <a:pPr>
              <a:spcAft>
                <a:spcPts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 В каких случаях они применяются?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4" name="Рисунок 1" descr="mordovia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3000372"/>
            <a:ext cx="6957793" cy="3554873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14282" y="142852"/>
            <a:ext cx="871543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dirty="0" smtClean="0">
                <a:solidFill>
                  <a:srgbClr val="92D050"/>
                </a:solidFill>
                <a:latin typeface="Times New Roman"/>
                <a:ea typeface="Times New Roman"/>
              </a:rPr>
              <a:t>Наш </a:t>
            </a:r>
            <a:r>
              <a:rPr lang="ru-RU" sz="2800" b="1" dirty="0" err="1" smtClean="0">
                <a:solidFill>
                  <a:srgbClr val="92D050"/>
                </a:solidFill>
                <a:latin typeface="Times New Roman"/>
                <a:ea typeface="Times New Roman"/>
              </a:rPr>
              <a:t>Рузаевский</a:t>
            </a:r>
            <a:r>
              <a:rPr lang="ru-RU" sz="2800" b="1" dirty="0" smtClean="0">
                <a:solidFill>
                  <a:srgbClr val="92D050"/>
                </a:solidFill>
                <a:latin typeface="Times New Roman"/>
                <a:ea typeface="Times New Roman"/>
              </a:rPr>
              <a:t> район является частью Мордовского края. В нем проживает около 50 тысяч населения, примерная численность населения всей  Мордовии около 800 тысяч человек. Во сколько раз численность населения нашего района меньше численности живущих в Республике Мордовия?</a:t>
            </a:r>
            <a:endParaRPr lang="ru-RU" sz="2800" b="1" dirty="0" smtClean="0">
              <a:solidFill>
                <a:srgbClr val="92D050"/>
              </a:solidFill>
            </a:endParaRPr>
          </a:p>
          <a:p>
            <a:pPr>
              <a:spcAft>
                <a:spcPts val="0"/>
              </a:spcAft>
            </a:pPr>
            <a:r>
              <a:rPr lang="ru-RU" sz="2800" b="1" dirty="0" smtClean="0">
                <a:solidFill>
                  <a:srgbClr val="92D050"/>
                </a:solidFill>
                <a:latin typeface="Times New Roman"/>
                <a:ea typeface="Times New Roman"/>
              </a:rPr>
              <a:t> </a:t>
            </a:r>
            <a:endParaRPr lang="ru-RU" sz="2800" b="1" dirty="0">
              <a:solidFill>
                <a:srgbClr val="92D050"/>
              </a:solidFill>
            </a:endParaRPr>
          </a:p>
        </p:txBody>
      </p:sp>
      <p:sp>
        <p:nvSpPr>
          <p:cNvPr id="95233" name="Rectangle 1"/>
          <p:cNvSpPr>
            <a:spLocks noChangeArrowheads="1"/>
          </p:cNvSpPr>
          <p:nvPr/>
        </p:nvSpPr>
        <p:spPr bwMode="auto">
          <a:xfrm>
            <a:off x="0" y="0"/>
            <a:ext cx="108234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-214338"/>
            <a:ext cx="84249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endParaRPr lang="ru-RU" sz="3200" b="1" i="1" dirty="0" smtClean="0">
              <a:solidFill>
                <a:srgbClr val="FF0000"/>
              </a:solidFill>
              <a:latin typeface="Times New Roman"/>
            </a:endParaRPr>
          </a:p>
          <a:p>
            <a:pPr>
              <a:spcAft>
                <a:spcPts val="0"/>
              </a:spcAft>
            </a:pPr>
            <a:r>
              <a:rPr lang="ru-RU" sz="3200" b="1" dirty="0" smtClean="0">
                <a:solidFill>
                  <a:srgbClr val="92D050"/>
                </a:solidFill>
                <a:latin typeface="Times New Roman"/>
              </a:rPr>
              <a:t>Карта</a:t>
            </a:r>
            <a:r>
              <a:rPr lang="ru-RU" sz="3200" b="1" i="1" dirty="0" smtClean="0">
                <a:solidFill>
                  <a:srgbClr val="92D050"/>
                </a:solidFill>
                <a:latin typeface="Times New Roman"/>
              </a:rPr>
              <a:t> </a:t>
            </a:r>
            <a:r>
              <a:rPr lang="ru-RU" sz="3200" b="1" dirty="0" smtClean="0">
                <a:solidFill>
                  <a:srgbClr val="92D050"/>
                </a:solidFill>
                <a:latin typeface="Times New Roman"/>
              </a:rPr>
              <a:t>республики Мордовия  1:1000 000 </a:t>
            </a:r>
          </a:p>
        </p:txBody>
      </p:sp>
      <p:pic>
        <p:nvPicPr>
          <p:cNvPr id="3" name="Рисунок 2" descr="C:\Users\Мама\Downloads\55251f8b1920abe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24744"/>
            <a:ext cx="8496944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2786058"/>
            <a:ext cx="738309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3600" dirty="0" smtClean="0">
                <a:solidFill>
                  <a:srgbClr val="92D050"/>
                </a:solidFill>
                <a:latin typeface="Times New Roman"/>
              </a:rPr>
              <a:t>1000000 </a:t>
            </a:r>
            <a:r>
              <a:rPr lang="ru-RU" sz="3600" dirty="0" err="1" smtClean="0">
                <a:solidFill>
                  <a:srgbClr val="92D050"/>
                </a:solidFill>
                <a:latin typeface="Times New Roman"/>
              </a:rPr>
              <a:t>х</a:t>
            </a:r>
            <a:r>
              <a:rPr lang="ru-RU" sz="3600" dirty="0" smtClean="0">
                <a:solidFill>
                  <a:srgbClr val="92D050"/>
                </a:solidFill>
                <a:latin typeface="Times New Roman"/>
              </a:rPr>
              <a:t> =20км=2000 000см, </a:t>
            </a:r>
            <a:endParaRPr lang="ru-RU" sz="3600" dirty="0" smtClean="0">
              <a:solidFill>
                <a:srgbClr val="92D050"/>
              </a:solidFill>
            </a:endParaRPr>
          </a:p>
          <a:p>
            <a:pPr>
              <a:spcAft>
                <a:spcPts val="0"/>
              </a:spcAft>
            </a:pPr>
            <a:r>
              <a:rPr lang="ru-RU" sz="3600" dirty="0" err="1" smtClean="0">
                <a:solidFill>
                  <a:srgbClr val="92D050"/>
                </a:solidFill>
                <a:latin typeface="Times New Roman"/>
              </a:rPr>
              <a:t>х=</a:t>
            </a:r>
            <a:r>
              <a:rPr lang="ru-RU" sz="3600" dirty="0" smtClean="0">
                <a:solidFill>
                  <a:srgbClr val="92D050"/>
                </a:solidFill>
                <a:latin typeface="Times New Roman"/>
              </a:rPr>
              <a:t> 2 см</a:t>
            </a:r>
          </a:p>
          <a:p>
            <a:pPr>
              <a:spcAft>
                <a:spcPts val="0"/>
              </a:spcAft>
            </a:pPr>
            <a:endParaRPr lang="ru-RU" sz="3600" dirty="0" smtClean="0">
              <a:solidFill>
                <a:srgbClr val="92D050"/>
              </a:solidFill>
              <a:latin typeface="Times New Roman"/>
            </a:endParaRPr>
          </a:p>
          <a:p>
            <a:pPr>
              <a:spcAft>
                <a:spcPts val="0"/>
              </a:spcAft>
            </a:pPr>
            <a:r>
              <a:rPr lang="ru-RU" sz="3600" dirty="0" smtClean="0">
                <a:solidFill>
                  <a:srgbClr val="92D050"/>
                </a:solidFill>
                <a:latin typeface="Times New Roman"/>
              </a:rPr>
              <a:t>Ответ: 2 см</a:t>
            </a:r>
            <a:endParaRPr lang="ru-RU" sz="3600" dirty="0">
              <a:solidFill>
                <a:srgbClr val="92D050"/>
              </a:solidFill>
            </a:endParaRPr>
          </a:p>
        </p:txBody>
      </p:sp>
      <p:pic>
        <p:nvPicPr>
          <p:cNvPr id="72707" name="Picture 3" descr="C:\Users\Мама\Downloads\солнц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3356992"/>
            <a:ext cx="4283968" cy="314136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28596" y="285728"/>
            <a:ext cx="814393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ru-RU" sz="3600" b="1" dirty="0" smtClean="0">
                <a:solidFill>
                  <a:srgbClr val="92D050"/>
                </a:solidFill>
                <a:latin typeface="Times New Roman"/>
              </a:rPr>
              <a:t>Решение</a:t>
            </a:r>
            <a:endParaRPr lang="ru-RU" sz="3600" dirty="0" smtClean="0">
              <a:solidFill>
                <a:srgbClr val="92D050"/>
              </a:solidFill>
            </a:endParaRPr>
          </a:p>
          <a:p>
            <a:pPr>
              <a:spcAft>
                <a:spcPts val="0"/>
              </a:spcAft>
            </a:pPr>
            <a:r>
              <a:rPr lang="ru-RU" sz="3200" b="1" dirty="0" smtClean="0">
                <a:solidFill>
                  <a:srgbClr val="92D050"/>
                </a:solidFill>
                <a:latin typeface="Times New Roman"/>
              </a:rPr>
              <a:t>Пусть длина отрезка на карте- х. </a:t>
            </a:r>
            <a:endParaRPr lang="ru-RU" sz="3200" b="1" dirty="0" smtClean="0">
              <a:solidFill>
                <a:srgbClr val="92D05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472" y="1643050"/>
            <a:ext cx="76438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ru-RU" sz="3200" b="1" dirty="0" smtClean="0">
                <a:solidFill>
                  <a:srgbClr val="92D050"/>
                </a:solidFill>
                <a:latin typeface="Times New Roman"/>
              </a:rPr>
              <a:t>Составим пропорцию:</a:t>
            </a:r>
          </a:p>
          <a:p>
            <a:pPr>
              <a:spcAft>
                <a:spcPts val="0"/>
              </a:spcAft>
            </a:pPr>
            <a:r>
              <a:rPr lang="ru-RU" sz="3200" b="1" dirty="0" smtClean="0">
                <a:solidFill>
                  <a:srgbClr val="92D050"/>
                </a:solidFill>
                <a:latin typeface="Times New Roman"/>
              </a:rPr>
              <a:t>   </a:t>
            </a:r>
            <a:r>
              <a:rPr lang="ru-RU" sz="3200" b="1" dirty="0" err="1" smtClean="0">
                <a:solidFill>
                  <a:srgbClr val="92D050"/>
                </a:solidFill>
                <a:latin typeface="Times New Roman"/>
              </a:rPr>
              <a:t>х</a:t>
            </a:r>
            <a:r>
              <a:rPr lang="ru-RU" sz="3200" b="1" dirty="0" smtClean="0">
                <a:solidFill>
                  <a:srgbClr val="92D050"/>
                </a:solidFill>
                <a:latin typeface="Times New Roman"/>
              </a:rPr>
              <a:t> : 1 = 20км :1000 000</a:t>
            </a:r>
            <a:endParaRPr lang="ru-RU" sz="3200" b="1" dirty="0" smtClean="0">
              <a:solidFill>
                <a:srgbClr val="92D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72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1928802"/>
            <a:ext cx="77803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Составим пропорцию</a:t>
            </a:r>
            <a:endParaRPr lang="ru-RU" sz="3600" b="1" dirty="0" smtClean="0">
              <a:solidFill>
                <a:srgbClr val="92D05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dirty="0" err="1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6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 :1 = </a:t>
            </a:r>
            <a:r>
              <a:rPr lang="ru-RU" sz="36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3140км </a:t>
            </a:r>
            <a:r>
              <a:rPr lang="ru-RU" sz="36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: 10 000 000</a:t>
            </a:r>
            <a:endParaRPr lang="ru-RU" sz="3600" b="1" dirty="0" smtClean="0">
              <a:solidFill>
                <a:srgbClr val="92D050"/>
              </a:solidFill>
              <a:latin typeface="Arial" pitchFamily="34" charset="0"/>
              <a:cs typeface="Arial" pitchFamily="34" charset="0"/>
            </a:endParaRPr>
          </a:p>
          <a:p>
            <a:pPr>
              <a:spcAft>
                <a:spcPts val="0"/>
              </a:spcAft>
            </a:pPr>
            <a:endParaRPr lang="ru-RU" sz="3600" dirty="0" smtClean="0">
              <a:solidFill>
                <a:srgbClr val="92D050"/>
              </a:solidFill>
              <a:latin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285728"/>
            <a:ext cx="81439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№826(а) учебника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857232"/>
            <a:ext cx="7929618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Решение.</a:t>
            </a:r>
            <a:endParaRPr lang="ru-RU" sz="3600" b="1" dirty="0" smtClean="0">
              <a:solidFill>
                <a:srgbClr val="92D05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Пусть искомое расстояние – х. </a:t>
            </a:r>
          </a:p>
        </p:txBody>
      </p:sp>
      <p:pic>
        <p:nvPicPr>
          <p:cNvPr id="6" name="Picture 1" descr="C:\Users\Мама\Downloads\Veteran-parovoznogo-dvizhe.jpg"/>
          <p:cNvPicPr>
            <a:picLocks noChangeAspect="1" noChangeArrowheads="1"/>
          </p:cNvPicPr>
          <p:nvPr/>
        </p:nvPicPr>
        <p:blipFill>
          <a:blip r:embed="rId2" cstate="print"/>
          <a:srcRect b="5299"/>
          <a:stretch>
            <a:fillRect/>
          </a:stretch>
        </p:blipFill>
        <p:spPr bwMode="auto">
          <a:xfrm>
            <a:off x="4621752" y="3286124"/>
            <a:ext cx="4522247" cy="300039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42844" y="3071810"/>
            <a:ext cx="471490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10 000 000 </a:t>
            </a:r>
            <a:r>
              <a:rPr lang="ru-RU" sz="3200" b="1" dirty="0" err="1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2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=3 140км =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32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140 000м =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2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32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000 000см</a:t>
            </a:r>
            <a:endParaRPr lang="ru-RU" sz="3200" b="1" dirty="0" smtClean="0">
              <a:solidFill>
                <a:srgbClr val="92D05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err="1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2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=31,4 </a:t>
            </a:r>
            <a:r>
              <a:rPr lang="ru-RU" sz="32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см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200" b="1" dirty="0" smtClean="0">
              <a:solidFill>
                <a:srgbClr val="92D05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sz="32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31,4 </a:t>
            </a:r>
            <a:r>
              <a:rPr lang="ru-RU" sz="32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см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7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590</TotalTime>
  <Words>343</Words>
  <Application>Microsoft Office PowerPoint</Application>
  <PresentationFormat>Экран (4:3)</PresentationFormat>
  <Paragraphs>187</Paragraphs>
  <Slides>15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Литейная</vt:lpstr>
      <vt:lpstr>Формула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Мама</dc:creator>
  <cp:lastModifiedBy>Мама</cp:lastModifiedBy>
  <cp:revision>73</cp:revision>
  <dcterms:created xsi:type="dcterms:W3CDTF">2014-01-11T08:55:08Z</dcterms:created>
  <dcterms:modified xsi:type="dcterms:W3CDTF">2019-12-10T18:15:43Z</dcterms:modified>
</cp:coreProperties>
</file>