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6" r:id="rId1"/>
  </p:sldMasterIdLst>
  <p:notesMasterIdLst>
    <p:notesMasterId r:id="rId14"/>
  </p:notesMasterIdLst>
  <p:sldIdLst>
    <p:sldId id="256" r:id="rId2"/>
    <p:sldId id="302" r:id="rId3"/>
    <p:sldId id="303" r:id="rId4"/>
    <p:sldId id="305" r:id="rId5"/>
    <p:sldId id="296" r:id="rId6"/>
    <p:sldId id="297" r:id="rId7"/>
    <p:sldId id="298" r:id="rId8"/>
    <p:sldId id="299" r:id="rId9"/>
    <p:sldId id="300" r:id="rId10"/>
    <p:sldId id="304" r:id="rId11"/>
    <p:sldId id="301" r:id="rId12"/>
    <p:sldId id="306" r:id="rId13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Tahoma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9900CC"/>
    <a:srgbClr val="6600CC"/>
    <a:srgbClr val="339933"/>
    <a:srgbClr val="B2B2B2"/>
    <a:srgbClr val="FF6600"/>
    <a:srgbClr val="00CC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napToGrid="0"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6FF796-9F27-4427-89D9-80F8E31698A9}" type="datetimeFigureOut">
              <a:rPr lang="ru-RU"/>
              <a:pPr>
                <a:defRPr/>
              </a:pPr>
              <a:t>13.05.2014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C17BD57-FFF6-4C82-B63F-80AA033F2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69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C9438-C465-435E-B862-482C496EEC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278FCF-6693-4D17-AFA4-C69B625D87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1C7AD6-3BA9-4ADB-90D2-84A233D6D6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6F3BA-6BAE-40B4-A48D-E1DF587D33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5FF71-003B-48FF-86BD-13EB5A742E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D86A4-252F-4B6A-AA40-677AE786BB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BD6788-B08C-4677-9092-C898C5B883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BE1509-9C10-4E05-9DB5-12AA9C76D2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5767F-95AD-4E52-9831-08A6E99C6F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AF5AD6-291B-4C97-9015-4BE320CEB4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A5C79-362B-4BD9-9E45-2D4B80DB62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C226EA-6289-4D2B-AAF5-EA3E928FBA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slide" Target="slide3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gif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gif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352" y="250370"/>
            <a:ext cx="4986791" cy="1935389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Плоскость.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Прямая.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Луч.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1628" y="5691518"/>
            <a:ext cx="4822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i="1" dirty="0" smtClean="0">
                <a:solidFill>
                  <a:schemeClr val="accent3">
                    <a:lumMod val="50000"/>
                  </a:schemeClr>
                </a:solidFill>
              </a:rPr>
              <a:t>Бершанская О.Д., </a:t>
            </a:r>
          </a:p>
          <a:p>
            <a:pPr algn="r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учитель математики МБОУ «СОШ №4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</a:rPr>
              <a:t>г.Новый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</a:rPr>
              <a:t>Оскол,Белгородской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</a:rPr>
              <a:t> области»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4201" y="1242042"/>
            <a:ext cx="2079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Изучение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Закрепление</a:t>
            </a:r>
            <a:endParaRPr lang="ru-RU" sz="20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4" descr="Карандаш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256" y="2267887"/>
            <a:ext cx="2349920" cy="291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2" descr="Карандыш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53" y="0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346" y="3992380"/>
            <a:ext cx="15144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mywishlist.ru/pic/i/wish/orig/005/944/34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344" y="167268"/>
            <a:ext cx="1483169" cy="148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5648325" y="3067050"/>
            <a:ext cx="184731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endParaRPr lang="ru-RU" i="1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96" y="837989"/>
            <a:ext cx="15144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05392" y="268245"/>
            <a:ext cx="5421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Какие предметы дают нам представление о плоскости?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1381" y="1540409"/>
            <a:ext cx="5421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Чем отличаются эти предметы от плоскости?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32871" y="2742184"/>
            <a:ext cx="5788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Какую важную мысль мы должны запомнить?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460488" y="3320431"/>
            <a:ext cx="4315522" cy="1494264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 плоскости нет края!</a:t>
            </a:r>
            <a:endParaRPr lang="ru-RU" dirty="0"/>
          </a:p>
        </p:txBody>
      </p:sp>
      <p:pic>
        <p:nvPicPr>
          <p:cNvPr id="22" name="Picture 52" descr="Карандыш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207" y="5118775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трелка влево 24">
            <a:hlinkClick r:id="rId5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4" name="Picture 4" descr="http://s42.radikal.ru/i095/1302/6c/1ceaac655ea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" t="-2341" r="-976" b="6359"/>
          <a:stretch/>
        </p:blipFill>
        <p:spPr bwMode="auto">
          <a:xfrm>
            <a:off x="6980285" y="68555"/>
            <a:ext cx="1603285" cy="153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forum.grodno.net/index.php?PHPSESSID=g2ke7rve4tmpf94ojcncvv80d6&amp;action=dlattach;topic=1733807.0;attach=872088;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425" y="124559"/>
            <a:ext cx="1568585" cy="156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10356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86077 1.85185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6" name="Group 4"/>
          <p:cNvGrpSpPr>
            <a:grpSpLocks/>
          </p:cNvGrpSpPr>
          <p:nvPr/>
        </p:nvGrpSpPr>
        <p:grpSpPr bwMode="auto">
          <a:xfrm rot="19127898">
            <a:off x="1336672" y="3023395"/>
            <a:ext cx="2565400" cy="1081087"/>
            <a:chOff x="2018" y="2387"/>
            <a:chExt cx="1616" cy="681"/>
          </a:xfrm>
        </p:grpSpPr>
        <p:sp>
          <p:nvSpPr>
            <p:cNvPr id="10266" name="Line 7"/>
            <p:cNvSpPr>
              <a:spLocks noChangeShapeType="1"/>
            </p:cNvSpPr>
            <p:nvPr/>
          </p:nvSpPr>
          <p:spPr bwMode="auto">
            <a:xfrm>
              <a:off x="2200" y="2750"/>
              <a:ext cx="1179" cy="2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Oval 5"/>
            <p:cNvSpPr>
              <a:spLocks noChangeArrowheads="1"/>
            </p:cNvSpPr>
            <p:nvPr/>
          </p:nvSpPr>
          <p:spPr bwMode="auto">
            <a:xfrm>
              <a:off x="2154" y="2705"/>
              <a:ext cx="90" cy="9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5" name="Oval 6"/>
            <p:cNvSpPr>
              <a:spLocks noChangeArrowheads="1"/>
            </p:cNvSpPr>
            <p:nvPr/>
          </p:nvSpPr>
          <p:spPr bwMode="auto">
            <a:xfrm>
              <a:off x="3334" y="2977"/>
              <a:ext cx="90" cy="91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7" name="Text Box 8"/>
            <p:cNvSpPr txBox="1">
              <a:spLocks noChangeArrowheads="1"/>
            </p:cNvSpPr>
            <p:nvPr/>
          </p:nvSpPr>
          <p:spPr bwMode="auto">
            <a:xfrm>
              <a:off x="2018" y="2387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ru-RU" sz="2400" b="1"/>
                <a:t>А</a:t>
              </a:r>
            </a:p>
          </p:txBody>
        </p:sp>
        <p:sp>
          <p:nvSpPr>
            <p:cNvPr id="10268" name="Text Box 9"/>
            <p:cNvSpPr txBox="1">
              <a:spLocks noChangeArrowheads="1"/>
            </p:cNvSpPr>
            <p:nvPr/>
          </p:nvSpPr>
          <p:spPr bwMode="auto">
            <a:xfrm>
              <a:off x="3379" y="2705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ru-RU" sz="2400" b="1"/>
                <a:t>В</a:t>
              </a:r>
            </a:p>
          </p:txBody>
        </p:sp>
      </p:grpSp>
      <p:grpSp>
        <p:nvGrpSpPr>
          <p:cNvPr id="10247" name="Group 10"/>
          <p:cNvGrpSpPr>
            <a:grpSpLocks/>
          </p:cNvGrpSpPr>
          <p:nvPr/>
        </p:nvGrpSpPr>
        <p:grpSpPr bwMode="auto">
          <a:xfrm rot="1021579">
            <a:off x="4827588" y="2777874"/>
            <a:ext cx="3384550" cy="1223962"/>
            <a:chOff x="113" y="754"/>
            <a:chExt cx="2087" cy="771"/>
          </a:xfrm>
        </p:grpSpPr>
        <p:sp>
          <p:nvSpPr>
            <p:cNvPr id="10259" name="Text Box 11"/>
            <p:cNvSpPr txBox="1">
              <a:spLocks noChangeArrowheads="1"/>
            </p:cNvSpPr>
            <p:nvPr/>
          </p:nvSpPr>
          <p:spPr bwMode="auto">
            <a:xfrm>
              <a:off x="295" y="754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/>
                <a:t>C</a:t>
              </a:r>
              <a:endParaRPr lang="ru-RU" sz="2400" b="1"/>
            </a:p>
          </p:txBody>
        </p:sp>
        <p:sp>
          <p:nvSpPr>
            <p:cNvPr id="10260" name="Text Box 12"/>
            <p:cNvSpPr txBox="1">
              <a:spLocks noChangeArrowheads="1"/>
            </p:cNvSpPr>
            <p:nvPr/>
          </p:nvSpPr>
          <p:spPr bwMode="auto">
            <a:xfrm>
              <a:off x="1655" y="1071"/>
              <a:ext cx="2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/>
                <a:t>D</a:t>
              </a:r>
              <a:endParaRPr lang="ru-RU" sz="2400" b="1"/>
            </a:p>
          </p:txBody>
        </p:sp>
        <p:sp>
          <p:nvSpPr>
            <p:cNvPr id="10261" name="Line 13"/>
            <p:cNvSpPr>
              <a:spLocks noChangeShapeType="1"/>
            </p:cNvSpPr>
            <p:nvPr/>
          </p:nvSpPr>
          <p:spPr bwMode="auto">
            <a:xfrm>
              <a:off x="113" y="1026"/>
              <a:ext cx="2087" cy="4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Oval 14"/>
            <p:cNvSpPr>
              <a:spLocks noChangeArrowheads="1"/>
            </p:cNvSpPr>
            <p:nvPr/>
          </p:nvSpPr>
          <p:spPr bwMode="auto">
            <a:xfrm>
              <a:off x="431" y="1071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3" name="Oval 15"/>
            <p:cNvSpPr>
              <a:spLocks noChangeArrowheads="1"/>
            </p:cNvSpPr>
            <p:nvPr/>
          </p:nvSpPr>
          <p:spPr bwMode="auto">
            <a:xfrm>
              <a:off x="1610" y="1344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248" name="Group 16"/>
          <p:cNvGrpSpPr>
            <a:grpSpLocks/>
          </p:cNvGrpSpPr>
          <p:nvPr/>
        </p:nvGrpSpPr>
        <p:grpSpPr bwMode="auto">
          <a:xfrm rot="19611901">
            <a:off x="2998111" y="4013488"/>
            <a:ext cx="2520950" cy="642937"/>
            <a:chOff x="2970" y="3385"/>
            <a:chExt cx="1588" cy="405"/>
          </a:xfrm>
        </p:grpSpPr>
        <p:sp>
          <p:nvSpPr>
            <p:cNvPr id="10257" name="Line 19"/>
            <p:cNvSpPr>
              <a:spLocks noChangeShapeType="1"/>
            </p:cNvSpPr>
            <p:nvPr/>
          </p:nvSpPr>
          <p:spPr bwMode="auto">
            <a:xfrm>
              <a:off x="3016" y="3430"/>
              <a:ext cx="1542" cy="36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Oval 17"/>
            <p:cNvSpPr>
              <a:spLocks noChangeArrowheads="1"/>
            </p:cNvSpPr>
            <p:nvPr/>
          </p:nvSpPr>
          <p:spPr bwMode="auto">
            <a:xfrm>
              <a:off x="2970" y="3385"/>
              <a:ext cx="90" cy="9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6" name="Oval 18"/>
            <p:cNvSpPr>
              <a:spLocks noChangeArrowheads="1"/>
            </p:cNvSpPr>
            <p:nvPr/>
          </p:nvSpPr>
          <p:spPr bwMode="auto">
            <a:xfrm>
              <a:off x="4150" y="3657"/>
              <a:ext cx="90" cy="91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49" name="Text Box 21"/>
          <p:cNvSpPr txBox="1">
            <a:spLocks noChangeArrowheads="1"/>
          </p:cNvSpPr>
          <p:nvPr/>
        </p:nvSpPr>
        <p:spPr bwMode="auto">
          <a:xfrm>
            <a:off x="4612948" y="3548093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M</a:t>
            </a:r>
            <a:endParaRPr lang="ru-RU" sz="2400" b="1" dirty="0"/>
          </a:p>
        </p:txBody>
      </p:sp>
      <p:sp>
        <p:nvSpPr>
          <p:cNvPr id="10250" name="Text Box 22"/>
          <p:cNvSpPr txBox="1">
            <a:spLocks noChangeArrowheads="1"/>
          </p:cNvSpPr>
          <p:nvPr/>
        </p:nvSpPr>
        <p:spPr bwMode="auto">
          <a:xfrm>
            <a:off x="2851550" y="4145664"/>
            <a:ext cx="40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N</a:t>
            </a:r>
            <a:endParaRPr lang="ru-RU" sz="2400" b="1" dirty="0"/>
          </a:p>
        </p:txBody>
      </p:sp>
      <p:sp>
        <p:nvSpPr>
          <p:cNvPr id="10251" name="Text Box 23"/>
          <p:cNvSpPr txBox="1">
            <a:spLocks noChangeArrowheads="1"/>
          </p:cNvSpPr>
          <p:nvPr/>
        </p:nvSpPr>
        <p:spPr bwMode="auto">
          <a:xfrm>
            <a:off x="982397" y="113733"/>
            <a:ext cx="6285186" cy="821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Пересекутся или нет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en-US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34536" y="1037063"/>
            <a:ext cx="468351" cy="468351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323384" y="1654097"/>
            <a:ext cx="468351" cy="468351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23383" y="2259982"/>
            <a:ext cx="468351" cy="468351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30145" y="1037063"/>
            <a:ext cx="345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отрезок 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АВ </a:t>
            </a:r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и прямая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CD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30145" y="1654097"/>
            <a:ext cx="345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отрезок 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АВ</a:t>
            </a:r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 и луч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NM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66949" y="2252548"/>
            <a:ext cx="345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луч 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NM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i="1" dirty="0" smtClean="0">
                <a:solidFill>
                  <a:srgbClr val="0070C0"/>
                </a:solidFill>
                <a:latin typeface="+mj-lt"/>
              </a:rPr>
              <a:t>и прямая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DC</a:t>
            </a:r>
          </a:p>
        </p:txBody>
      </p:sp>
      <p:pic>
        <p:nvPicPr>
          <p:cNvPr id="36" name="Picture 52" descr="Карандыш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207" y="5118775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Стрелка влево 36">
            <a:hlinkClick r:id="rId3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86077 1.85185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Геометрия, 7 – 9. Учебник для общеобразовательных учреждений./ Л.С.Атанасян, В.Ф. Бутузов и др.- М.:Просвещение, 2010.-384с.</a:t>
            </a:r>
          </a:p>
          <a:p>
            <a:pPr>
              <a:buFont typeface="Wingdings" pitchFamily="2" charset="2"/>
              <a:buChar char="q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Поурочные разработки по геометрии к учебному комплекту Л.С.Атанасян и др. 7 класс./Н.Ф.Гаврилова – М.:ВАКО, 2009.- 368с.</a:t>
            </a:r>
          </a:p>
          <a:p>
            <a:pPr>
              <a:buFont typeface="Wingdings" pitchFamily="2" charset="2"/>
              <a:buChar char="q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Геометрия 7. Рабочая тетрадь./Ю.А.Глазков и  др. – М.:Просвещение, 2009. – 96с.</a:t>
            </a:r>
          </a:p>
          <a:p>
            <a:pPr>
              <a:buFont typeface="Wingdings" pitchFamily="2" charset="2"/>
              <a:buChar char="q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Дидактические материалы по геометрии для 7./Б.Г.Зив и др. – М.:Просещение, 2009. – 144с.</a:t>
            </a:r>
          </a:p>
          <a:p>
            <a:pPr>
              <a:buFont typeface="Wingdings" pitchFamily="2" charset="2"/>
              <a:buChar char="q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Наглядный справочник по математике для 7-11 классов./Л.Э.Генденштейн. – М.:Илекса, 2010. – 96с.</a:t>
            </a:r>
          </a:p>
        </p:txBody>
      </p:sp>
      <p:sp>
        <p:nvSpPr>
          <p:cNvPr id="4" name="Стрелка вправо 3">
            <a:hlinkClick r:id="rId2" action="ppaction://hlinksldjump" tooltip="начало"/>
          </p:cNvPr>
          <p:cNvSpPr/>
          <p:nvPr/>
        </p:nvSpPr>
        <p:spPr>
          <a:xfrm>
            <a:off x="8143900" y="6000792"/>
            <a:ext cx="642942" cy="57148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/>
          <a:scene3d>
            <a:camera prst="orthographicFront"/>
            <a:lightRig rig="balanced" dir="t"/>
          </a:scene3d>
          <a:sp3d>
            <a:bevelT w="190500" h="38100" prst="angle"/>
            <a:bevelB w="0" h="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678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3526973" y="1426028"/>
            <a:ext cx="0" cy="870857"/>
          </a:xfrm>
          <a:prstGeom prst="line">
            <a:avLst/>
          </a:prstGeom>
          <a:ln w="5080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365170" y="403125"/>
            <a:ext cx="0" cy="870857"/>
          </a:xfrm>
          <a:prstGeom prst="line">
            <a:avLst/>
          </a:prstGeom>
          <a:ln w="5080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968830" y="751476"/>
            <a:ext cx="0" cy="870857"/>
          </a:xfrm>
          <a:prstGeom prst="line">
            <a:avLst/>
          </a:prstGeom>
          <a:ln w="5080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63286" y="1426029"/>
            <a:ext cx="0" cy="870857"/>
          </a:xfrm>
          <a:prstGeom prst="line">
            <a:avLst/>
          </a:prstGeom>
          <a:ln w="5080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8207832" y="141515"/>
            <a:ext cx="88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1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hlinkClick r:id="rId2" action="ppaction://hlinksldjump"/>
              </a:rPr>
              <a:t>2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Блок-схема: данные 6">
            <a:hlinkClick r:id="rId3" action="ppaction://hlinksldjump"/>
          </p:cNvPr>
          <p:cNvSpPr/>
          <p:nvPr/>
        </p:nvSpPr>
        <p:spPr>
          <a:xfrm>
            <a:off x="119742" y="381352"/>
            <a:ext cx="4278086" cy="1044677"/>
          </a:xfrm>
          <a:prstGeom prst="flowChartInputOutp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ПЛОСКОСТЬ</a:t>
            </a:r>
            <a:endParaRPr lang="ru-RU" sz="3200" b="1" i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968830" y="1273982"/>
            <a:ext cx="7434941" cy="2340075"/>
          </a:xfrm>
          <a:prstGeom prst="line">
            <a:avLst/>
          </a:prstGeom>
          <a:ln w="63500"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Лента лицом вверх 26">
            <a:hlinkClick r:id="rId4" action="ppaction://hlinksldjump"/>
          </p:cNvPr>
          <p:cNvSpPr/>
          <p:nvPr/>
        </p:nvSpPr>
        <p:spPr>
          <a:xfrm>
            <a:off x="6155871" y="2152738"/>
            <a:ext cx="2492832" cy="582562"/>
          </a:xfrm>
          <a:prstGeom prst="ribbon2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прямая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614057" y="3418114"/>
            <a:ext cx="4789714" cy="1197429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>
            <a:hlinkClick r:id="rId5" action="ppaction://hlinksldjump"/>
          </p:cNvPr>
          <p:cNvSpPr/>
          <p:nvPr/>
        </p:nvSpPr>
        <p:spPr>
          <a:xfrm>
            <a:off x="4474029" y="4310743"/>
            <a:ext cx="2351314" cy="58782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C66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ЛУЧ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8327572" y="4528455"/>
            <a:ext cx="195942" cy="19594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52" descr="Карандыш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207" y="5118775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Управляющая кнопка: домой 35">
            <a:hlinkClick r:id="" action="ppaction://hlinkshowjump?jump=firstslide" highlightClick="1"/>
          </p:cNvPr>
          <p:cNvSpPr/>
          <p:nvPr/>
        </p:nvSpPr>
        <p:spPr>
          <a:xfrm>
            <a:off x="8648703" y="6385446"/>
            <a:ext cx="440872" cy="427950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471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00324 L -0.88281 -0.00324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07832" y="141515"/>
            <a:ext cx="88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hlinkClick r:id="rId2" action="ppaction://hlinksldjump"/>
              </a:rPr>
              <a:t>1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2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52" descr="Карандыш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207" y="5118775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://tomsk.doski.ru/i/13/50/113503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52" y="2632329"/>
            <a:ext cx="1928813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-облако 5">
            <a:hlinkClick r:id="rId5" action="ppaction://hlinksldjump"/>
          </p:cNvPr>
          <p:cNvSpPr/>
          <p:nvPr/>
        </p:nvSpPr>
        <p:spPr>
          <a:xfrm>
            <a:off x="3436758" y="189123"/>
            <a:ext cx="2406487" cy="1023256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Контрольные вопросы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3556" name="Picture 4" descr="http://school.xvatit.com/images/thumb/c/c0/40646628_1-1.jpg/433px-40646628_1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787" y="2536373"/>
            <a:ext cx="1610916" cy="22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>
            <a:hlinkClick r:id="rId7" action="ppaction://hlinksldjump"/>
          </p:cNvPr>
          <p:cNvSpPr/>
          <p:nvPr/>
        </p:nvSpPr>
        <p:spPr>
          <a:xfrm>
            <a:off x="327677" y="1270558"/>
            <a:ext cx="2193299" cy="1023256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Назовите…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3558" name="Picture 6" descr="http://img0.liveinternet.ru/images/attach/c/3/77/846/77846664_Buratino_za_partoy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510" y="1270558"/>
            <a:ext cx="2044427" cy="157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Выноска-облако 10">
            <a:hlinkClick r:id="rId9" action="ppaction://hlinksldjump"/>
          </p:cNvPr>
          <p:cNvSpPr/>
          <p:nvPr/>
        </p:nvSpPr>
        <p:spPr>
          <a:xfrm>
            <a:off x="7190187" y="1422958"/>
            <a:ext cx="1869053" cy="1023256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Сколько?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3560" name="Picture 8" descr="http://metodisty.ru/modules/boonex/photos/data/files/6923_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930" y="3509110"/>
            <a:ext cx="1450091" cy="142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Выноска-облако 12">
            <a:hlinkClick r:id="rId11" action="ppaction://hlinksldjump"/>
          </p:cNvPr>
          <p:cNvSpPr/>
          <p:nvPr/>
        </p:nvSpPr>
        <p:spPr>
          <a:xfrm>
            <a:off x="4640001" y="2847019"/>
            <a:ext cx="2281469" cy="1023256"/>
          </a:xfrm>
          <a:prstGeom prst="cloud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Пересекутся или нет?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4" name="Управляющая кнопка: домой 13">
            <a:hlinkClick r:id="" action="ppaction://hlinkshowjump?jump=firstslide" highlightClick="1"/>
          </p:cNvPr>
          <p:cNvSpPr/>
          <p:nvPr/>
        </p:nvSpPr>
        <p:spPr>
          <a:xfrm>
            <a:off x="8648703" y="6385446"/>
            <a:ext cx="440872" cy="427950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5070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86077 1.85185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73043" y="339580"/>
            <a:ext cx="5843239" cy="1110080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ПЛОСКОСТЬ</a:t>
            </a:r>
          </a:p>
        </p:txBody>
      </p:sp>
      <p:pic>
        <p:nvPicPr>
          <p:cNvPr id="3" name="Picture 4" descr="1278580663_stol-raskladnoj-pasade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56" y="2223315"/>
            <a:ext cx="3270444" cy="269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dosk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62" y="1802643"/>
            <a:ext cx="4125951" cy="30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09638" y="5542156"/>
            <a:ext cx="1895707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>
            <a:stCxn id="6" idx="0"/>
          </p:cNvCxnSpPr>
          <p:nvPr/>
        </p:nvCxnSpPr>
        <p:spPr>
          <a:xfrm flipH="1" flipV="1">
            <a:off x="2471854" y="2910469"/>
            <a:ext cx="2185638" cy="26316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6" idx="0"/>
          </p:cNvCxnSpPr>
          <p:nvPr/>
        </p:nvCxnSpPr>
        <p:spPr>
          <a:xfrm flipV="1">
            <a:off x="4657492" y="4226313"/>
            <a:ext cx="1208049" cy="13158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0"/>
          </p:cNvCxnSpPr>
          <p:nvPr/>
        </p:nvCxnSpPr>
        <p:spPr>
          <a:xfrm flipH="1" flipV="1">
            <a:off x="1260088" y="2910468"/>
            <a:ext cx="3397404" cy="2631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657492" y="3349874"/>
            <a:ext cx="427464" cy="21922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Стрелка влево 25">
            <a:hlinkClick r:id="rId4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6634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Line 12"/>
          <p:cNvSpPr>
            <a:spLocks noChangeShapeType="1"/>
          </p:cNvSpPr>
          <p:nvPr/>
        </p:nvSpPr>
        <p:spPr bwMode="auto">
          <a:xfrm flipV="1">
            <a:off x="4433888" y="2297977"/>
            <a:ext cx="4330971" cy="113419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V="1">
            <a:off x="323384" y="3878263"/>
            <a:ext cx="2419815" cy="62735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648495" y="386576"/>
            <a:ext cx="7772400" cy="554038"/>
          </a:xfrm>
        </p:spPr>
        <p:txBody>
          <a:bodyPr/>
          <a:lstStyle/>
          <a:p>
            <a:pPr algn="ctr" eaLnBrk="1" hangingPunct="1"/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Прямая</a:t>
            </a:r>
          </a:p>
        </p:txBody>
      </p:sp>
      <p:grpSp>
        <p:nvGrpSpPr>
          <p:cNvPr id="5125" name="Group 15"/>
          <p:cNvGrpSpPr>
            <a:grpSpLocks/>
          </p:cNvGrpSpPr>
          <p:nvPr/>
        </p:nvGrpSpPr>
        <p:grpSpPr bwMode="auto">
          <a:xfrm>
            <a:off x="1547813" y="2968625"/>
            <a:ext cx="3044825" cy="1198563"/>
            <a:chOff x="975" y="1870"/>
            <a:chExt cx="1918" cy="755"/>
          </a:xfrm>
        </p:grpSpPr>
        <p:sp>
          <p:nvSpPr>
            <p:cNvPr id="5133" name="Line 4"/>
            <p:cNvSpPr>
              <a:spLocks noChangeShapeType="1"/>
            </p:cNvSpPr>
            <p:nvPr/>
          </p:nvSpPr>
          <p:spPr bwMode="auto">
            <a:xfrm flipV="1">
              <a:off x="1143" y="2149"/>
              <a:ext cx="1728" cy="4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Text Box 5"/>
            <p:cNvSpPr txBox="1">
              <a:spLocks noChangeArrowheads="1"/>
            </p:cNvSpPr>
            <p:nvPr/>
          </p:nvSpPr>
          <p:spPr bwMode="auto">
            <a:xfrm>
              <a:off x="975" y="2300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ru-RU"/>
                <a:t>А</a:t>
              </a:r>
            </a:p>
          </p:txBody>
        </p:sp>
        <p:sp>
          <p:nvSpPr>
            <p:cNvPr id="5135" name="Text Box 6"/>
            <p:cNvSpPr txBox="1">
              <a:spLocks noChangeArrowheads="1"/>
            </p:cNvSpPr>
            <p:nvPr/>
          </p:nvSpPr>
          <p:spPr bwMode="auto">
            <a:xfrm>
              <a:off x="2666" y="1870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ru-RU"/>
                <a:t>В</a:t>
              </a:r>
            </a:p>
          </p:txBody>
        </p:sp>
        <p:sp>
          <p:nvSpPr>
            <p:cNvPr id="5136" name="Oval 7"/>
            <p:cNvSpPr>
              <a:spLocks noChangeArrowheads="1"/>
            </p:cNvSpPr>
            <p:nvPr/>
          </p:nvSpPr>
          <p:spPr bwMode="auto">
            <a:xfrm>
              <a:off x="1106" y="2552"/>
              <a:ext cx="73" cy="7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Oval 8"/>
            <p:cNvSpPr>
              <a:spLocks noChangeArrowheads="1"/>
            </p:cNvSpPr>
            <p:nvPr/>
          </p:nvSpPr>
          <p:spPr bwMode="auto">
            <a:xfrm>
              <a:off x="2820" y="2099"/>
              <a:ext cx="73" cy="73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478824" y="1201956"/>
            <a:ext cx="26276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3200" b="1" i="1" dirty="0"/>
              <a:t>АВ</a:t>
            </a:r>
            <a:r>
              <a:rPr lang="ru-RU" sz="3200" i="1" dirty="0"/>
              <a:t> - отрезок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503316" y="1789268"/>
            <a:ext cx="653095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sz="2000" dirty="0"/>
              <a:t>Продолжим отрезок АВ в обе </a:t>
            </a:r>
            <a:r>
              <a:rPr lang="ru-RU" sz="2000" dirty="0" smtClean="0"/>
              <a:t>стороны:</a:t>
            </a:r>
          </a:p>
          <a:p>
            <a:pPr eaLnBrk="1" hangingPunct="1">
              <a:lnSpc>
                <a:spcPct val="150000"/>
              </a:lnSpc>
            </a:pPr>
            <a:r>
              <a:rPr lang="ru-RU" sz="2000" dirty="0" smtClean="0"/>
              <a:t>Получим </a:t>
            </a:r>
            <a:r>
              <a:rPr lang="ru-RU" sz="2000" dirty="0" smtClean="0">
                <a:solidFill>
                  <a:srgbClr val="00B0F0"/>
                </a:solidFill>
              </a:rPr>
              <a:t>прямую</a:t>
            </a:r>
            <a:r>
              <a:rPr lang="ru-RU" sz="2000" dirty="0" smtClean="0"/>
              <a:t>, которую обозначают:   АВ  или  ВА</a:t>
            </a:r>
          </a:p>
          <a:p>
            <a:pPr eaLnBrk="1" hangingPunct="1">
              <a:lnSpc>
                <a:spcPct val="150000"/>
              </a:lnSpc>
            </a:pPr>
            <a:endParaRPr lang="ru-RU" sz="2000" dirty="0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2854325" y="4476750"/>
            <a:ext cx="5749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dirty="0"/>
              <a:t>Прямую можно обозначить одной прописной буквой</a:t>
            </a:r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323385" y="5199145"/>
            <a:ext cx="8441474" cy="83095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1344613" y="4841875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400" i="1">
                <a:latin typeface="Times New Roman" pitchFamily="18" charset="0"/>
              </a:rPr>
              <a:t>а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76263" y="5422900"/>
            <a:ext cx="12874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/>
              <a:t>Прямая  </a:t>
            </a:r>
            <a:r>
              <a:rPr lang="ru-RU" sz="2400" i="1">
                <a:latin typeface="Times New Roman" pitchFamily="18" charset="0"/>
              </a:rPr>
              <a:t>а</a:t>
            </a:r>
          </a:p>
        </p:txBody>
      </p:sp>
      <p:sp>
        <p:nvSpPr>
          <p:cNvPr id="2" name="Стрелка влево 1">
            <a:hlinkClick r:id="rId2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720255" y="189570"/>
            <a:ext cx="301082" cy="32338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218019" y="2125039"/>
            <a:ext cx="708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000" dirty="0" smtClean="0"/>
              <a:t>Через </a:t>
            </a:r>
            <a:r>
              <a:rPr lang="ru-RU" sz="2000" dirty="0"/>
              <a:t>любые две точки проходит </a:t>
            </a:r>
            <a:r>
              <a:rPr lang="ru-RU" sz="2000" dirty="0">
                <a:solidFill>
                  <a:srgbClr val="FF6600"/>
                </a:solidFill>
              </a:rPr>
              <a:t>единственная прямая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84186" y="2883876"/>
            <a:ext cx="65968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000" dirty="0" smtClean="0">
                <a:solidFill>
                  <a:srgbClr val="FF6600"/>
                </a:solidFill>
              </a:rPr>
              <a:t>Прямая </a:t>
            </a:r>
            <a:r>
              <a:rPr lang="ru-RU" sz="2000" dirty="0"/>
              <a:t>не имеет концов</a:t>
            </a:r>
            <a:r>
              <a:rPr lang="ru-RU" sz="2000" dirty="0" smtClean="0"/>
              <a:t>.</a:t>
            </a:r>
          </a:p>
          <a:p>
            <a:pPr eaLnBrk="1" hangingPunct="1"/>
            <a:r>
              <a:rPr lang="ru-RU" sz="2000" dirty="0" smtClean="0"/>
              <a:t>Она </a:t>
            </a:r>
            <a:r>
              <a:rPr lang="ru-RU" sz="2000" dirty="0"/>
              <a:t>неограниченно продолжается в обе стороны.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839223" y="3889956"/>
            <a:ext cx="55816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000" dirty="0" smtClean="0"/>
              <a:t>Если </a:t>
            </a:r>
            <a:r>
              <a:rPr lang="ru-RU" sz="2000" dirty="0"/>
              <a:t>две прямые имеют </a:t>
            </a:r>
            <a:r>
              <a:rPr lang="ru-RU" sz="2000" dirty="0">
                <a:solidFill>
                  <a:srgbClr val="FF6600"/>
                </a:solidFill>
              </a:rPr>
              <a:t>одну общую точку</a:t>
            </a:r>
            <a:r>
              <a:rPr lang="ru-RU" sz="2000" dirty="0"/>
              <a:t>, </a:t>
            </a:r>
          </a:p>
          <a:p>
            <a:pPr eaLnBrk="1" hangingPunct="1"/>
            <a:r>
              <a:rPr lang="ru-RU" sz="2000" dirty="0"/>
              <a:t>    то они </a:t>
            </a:r>
            <a:r>
              <a:rPr lang="ru-RU" sz="2000" dirty="0">
                <a:solidFill>
                  <a:srgbClr val="FF6600"/>
                </a:solidFill>
              </a:rPr>
              <a:t>пересекаются</a:t>
            </a:r>
            <a:r>
              <a:rPr lang="ru-RU" sz="2000" dirty="0"/>
              <a:t> в этой точке</a:t>
            </a:r>
            <a:endParaRPr lang="ru-RU" sz="2000" dirty="0">
              <a:solidFill>
                <a:srgbClr val="FF6600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648495" y="386576"/>
            <a:ext cx="7772400" cy="5540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ВАЖНО!!!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4063" y="1349298"/>
            <a:ext cx="7553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Что мы должны знать о прямой?!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764859" y="167268"/>
            <a:ext cx="278780" cy="323386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лево 25">
            <a:hlinkClick r:id="rId2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52" descr="Карандыш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207" y="5118775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86077 1.85185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Line 4"/>
          <p:cNvSpPr>
            <a:spLocks noChangeShapeType="1"/>
          </p:cNvSpPr>
          <p:nvPr/>
        </p:nvSpPr>
        <p:spPr bwMode="auto">
          <a:xfrm flipV="1">
            <a:off x="444500" y="1583473"/>
            <a:ext cx="7940674" cy="183995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3924300" y="2547938"/>
            <a:ext cx="115888" cy="11588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741738" y="2125663"/>
            <a:ext cx="361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О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08758" y="1312863"/>
            <a:ext cx="5112297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000" dirty="0" smtClean="0"/>
              <a:t>Прямую</a:t>
            </a:r>
            <a:r>
              <a:rPr lang="ru-RU" sz="2000" b="1" dirty="0" smtClean="0">
                <a:solidFill>
                  <a:srgbClr val="FF6600"/>
                </a:solidFill>
              </a:rPr>
              <a:t> </a:t>
            </a:r>
            <a:r>
              <a:rPr lang="ru-RU" sz="2000" b="1" dirty="0">
                <a:solidFill>
                  <a:srgbClr val="FF6600"/>
                </a:solidFill>
              </a:rPr>
              <a:t>АВ</a:t>
            </a:r>
            <a:r>
              <a:rPr lang="ru-RU" sz="2000" b="1" dirty="0"/>
              <a:t> </a:t>
            </a:r>
            <a:r>
              <a:rPr lang="ru-RU" sz="2000" dirty="0" smtClean="0"/>
              <a:t>точка </a:t>
            </a:r>
            <a:r>
              <a:rPr lang="ru-RU" sz="2000" b="1" dirty="0" smtClean="0"/>
              <a:t>О</a:t>
            </a:r>
            <a:r>
              <a:rPr lang="ru-RU" sz="2000" dirty="0" smtClean="0"/>
              <a:t> делит на </a:t>
            </a:r>
            <a:r>
              <a:rPr lang="ru-RU" sz="2000" dirty="0"/>
              <a:t>две части:</a:t>
            </a:r>
          </a:p>
          <a:p>
            <a:pPr eaLnBrk="1" hangingPunct="1"/>
            <a:r>
              <a:rPr lang="ru-RU" sz="2000" dirty="0"/>
              <a:t>ОА – </a:t>
            </a:r>
            <a:r>
              <a:rPr lang="ru-RU" sz="2000" dirty="0" smtClean="0"/>
              <a:t>луч, ОВ </a:t>
            </a:r>
            <a:r>
              <a:rPr lang="ru-RU" sz="2000" dirty="0"/>
              <a:t>– луч.</a:t>
            </a:r>
          </a:p>
          <a:p>
            <a:pPr eaLnBrk="1" hangingPunct="1"/>
            <a:endParaRPr lang="ru-RU" dirty="0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720725" y="2924175"/>
            <a:ext cx="343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А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7675563" y="1312863"/>
            <a:ext cx="343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В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389188" y="3152251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О</a:t>
            </a:r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V="1">
            <a:off x="2436813" y="3518171"/>
            <a:ext cx="6423838" cy="58737"/>
          </a:xfrm>
          <a:prstGeom prst="line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2389188" y="3518171"/>
            <a:ext cx="115887" cy="115888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Oval 13"/>
          <p:cNvSpPr>
            <a:spLocks noChangeArrowheads="1"/>
          </p:cNvSpPr>
          <p:nvPr/>
        </p:nvSpPr>
        <p:spPr bwMode="auto">
          <a:xfrm>
            <a:off x="6424457" y="3461020"/>
            <a:ext cx="115887" cy="115888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6316663" y="3105128"/>
            <a:ext cx="343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А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431263" y="2676254"/>
            <a:ext cx="31951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dirty="0"/>
              <a:t>Точка  </a:t>
            </a:r>
            <a:r>
              <a:rPr lang="ru-RU" b="1" dirty="0"/>
              <a:t>О</a:t>
            </a:r>
            <a:r>
              <a:rPr lang="ru-RU" dirty="0"/>
              <a:t> – начало луча  </a:t>
            </a:r>
            <a:r>
              <a:rPr lang="ru-RU" b="1" dirty="0"/>
              <a:t>ОА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6696273" y="3634059"/>
            <a:ext cx="22365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b="1" u="sng" dirty="0">
                <a:solidFill>
                  <a:srgbClr val="FF6600"/>
                </a:solidFill>
              </a:rPr>
              <a:t>Конца у луча нет</a:t>
            </a:r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340616" y="4682272"/>
            <a:ext cx="4557713" cy="0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4958924" y="4682272"/>
            <a:ext cx="3932238" cy="0"/>
          </a:xfrm>
          <a:prstGeom prst="line">
            <a:avLst/>
          </a:prstGeom>
          <a:noFill/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581799" y="4229680"/>
            <a:ext cx="343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А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8524101" y="4229682"/>
            <a:ext cx="3433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В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449366" y="5048172"/>
            <a:ext cx="55226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FF6600"/>
                </a:solidFill>
              </a:rPr>
              <a:t>Лучи</a:t>
            </a:r>
            <a:r>
              <a:rPr lang="ru-RU" sz="2000" dirty="0"/>
              <a:t>, на которые точка разбивает прямую, </a:t>
            </a:r>
          </a:p>
          <a:p>
            <a:pPr eaLnBrk="1" hangingPunct="1"/>
            <a:r>
              <a:rPr lang="ru-RU" sz="2000" dirty="0"/>
              <a:t>называются </a:t>
            </a:r>
            <a:r>
              <a:rPr lang="ru-RU" sz="2000" b="1" dirty="0">
                <a:solidFill>
                  <a:srgbClr val="FF6600"/>
                </a:solidFill>
              </a:rPr>
              <a:t>дополнительными</a:t>
            </a:r>
            <a:r>
              <a:rPr lang="ru-RU" sz="2000" dirty="0"/>
              <a:t> друг другу</a:t>
            </a:r>
          </a:p>
        </p:txBody>
      </p:sp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4849310" y="4622026"/>
            <a:ext cx="115887" cy="115887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4784222" y="4229681"/>
            <a:ext cx="361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it-IT"/>
            </a:defPPr>
            <a:lvl1pPr eaLnBrk="1" hangingPunct="1">
              <a:defRPr b="1">
                <a:solidFill>
                  <a:schemeClr val="accent2">
                    <a:lumMod val="50000"/>
                  </a:schemeClr>
                </a:solidFill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dirty="0"/>
              <a:t>О</a:t>
            </a:r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 flipH="1">
            <a:off x="444500" y="2617788"/>
            <a:ext cx="3517900" cy="805636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 flipH="1">
            <a:off x="4000499" y="1583473"/>
            <a:ext cx="4384675" cy="102479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618235" y="431743"/>
            <a:ext cx="7772400" cy="5540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ЛУЧ</a:t>
            </a:r>
          </a:p>
        </p:txBody>
      </p:sp>
      <p:pic>
        <p:nvPicPr>
          <p:cNvPr id="27" name="Picture 52" descr="Карандыш3"/>
          <p:cNvPicPr>
            <a:picLocks noChangeAspect="1" noChangeArrowheads="1" noCrop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0" y="5464106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трелка влево 27">
            <a:hlinkClick r:id="rId4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withGroup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9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/>
      <p:bldP spid="14343" grpId="0"/>
      <p:bldP spid="14344" grpId="0"/>
      <p:bldP spid="14345" grpId="0"/>
      <p:bldP spid="14347" grpId="0"/>
      <p:bldP spid="14348" grpId="0" animBg="1"/>
      <p:bldP spid="14346" grpId="0" animBg="1"/>
      <p:bldP spid="14349" grpId="0" animBg="1"/>
      <p:bldP spid="14350" grpId="0"/>
      <p:bldP spid="14351" grpId="0"/>
      <p:bldP spid="14352" grpId="0"/>
      <p:bldP spid="14353" grpId="0" animBg="1"/>
      <p:bldP spid="14353" grpId="1" animBg="1"/>
      <p:bldP spid="14353" grpId="2" animBg="1"/>
      <p:bldP spid="14354" grpId="0" animBg="1"/>
      <p:bldP spid="14354" grpId="1" animBg="1"/>
      <p:bldP spid="14354" grpId="2" animBg="1"/>
      <p:bldP spid="14357" grpId="0"/>
      <p:bldP spid="14358" grpId="0"/>
      <p:bldP spid="14359" grpId="0"/>
      <p:bldP spid="14360" grpId="0" animBg="1"/>
      <p:bldP spid="14361" grpId="0"/>
      <p:bldP spid="14362" grpId="0" animBg="1"/>
      <p:bldP spid="143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5"/>
          <p:cNvSpPr txBox="1">
            <a:spLocks noChangeArrowheads="1"/>
          </p:cNvSpPr>
          <p:nvPr/>
        </p:nvSpPr>
        <p:spPr bwMode="auto">
          <a:xfrm>
            <a:off x="4110111" y="1496065"/>
            <a:ext cx="486021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ru-RU" sz="2400" i="1" dirty="0" smtClean="0">
                <a:solidFill>
                  <a:srgbClr val="002060"/>
                </a:solidFill>
                <a:latin typeface="+mj-lt"/>
              </a:rPr>
              <a:t>Назовите </a:t>
            </a:r>
            <a:r>
              <a:rPr lang="ru-RU" sz="2400" i="1" dirty="0">
                <a:solidFill>
                  <a:srgbClr val="002060"/>
                </a:solidFill>
                <a:latin typeface="+mj-lt"/>
              </a:rPr>
              <a:t>точки которые </a:t>
            </a:r>
            <a:r>
              <a:rPr lang="ru-RU" sz="2400" b="1" i="1" u="sng" dirty="0">
                <a:solidFill>
                  <a:srgbClr val="002060"/>
                </a:solidFill>
                <a:latin typeface="+mj-lt"/>
              </a:rPr>
              <a:t>лежат на</a:t>
            </a:r>
            <a:r>
              <a:rPr lang="ru-RU" sz="2400" i="1" dirty="0">
                <a:solidFill>
                  <a:srgbClr val="002060"/>
                </a:solidFill>
                <a:latin typeface="+mj-lt"/>
              </a:rPr>
              <a:t>:</a:t>
            </a:r>
          </a:p>
          <a:p>
            <a:pPr eaLnBrk="1" hangingPunct="1"/>
            <a:r>
              <a:rPr lang="en-US" sz="2400" i="1" dirty="0" smtClean="0">
                <a:solidFill>
                  <a:srgbClr val="002060"/>
                </a:solidFill>
                <a:latin typeface="+mj-lt"/>
              </a:rPr>
              <a:t>1</a:t>
            </a:r>
            <a:r>
              <a:rPr lang="ru-RU" sz="2400" i="1" dirty="0" smtClean="0">
                <a:solidFill>
                  <a:srgbClr val="002060"/>
                </a:solidFill>
                <a:latin typeface="+mj-lt"/>
              </a:rPr>
              <a:t>) </a:t>
            </a:r>
            <a:r>
              <a:rPr lang="ru-RU" sz="2400" i="1" dirty="0">
                <a:solidFill>
                  <a:srgbClr val="002060"/>
                </a:solidFill>
                <a:latin typeface="+mj-lt"/>
              </a:rPr>
              <a:t>отрезке </a:t>
            </a:r>
            <a:r>
              <a:rPr lang="ru-RU" sz="2400" b="1" i="1" dirty="0">
                <a:solidFill>
                  <a:srgbClr val="002060"/>
                </a:solidFill>
                <a:latin typeface="+mj-lt"/>
              </a:rPr>
              <a:t>АВ</a:t>
            </a:r>
          </a:p>
          <a:p>
            <a:pPr eaLnBrk="1" hangingPunct="1"/>
            <a:r>
              <a:rPr lang="en-US" sz="2400" i="1" dirty="0" smtClean="0">
                <a:solidFill>
                  <a:srgbClr val="002060"/>
                </a:solidFill>
                <a:latin typeface="+mj-lt"/>
              </a:rPr>
              <a:t>2</a:t>
            </a:r>
            <a:r>
              <a:rPr lang="ru-RU" sz="2400" i="1" dirty="0" smtClean="0">
                <a:solidFill>
                  <a:srgbClr val="002060"/>
                </a:solidFill>
                <a:latin typeface="+mj-lt"/>
              </a:rPr>
              <a:t>) </a:t>
            </a:r>
            <a:r>
              <a:rPr lang="ru-RU" sz="2400" i="1" dirty="0">
                <a:solidFill>
                  <a:srgbClr val="002060"/>
                </a:solidFill>
                <a:latin typeface="+mj-lt"/>
              </a:rPr>
              <a:t>прямой </a:t>
            </a:r>
            <a:r>
              <a:rPr lang="ru-RU" sz="2400" b="1" i="1" dirty="0">
                <a:solidFill>
                  <a:srgbClr val="002060"/>
                </a:solidFill>
                <a:latin typeface="+mj-lt"/>
              </a:rPr>
              <a:t>С</a:t>
            </a:r>
            <a:r>
              <a:rPr lang="en-US" sz="2400" b="1" i="1" dirty="0">
                <a:solidFill>
                  <a:srgbClr val="002060"/>
                </a:solidFill>
                <a:latin typeface="+mj-lt"/>
              </a:rPr>
              <a:t>D</a:t>
            </a:r>
            <a:endParaRPr lang="ru-RU" sz="2400" b="1" i="1" dirty="0">
              <a:solidFill>
                <a:srgbClr val="002060"/>
              </a:solidFill>
              <a:latin typeface="+mj-lt"/>
            </a:endParaRPr>
          </a:p>
          <a:p>
            <a:pPr eaLnBrk="1" hangingPunct="1"/>
            <a:r>
              <a:rPr lang="en-US" sz="2400" i="1" dirty="0" smtClean="0">
                <a:solidFill>
                  <a:srgbClr val="002060"/>
                </a:solidFill>
                <a:latin typeface="+mj-lt"/>
              </a:rPr>
              <a:t>3</a:t>
            </a:r>
            <a:r>
              <a:rPr lang="ru-RU" sz="2400" i="1" dirty="0" smtClean="0">
                <a:solidFill>
                  <a:srgbClr val="002060"/>
                </a:solidFill>
                <a:latin typeface="+mj-lt"/>
              </a:rPr>
              <a:t>) </a:t>
            </a:r>
            <a:r>
              <a:rPr lang="ru-RU" sz="2400" i="1" dirty="0">
                <a:solidFill>
                  <a:srgbClr val="002060"/>
                </a:solidFill>
                <a:latin typeface="+mj-lt"/>
              </a:rPr>
              <a:t>луче </a:t>
            </a:r>
            <a:r>
              <a:rPr lang="en-US" sz="2400" b="1" i="1" dirty="0">
                <a:solidFill>
                  <a:srgbClr val="002060"/>
                </a:solidFill>
                <a:latin typeface="+mj-lt"/>
              </a:rPr>
              <a:t>MN</a:t>
            </a:r>
            <a:endParaRPr lang="ru-RU" sz="2400" i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657835" y="296432"/>
            <a:ext cx="4892365" cy="83099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Назовите точки, которые </a:t>
            </a:r>
            <a:r>
              <a:rPr lang="ru-RU" sz="2400" b="1" i="1" u="sng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не лежат </a:t>
            </a:r>
          </a:p>
          <a:p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на отрезке АВ</a:t>
            </a:r>
          </a:p>
        </p:txBody>
      </p:sp>
      <p:grpSp>
        <p:nvGrpSpPr>
          <p:cNvPr id="8200" name="Group 12"/>
          <p:cNvGrpSpPr>
            <a:grpSpLocks/>
          </p:cNvGrpSpPr>
          <p:nvPr/>
        </p:nvGrpSpPr>
        <p:grpSpPr bwMode="auto">
          <a:xfrm rot="19580290">
            <a:off x="725817" y="1959570"/>
            <a:ext cx="2275400" cy="654602"/>
            <a:chOff x="2154" y="2705"/>
            <a:chExt cx="1270" cy="363"/>
          </a:xfrm>
        </p:grpSpPr>
        <p:sp>
          <p:nvSpPr>
            <p:cNvPr id="8229" name="Line 9"/>
            <p:cNvSpPr>
              <a:spLocks noChangeShapeType="1"/>
            </p:cNvSpPr>
            <p:nvPr/>
          </p:nvSpPr>
          <p:spPr bwMode="auto">
            <a:xfrm>
              <a:off x="2200" y="2750"/>
              <a:ext cx="1179" cy="272"/>
            </a:xfrm>
            <a:prstGeom prst="line">
              <a:avLst/>
            </a:prstGeom>
            <a:solidFill>
              <a:schemeClr val="accent2">
                <a:lumMod val="50000"/>
              </a:schemeClr>
            </a:solidFill>
            <a:ln w="38100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7" name="Oval 7"/>
            <p:cNvSpPr>
              <a:spLocks noChangeArrowheads="1"/>
            </p:cNvSpPr>
            <p:nvPr/>
          </p:nvSpPr>
          <p:spPr bwMode="auto">
            <a:xfrm>
              <a:off x="2154" y="2705"/>
              <a:ext cx="90" cy="9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8" name="Oval 8"/>
            <p:cNvSpPr>
              <a:spLocks noChangeArrowheads="1"/>
            </p:cNvSpPr>
            <p:nvPr/>
          </p:nvSpPr>
          <p:spPr bwMode="auto">
            <a:xfrm>
              <a:off x="3334" y="2977"/>
              <a:ext cx="90" cy="9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 w="9525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01" name="Group 18"/>
          <p:cNvGrpSpPr>
            <a:grpSpLocks/>
          </p:cNvGrpSpPr>
          <p:nvPr/>
        </p:nvGrpSpPr>
        <p:grpSpPr bwMode="auto">
          <a:xfrm rot="1021579">
            <a:off x="5779203" y="3136612"/>
            <a:ext cx="3384550" cy="1223963"/>
            <a:chOff x="113" y="754"/>
            <a:chExt cx="2087" cy="771"/>
          </a:xfrm>
        </p:grpSpPr>
        <p:sp>
          <p:nvSpPr>
            <p:cNvPr id="8222" name="Text Box 13"/>
            <p:cNvSpPr txBox="1">
              <a:spLocks noChangeArrowheads="1"/>
            </p:cNvSpPr>
            <p:nvPr/>
          </p:nvSpPr>
          <p:spPr bwMode="auto">
            <a:xfrm>
              <a:off x="295" y="754"/>
              <a:ext cx="25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/>
                <a:t>C</a:t>
              </a:r>
              <a:endParaRPr lang="ru-RU" sz="2400" b="1"/>
            </a:p>
          </p:txBody>
        </p:sp>
        <p:sp>
          <p:nvSpPr>
            <p:cNvPr id="8223" name="Text Box 14"/>
            <p:cNvSpPr txBox="1">
              <a:spLocks noChangeArrowheads="1"/>
            </p:cNvSpPr>
            <p:nvPr/>
          </p:nvSpPr>
          <p:spPr bwMode="auto">
            <a:xfrm>
              <a:off x="1655" y="1071"/>
              <a:ext cx="2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/>
                <a:t>D</a:t>
              </a:r>
              <a:endParaRPr lang="ru-RU" sz="2400" b="1"/>
            </a:p>
          </p:txBody>
        </p:sp>
        <p:sp>
          <p:nvSpPr>
            <p:cNvPr id="8224" name="Line 15"/>
            <p:cNvSpPr>
              <a:spLocks noChangeShapeType="1"/>
            </p:cNvSpPr>
            <p:nvPr/>
          </p:nvSpPr>
          <p:spPr bwMode="auto">
            <a:xfrm>
              <a:off x="113" y="1026"/>
              <a:ext cx="2087" cy="4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25" name="Oval 16"/>
            <p:cNvSpPr>
              <a:spLocks noChangeArrowheads="1"/>
            </p:cNvSpPr>
            <p:nvPr/>
          </p:nvSpPr>
          <p:spPr bwMode="auto">
            <a:xfrm>
              <a:off x="431" y="1071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6" name="Oval 17"/>
            <p:cNvSpPr>
              <a:spLocks noChangeArrowheads="1"/>
            </p:cNvSpPr>
            <p:nvPr/>
          </p:nvSpPr>
          <p:spPr bwMode="auto">
            <a:xfrm>
              <a:off x="1610" y="1344"/>
              <a:ext cx="90" cy="9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202" name="Group 19"/>
          <p:cNvGrpSpPr>
            <a:grpSpLocks/>
          </p:cNvGrpSpPr>
          <p:nvPr/>
        </p:nvGrpSpPr>
        <p:grpSpPr bwMode="auto">
          <a:xfrm rot="9495938">
            <a:off x="3499753" y="3933773"/>
            <a:ext cx="2590800" cy="644524"/>
            <a:chOff x="2970" y="3385"/>
            <a:chExt cx="1632" cy="406"/>
          </a:xfrm>
        </p:grpSpPr>
        <p:sp>
          <p:nvSpPr>
            <p:cNvPr id="8220" name="Line 22"/>
            <p:cNvSpPr>
              <a:spLocks noChangeShapeType="1"/>
            </p:cNvSpPr>
            <p:nvPr/>
          </p:nvSpPr>
          <p:spPr bwMode="auto">
            <a:xfrm>
              <a:off x="3016" y="3430"/>
              <a:ext cx="1586" cy="3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Oval 21"/>
            <p:cNvSpPr>
              <a:spLocks noChangeArrowheads="1"/>
            </p:cNvSpPr>
            <p:nvPr/>
          </p:nvSpPr>
          <p:spPr bwMode="auto">
            <a:xfrm>
              <a:off x="4150" y="3657"/>
              <a:ext cx="90" cy="91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18" name="Oval 20"/>
            <p:cNvSpPr>
              <a:spLocks noChangeArrowheads="1"/>
            </p:cNvSpPr>
            <p:nvPr/>
          </p:nvSpPr>
          <p:spPr bwMode="auto">
            <a:xfrm>
              <a:off x="2970" y="3385"/>
              <a:ext cx="90" cy="9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3" name="Text Box 24"/>
          <p:cNvSpPr txBox="1">
            <a:spLocks noChangeArrowheads="1"/>
          </p:cNvSpPr>
          <p:nvPr/>
        </p:nvSpPr>
        <p:spPr bwMode="auto">
          <a:xfrm>
            <a:off x="6079733" y="3963972"/>
            <a:ext cx="43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M</a:t>
            </a:r>
            <a:endParaRPr lang="ru-RU" sz="2400" b="1" dirty="0"/>
          </a:p>
        </p:txBody>
      </p:sp>
      <p:sp>
        <p:nvSpPr>
          <p:cNvPr id="8204" name="Text Box 25"/>
          <p:cNvSpPr txBox="1">
            <a:spLocks noChangeArrowheads="1"/>
          </p:cNvSpPr>
          <p:nvPr/>
        </p:nvSpPr>
        <p:spPr bwMode="auto">
          <a:xfrm>
            <a:off x="3924300" y="3652733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N</a:t>
            </a:r>
            <a:endParaRPr lang="ru-RU" sz="2400" b="1" dirty="0"/>
          </a:p>
        </p:txBody>
      </p:sp>
      <p:sp>
        <p:nvSpPr>
          <p:cNvPr id="8205" name="Oval 26"/>
          <p:cNvSpPr>
            <a:spLocks noChangeArrowheads="1"/>
          </p:cNvSpPr>
          <p:nvPr/>
        </p:nvSpPr>
        <p:spPr bwMode="auto">
          <a:xfrm>
            <a:off x="1960788" y="2142747"/>
            <a:ext cx="142875" cy="14287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Oval 28"/>
          <p:cNvSpPr>
            <a:spLocks noChangeArrowheads="1"/>
          </p:cNvSpPr>
          <p:nvPr/>
        </p:nvSpPr>
        <p:spPr bwMode="auto">
          <a:xfrm>
            <a:off x="6837363" y="3604986"/>
            <a:ext cx="142875" cy="1428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Oval 29"/>
          <p:cNvSpPr>
            <a:spLocks noChangeArrowheads="1"/>
          </p:cNvSpPr>
          <p:nvPr/>
        </p:nvSpPr>
        <p:spPr bwMode="auto">
          <a:xfrm>
            <a:off x="7575777" y="4018427"/>
            <a:ext cx="142875" cy="1428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Oval 30"/>
          <p:cNvSpPr>
            <a:spLocks noChangeArrowheads="1"/>
          </p:cNvSpPr>
          <p:nvPr/>
        </p:nvSpPr>
        <p:spPr bwMode="auto">
          <a:xfrm>
            <a:off x="4882243" y="4128604"/>
            <a:ext cx="142875" cy="1428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0" name="Oval 31"/>
          <p:cNvSpPr>
            <a:spLocks noChangeArrowheads="1"/>
          </p:cNvSpPr>
          <p:nvPr/>
        </p:nvSpPr>
        <p:spPr bwMode="auto">
          <a:xfrm>
            <a:off x="5469505" y="4689342"/>
            <a:ext cx="142875" cy="14287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Text Box 35"/>
          <p:cNvSpPr txBox="1">
            <a:spLocks noChangeArrowheads="1"/>
          </p:cNvSpPr>
          <p:nvPr/>
        </p:nvSpPr>
        <p:spPr bwMode="auto">
          <a:xfrm>
            <a:off x="4771230" y="3578590"/>
            <a:ext cx="420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O</a:t>
            </a:r>
            <a:endParaRPr lang="ru-RU" sz="2400" b="1" dirty="0"/>
          </a:p>
        </p:txBody>
      </p:sp>
      <p:sp>
        <p:nvSpPr>
          <p:cNvPr id="8214" name="Text Box 36"/>
          <p:cNvSpPr txBox="1">
            <a:spLocks noChangeArrowheads="1"/>
          </p:cNvSpPr>
          <p:nvPr/>
        </p:nvSpPr>
        <p:spPr bwMode="auto">
          <a:xfrm>
            <a:off x="5691302" y="4532179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F</a:t>
            </a:r>
            <a:endParaRPr lang="ru-RU" sz="2400" b="1" dirty="0"/>
          </a:p>
        </p:txBody>
      </p:sp>
      <p:sp>
        <p:nvSpPr>
          <p:cNvPr id="8215" name="Text Box 37"/>
          <p:cNvSpPr txBox="1">
            <a:spLocks noChangeArrowheads="1"/>
          </p:cNvSpPr>
          <p:nvPr/>
        </p:nvSpPr>
        <p:spPr bwMode="auto">
          <a:xfrm>
            <a:off x="7003447" y="3072018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K</a:t>
            </a:r>
            <a:endParaRPr lang="ru-RU" sz="2400" b="1" dirty="0"/>
          </a:p>
        </p:txBody>
      </p:sp>
      <p:sp>
        <p:nvSpPr>
          <p:cNvPr id="8216" name="Text Box 38"/>
          <p:cNvSpPr txBox="1">
            <a:spLocks noChangeArrowheads="1"/>
          </p:cNvSpPr>
          <p:nvPr/>
        </p:nvSpPr>
        <p:spPr bwMode="auto">
          <a:xfrm>
            <a:off x="7644553" y="3497830"/>
            <a:ext cx="36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r>
              <a:rPr lang="en-US" sz="2400" b="1" dirty="0"/>
              <a:t>T</a:t>
            </a:r>
            <a:endParaRPr lang="ru-RU" sz="2400" b="1" dirty="0"/>
          </a:p>
        </p:txBody>
      </p:sp>
      <p:pic>
        <p:nvPicPr>
          <p:cNvPr id="41" name="Picture 52" descr="Карандыш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708" y="0"/>
            <a:ext cx="1090613" cy="131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Oval 26"/>
          <p:cNvSpPr>
            <a:spLocks noChangeArrowheads="1"/>
          </p:cNvSpPr>
          <p:nvPr/>
        </p:nvSpPr>
        <p:spPr bwMode="auto">
          <a:xfrm>
            <a:off x="2079081" y="2814553"/>
            <a:ext cx="142875" cy="14287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0181" y="2100956"/>
            <a:ext cx="3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A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62966" y="1681082"/>
            <a:ext cx="3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L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71775" y="1265233"/>
            <a:ext cx="3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B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67582" y="2528421"/>
            <a:ext cx="3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M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79" y="3092931"/>
            <a:ext cx="1107964" cy="174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Oval 26"/>
          <p:cNvSpPr>
            <a:spLocks noChangeArrowheads="1"/>
          </p:cNvSpPr>
          <p:nvPr/>
        </p:nvSpPr>
        <p:spPr bwMode="auto">
          <a:xfrm>
            <a:off x="635329" y="1480333"/>
            <a:ext cx="142875" cy="142875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284913" y="1161543"/>
            <a:ext cx="3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7627608" y="6117771"/>
            <a:ext cx="1394544" cy="598715"/>
          </a:xfrm>
          <a:prstGeom prst="flowChartProcess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Проверить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54753" y="5134081"/>
            <a:ext cx="540205" cy="5442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384095" y="5127171"/>
            <a:ext cx="540205" cy="5442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04657" y="5148940"/>
            <a:ext cx="540205" cy="5442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11486" y="6081086"/>
            <a:ext cx="591912" cy="5919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atin typeface="+mj-lt"/>
              </a:rPr>
              <a:t>C</a:t>
            </a:r>
            <a:endParaRPr lang="ru-RU" sz="2800" b="1" dirty="0">
              <a:latin typeface="+mj-lt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5019674" y="5453740"/>
            <a:ext cx="591912" cy="5919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K</a:t>
            </a:r>
            <a:endParaRPr lang="ru-RU" sz="2800" b="1" dirty="0">
              <a:latin typeface="+mj-lt"/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6775981" y="5460542"/>
            <a:ext cx="591912" cy="5919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T</a:t>
            </a:r>
            <a:endParaRPr lang="ru-RU" sz="2800" b="1" dirty="0">
              <a:latin typeface="+mj-lt"/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925971" y="6081086"/>
            <a:ext cx="591912" cy="5919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D</a:t>
            </a:r>
            <a:endParaRPr lang="ru-RU" sz="2800" b="1" dirty="0">
              <a:latin typeface="+mj-lt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52157" y="6117772"/>
            <a:ext cx="813091" cy="598714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N</a:t>
            </a:r>
            <a:endParaRPr lang="ru-RU" sz="2000" b="1" dirty="0"/>
          </a:p>
        </p:txBody>
      </p:sp>
      <p:sp>
        <p:nvSpPr>
          <p:cNvPr id="63" name="Равнобедренный треугольник 62"/>
          <p:cNvSpPr/>
          <p:nvPr/>
        </p:nvSpPr>
        <p:spPr>
          <a:xfrm>
            <a:off x="1552600" y="5589815"/>
            <a:ext cx="813091" cy="598714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O</a:t>
            </a:r>
            <a:endParaRPr lang="ru-RU" sz="2000" b="1" dirty="0"/>
          </a:p>
        </p:txBody>
      </p:sp>
      <p:sp>
        <p:nvSpPr>
          <p:cNvPr id="64" name="Равнобедренный треугольник 63"/>
          <p:cNvSpPr/>
          <p:nvPr/>
        </p:nvSpPr>
        <p:spPr>
          <a:xfrm>
            <a:off x="2351044" y="6117772"/>
            <a:ext cx="813091" cy="598714"/>
          </a:xfrm>
          <a:prstGeom prst="triangl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M</a:t>
            </a:r>
            <a:endParaRPr lang="ru-RU" sz="2000" b="1" dirty="0"/>
          </a:p>
        </p:txBody>
      </p:sp>
      <p:pic>
        <p:nvPicPr>
          <p:cNvPr id="8233" name="Picture 41" descr="http://attachments-blog.tut.by/65843/files/2013/11/0024-068-Veni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46" y="5181724"/>
            <a:ext cx="693002" cy="102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Стрелка влево 65">
            <a:hlinkClick r:id="rId5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8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3"/>
                  </p:tgtEl>
                </p:cond>
              </p:nextCondLst>
            </p:seq>
          </p:childTnLst>
        </p:cTn>
      </p:par>
    </p:tnLst>
    <p:bldLst>
      <p:bldP spid="45" grpId="0" animBg="1"/>
      <p:bldP spid="52" grpId="0" animBg="1"/>
      <p:bldP spid="8" grpId="0" animBg="1"/>
      <p:bldP spid="8" grpId="1" animBg="1"/>
      <p:bldP spid="56" grpId="0" animBg="1"/>
      <p:bldP spid="56" grpId="1" animBg="1"/>
      <p:bldP spid="57" grpId="0" animBg="1"/>
      <p:bldP spid="57" grpId="1" animBg="1"/>
      <p:bldP spid="9" grpId="0" animBg="1"/>
      <p:bldP spid="9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10" grpId="0" animBg="1"/>
      <p:bldP spid="10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1317172" y="171451"/>
            <a:ext cx="7673760" cy="12003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algn="r" eaLnBrk="1" hangingPunct="1"/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Сколько лучей лежат на прямой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АВ?</a:t>
            </a:r>
          </a:p>
          <a:p>
            <a:pPr algn="r" eaLnBrk="1" hangingPunct="1"/>
            <a:r>
              <a:rPr lang="ru-RU" sz="3600" b="1" i="1" dirty="0" smtClean="0">
                <a:solidFill>
                  <a:srgbClr val="002060"/>
                </a:solidFill>
                <a:latin typeface="+mj-lt"/>
              </a:rPr>
              <a:t>Назовите их все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5648325" y="3067050"/>
            <a:ext cx="184731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/>
            <a:endParaRPr lang="ru-RU" i="1" dirty="0"/>
          </a:p>
        </p:txBody>
      </p:sp>
      <p:grpSp>
        <p:nvGrpSpPr>
          <p:cNvPr id="9223" name="Group 16"/>
          <p:cNvGrpSpPr>
            <a:grpSpLocks/>
          </p:cNvGrpSpPr>
          <p:nvPr/>
        </p:nvGrpSpPr>
        <p:grpSpPr bwMode="auto">
          <a:xfrm rot="20925583">
            <a:off x="2321831" y="1941764"/>
            <a:ext cx="5327650" cy="2238375"/>
            <a:chOff x="951" y="2247"/>
            <a:chExt cx="3356" cy="1410"/>
          </a:xfrm>
        </p:grpSpPr>
        <p:grpSp>
          <p:nvGrpSpPr>
            <p:cNvPr id="9226" name="Group 6"/>
            <p:cNvGrpSpPr>
              <a:grpSpLocks/>
            </p:cNvGrpSpPr>
            <p:nvPr/>
          </p:nvGrpSpPr>
          <p:grpSpPr bwMode="auto">
            <a:xfrm rot="1021579">
              <a:off x="951" y="2247"/>
              <a:ext cx="3356" cy="1081"/>
              <a:chOff x="113" y="846"/>
              <a:chExt cx="2087" cy="679"/>
            </a:xfrm>
          </p:grpSpPr>
          <p:sp>
            <p:nvSpPr>
              <p:cNvPr id="9231" name="Text Box 7"/>
              <p:cNvSpPr txBox="1">
                <a:spLocks noChangeArrowheads="1"/>
              </p:cNvSpPr>
              <p:nvPr/>
            </p:nvSpPr>
            <p:spPr bwMode="auto">
              <a:xfrm rot="896410">
                <a:off x="453" y="846"/>
                <a:ext cx="155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9pPr>
              </a:lstStyle>
              <a:p>
                <a:pPr eaLnBrk="1" hangingPunct="1"/>
                <a:r>
                  <a:rPr lang="ru-RU" sz="2400" b="1" dirty="0">
                    <a:solidFill>
                      <a:srgbClr val="002060"/>
                    </a:solidFill>
                  </a:rPr>
                  <a:t>А</a:t>
                </a:r>
              </a:p>
            </p:txBody>
          </p:sp>
          <p:sp>
            <p:nvSpPr>
              <p:cNvPr id="9232" name="Text Box 8"/>
              <p:cNvSpPr txBox="1">
                <a:spLocks noChangeArrowheads="1"/>
              </p:cNvSpPr>
              <p:nvPr/>
            </p:nvSpPr>
            <p:spPr bwMode="auto">
              <a:xfrm rot="922054">
                <a:off x="1635" y="1128"/>
                <a:ext cx="153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defRPr>
                </a:lvl9pPr>
              </a:lstStyle>
              <a:p>
                <a:pPr eaLnBrk="1" hangingPunct="1"/>
                <a:r>
                  <a:rPr lang="ru-RU" sz="2400" b="1" dirty="0">
                    <a:solidFill>
                      <a:srgbClr val="002060"/>
                    </a:solidFill>
                  </a:rPr>
                  <a:t>В</a:t>
                </a:r>
              </a:p>
            </p:txBody>
          </p:sp>
          <p:sp>
            <p:nvSpPr>
              <p:cNvPr id="9233" name="Line 9"/>
              <p:cNvSpPr>
                <a:spLocks noChangeShapeType="1"/>
              </p:cNvSpPr>
              <p:nvPr/>
            </p:nvSpPr>
            <p:spPr bwMode="auto">
              <a:xfrm>
                <a:off x="113" y="1026"/>
                <a:ext cx="2087" cy="499"/>
              </a:xfrm>
              <a:prstGeom prst="line">
                <a:avLst/>
              </a:prstGeom>
              <a:noFill/>
              <a:ln w="571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4" name="Oval 10"/>
              <p:cNvSpPr>
                <a:spLocks noChangeArrowheads="1"/>
              </p:cNvSpPr>
              <p:nvPr/>
            </p:nvSpPr>
            <p:spPr bwMode="auto">
              <a:xfrm>
                <a:off x="431" y="1071"/>
                <a:ext cx="90" cy="9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35" name="Oval 11"/>
              <p:cNvSpPr>
                <a:spLocks noChangeArrowheads="1"/>
              </p:cNvSpPr>
              <p:nvPr/>
            </p:nvSpPr>
            <p:spPr bwMode="auto">
              <a:xfrm>
                <a:off x="1610" y="1344"/>
                <a:ext cx="90" cy="9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27" name="Oval 12"/>
            <p:cNvSpPr>
              <a:spLocks noChangeArrowheads="1"/>
            </p:cNvSpPr>
            <p:nvPr/>
          </p:nvSpPr>
          <p:spPr bwMode="auto">
            <a:xfrm>
              <a:off x="2336" y="2750"/>
              <a:ext cx="135" cy="13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8" name="Oval 13"/>
            <p:cNvSpPr>
              <a:spLocks noChangeArrowheads="1"/>
            </p:cNvSpPr>
            <p:nvPr/>
          </p:nvSpPr>
          <p:spPr bwMode="auto">
            <a:xfrm>
              <a:off x="3651" y="3521"/>
              <a:ext cx="137" cy="13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9" name="Text Box 14"/>
            <p:cNvSpPr txBox="1">
              <a:spLocks noChangeArrowheads="1"/>
            </p:cNvSpPr>
            <p:nvPr/>
          </p:nvSpPr>
          <p:spPr bwMode="auto">
            <a:xfrm rot="1914167">
              <a:off x="2455" y="2441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 dirty="0">
                  <a:solidFill>
                    <a:schemeClr val="accent2">
                      <a:lumMod val="75000"/>
                    </a:schemeClr>
                  </a:solidFill>
                </a:rPr>
                <a:t>K</a:t>
              </a:r>
              <a:endParaRPr 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230" name="Text Box 15"/>
            <p:cNvSpPr txBox="1">
              <a:spLocks noChangeArrowheads="1"/>
            </p:cNvSpPr>
            <p:nvPr/>
          </p:nvSpPr>
          <p:spPr bwMode="auto">
            <a:xfrm rot="1862955">
              <a:off x="3748" y="3236"/>
              <a:ext cx="23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defRPr>
              </a:lvl9pPr>
            </a:lstStyle>
            <a:p>
              <a:pPr eaLnBrk="1" hangingPunct="1"/>
              <a:r>
                <a:rPr lang="en-US" sz="2400" b="1" dirty="0">
                  <a:solidFill>
                    <a:schemeClr val="accent2">
                      <a:lumMod val="75000"/>
                    </a:schemeClr>
                  </a:solidFill>
                </a:rPr>
                <a:t>T</a:t>
              </a:r>
              <a:endParaRPr 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70" y="4001857"/>
            <a:ext cx="15144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Волна 2"/>
          <p:cNvSpPr/>
          <p:nvPr/>
        </p:nvSpPr>
        <p:spPr>
          <a:xfrm>
            <a:off x="4025590" y="5301343"/>
            <a:ext cx="5118409" cy="1251857"/>
          </a:xfrm>
          <a:prstGeom prst="wav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AB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T, BT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ТА, ВА, КА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Стрелка влево 23">
            <a:hlinkClick r:id="rId3" action="ppaction://hlinksldjump"/>
          </p:cNvPr>
          <p:cNvSpPr/>
          <p:nvPr/>
        </p:nvSpPr>
        <p:spPr>
          <a:xfrm>
            <a:off x="131726" y="167268"/>
            <a:ext cx="434897" cy="323386"/>
          </a:xfrm>
          <a:prstGeom prst="lef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131726" y="2789222"/>
            <a:ext cx="1596713" cy="1053200"/>
          </a:xfrm>
          <a:prstGeom prst="cloudCallout">
            <a:avLst>
              <a:gd name="adj1" fmla="val 33641"/>
              <a:gd name="adj2" fmla="val 5297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595</TotalTime>
  <Words>400</Words>
  <Application>Microsoft Office PowerPoint</Application>
  <PresentationFormat>Экран (4:3)</PresentationFormat>
  <Paragraphs>104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Углы</vt:lpstr>
      <vt:lpstr> Плоскость.  Прямая.  Луч.</vt:lpstr>
      <vt:lpstr>Презентация PowerPoint</vt:lpstr>
      <vt:lpstr>Презентация PowerPoint</vt:lpstr>
      <vt:lpstr>Презентация PowerPoint</vt:lpstr>
      <vt:lpstr>Прямая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Натуральные числа</dc:title>
  <dc:subject>Математика 5 класс</dc:subject>
  <dc:creator>mathvaz.ru</dc:creator>
  <cp:lastModifiedBy>User</cp:lastModifiedBy>
  <cp:revision>61</cp:revision>
  <dcterms:created xsi:type="dcterms:W3CDTF">2006-08-30T05:38:31Z</dcterms:created>
  <dcterms:modified xsi:type="dcterms:W3CDTF">2014-05-13T16:05:18Z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TC010690001049</vt:lpwstr>
  </property>
</Properties>
</file>