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7C2B8-38F4-419F-AF49-6D19019E9456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7DF27-76E7-4D4F-9F20-A59257BB6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Захотелось им испытать красных девиц да добрых молодцев земли </a:t>
            </a:r>
            <a:r>
              <a:rPr lang="ru-RU" dirty="0" err="1" smtClean="0"/>
              <a:t>Даниловской</a:t>
            </a:r>
            <a:r>
              <a:rPr lang="ru-RU" dirty="0" smtClean="0"/>
              <a:t>, знают ли они свои</a:t>
            </a:r>
            <a:r>
              <a:rPr lang="ru-RU" baseline="0" dirty="0" smtClean="0"/>
              <a:t> традиции и обычаи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7DF27-76E7-4D4F-9F20-A59257BB69F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Узнайте на рисунках, где девица красавица земли русской, а где заморские наряды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7DF27-76E7-4D4F-9F20-A59257BB69F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Выберите только то, что составит летний национальный наряд русской девушки Древней Руси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7DF27-76E7-4D4F-9F20-A59257BB69F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Заложить</a:t>
            </a:r>
            <a:r>
              <a:rPr lang="ru-RU" baseline="0" dirty="0" smtClean="0"/>
              <a:t> в кастрюлю продукты по порядку, чтобы сварить борщ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7DF27-76E7-4D4F-9F20-A59257BB69F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5FBCDBB-5932-4A8E-823C-716CB32A736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84CB9DA-852E-4D0D-8057-B5DA77F1DF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«В некотором царстве,</a:t>
            </a:r>
            <a:br>
              <a:rPr lang="ru-RU" dirty="0" smtClean="0"/>
            </a:br>
            <a:r>
              <a:rPr lang="ru-RU" dirty="0" smtClean="0"/>
              <a:t>в русском государстве»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3573016"/>
            <a:ext cx="5114778" cy="110124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Интерактивная игра для первоклассников группы продлённого дня</a:t>
            </a:r>
          </a:p>
          <a:p>
            <a:r>
              <a:rPr lang="ru-RU" dirty="0" smtClean="0"/>
              <a:t>Подготовила </a:t>
            </a:r>
            <a:r>
              <a:rPr lang="ru-RU" dirty="0" smtClean="0"/>
              <a:t>учитель русского языка </a:t>
            </a:r>
          </a:p>
          <a:p>
            <a:r>
              <a:rPr lang="ru-RU" dirty="0" smtClean="0"/>
              <a:t>и литературы  </a:t>
            </a:r>
            <a:r>
              <a:rPr lang="ru-RU" dirty="0" smtClean="0"/>
              <a:t>средней школы №12 города </a:t>
            </a:r>
            <a:r>
              <a:rPr lang="ru-RU" dirty="0" smtClean="0"/>
              <a:t>Данилова</a:t>
            </a:r>
          </a:p>
          <a:p>
            <a:r>
              <a:rPr lang="ru-RU" dirty="0" smtClean="0"/>
              <a:t>Семёнова Вера Владимировна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32656"/>
            <a:ext cx="55611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некотором царстве, в Даниловском государстве</a:t>
            </a:r>
          </a:p>
          <a:p>
            <a:r>
              <a:rPr lang="ru-RU" dirty="0" smtClean="0"/>
              <a:t>            Жили-были Иван да Марья</a:t>
            </a:r>
            <a:endParaRPr lang="ru-RU" dirty="0"/>
          </a:p>
        </p:txBody>
      </p:sp>
      <p:pic>
        <p:nvPicPr>
          <p:cNvPr id="5" name="Рисунок 4" descr="Изображение0007.JPG"/>
          <p:cNvPicPr>
            <a:picLocks noChangeAspect="1"/>
          </p:cNvPicPr>
          <p:nvPr/>
        </p:nvPicPr>
        <p:blipFill>
          <a:blip r:embed="rId3" cstate="print"/>
          <a:srcRect l="15787" t="16802" r="15145" b="21797"/>
          <a:stretch>
            <a:fillRect/>
          </a:stretch>
        </p:blipFill>
        <p:spPr>
          <a:xfrm>
            <a:off x="683568" y="1124744"/>
            <a:ext cx="3683864" cy="4631143"/>
          </a:xfrm>
          <a:prstGeom prst="rect">
            <a:avLst/>
          </a:prstGeom>
        </p:spPr>
      </p:pic>
      <p:pic>
        <p:nvPicPr>
          <p:cNvPr id="6" name="Рисунок 5" descr="Изображение0008.JPG"/>
          <p:cNvPicPr>
            <a:picLocks noChangeAspect="1"/>
          </p:cNvPicPr>
          <p:nvPr/>
        </p:nvPicPr>
        <p:blipFill>
          <a:blip r:embed="rId4" cstate="print"/>
          <a:srcRect l="20304" t="14300" r="20304" b="25850"/>
          <a:stretch>
            <a:fillRect/>
          </a:stretch>
        </p:blipFill>
        <p:spPr>
          <a:xfrm>
            <a:off x="4644008" y="1196752"/>
            <a:ext cx="2880320" cy="41044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5805264"/>
            <a:ext cx="7419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Жили они , не тужили, ели-пили, работали да Землю свою любили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836712"/>
            <a:ext cx="37064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Первое испытание</a:t>
            </a:r>
            <a:endParaRPr lang="ru-RU" sz="3200" dirty="0"/>
          </a:p>
        </p:txBody>
      </p:sp>
      <p:pic>
        <p:nvPicPr>
          <p:cNvPr id="5" name="Рисунок 4" descr="Изображение.JPG"/>
          <p:cNvPicPr>
            <a:picLocks noChangeAspect="1"/>
          </p:cNvPicPr>
          <p:nvPr/>
        </p:nvPicPr>
        <p:blipFill>
          <a:blip r:embed="rId3" cstate="print"/>
          <a:srcRect l="19876" r="18490" b="29957"/>
          <a:stretch>
            <a:fillRect/>
          </a:stretch>
        </p:blipFill>
        <p:spPr>
          <a:xfrm>
            <a:off x="5508104" y="1844824"/>
            <a:ext cx="2160240" cy="3471628"/>
          </a:xfrm>
          <a:prstGeom prst="rect">
            <a:avLst/>
          </a:prstGeom>
        </p:spPr>
      </p:pic>
      <p:pic>
        <p:nvPicPr>
          <p:cNvPr id="6" name="Рисунок 5" descr="мексиканка.JPG"/>
          <p:cNvPicPr>
            <a:picLocks noChangeAspect="1"/>
          </p:cNvPicPr>
          <p:nvPr/>
        </p:nvPicPr>
        <p:blipFill>
          <a:blip r:embed="rId4" cstate="print"/>
          <a:srcRect l="14323" r="11677" b="27413"/>
          <a:stretch>
            <a:fillRect/>
          </a:stretch>
        </p:blipFill>
        <p:spPr>
          <a:xfrm>
            <a:off x="611560" y="1988840"/>
            <a:ext cx="2232248" cy="3096344"/>
          </a:xfrm>
          <a:prstGeom prst="rect">
            <a:avLst/>
          </a:prstGeom>
        </p:spPr>
      </p:pic>
      <p:pic>
        <p:nvPicPr>
          <p:cNvPr id="7" name="Рисунок 6" descr="Изображение0008.JPG"/>
          <p:cNvPicPr>
            <a:picLocks noChangeAspect="1"/>
          </p:cNvPicPr>
          <p:nvPr/>
        </p:nvPicPr>
        <p:blipFill>
          <a:blip r:embed="rId5" cstate="print"/>
          <a:srcRect l="19950" t="13583" r="22425" b="19858"/>
          <a:stretch>
            <a:fillRect/>
          </a:stretch>
        </p:blipFill>
        <p:spPr>
          <a:xfrm>
            <a:off x="3059832" y="2060848"/>
            <a:ext cx="2160240" cy="35283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63688" y="52292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95936" y="530120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660232" y="566124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620688"/>
            <a:ext cx="36695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Испытание второе</a:t>
            </a:r>
            <a:endParaRPr lang="ru-RU" sz="3200" dirty="0"/>
          </a:p>
        </p:txBody>
      </p:sp>
      <p:pic>
        <p:nvPicPr>
          <p:cNvPr id="3" name="Рисунок 2" descr="вален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652464"/>
            <a:ext cx="1872208" cy="1248139"/>
          </a:xfrm>
          <a:prstGeom prst="rect">
            <a:avLst/>
          </a:prstGeom>
        </p:spPr>
      </p:pic>
      <p:pic>
        <p:nvPicPr>
          <p:cNvPr id="4" name="Рисунок 3" descr="кокошн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700808"/>
            <a:ext cx="1210396" cy="1340768"/>
          </a:xfrm>
          <a:prstGeom prst="rect">
            <a:avLst/>
          </a:prstGeom>
        </p:spPr>
      </p:pic>
      <p:pic>
        <p:nvPicPr>
          <p:cNvPr id="5" name="Рисунок 4" descr="блуз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1268760"/>
            <a:ext cx="1256916" cy="1884454"/>
          </a:xfrm>
          <a:prstGeom prst="rect">
            <a:avLst/>
          </a:prstGeom>
        </p:spPr>
      </p:pic>
      <p:pic>
        <p:nvPicPr>
          <p:cNvPr id="6" name="Рисунок 5" descr="купальники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573016"/>
            <a:ext cx="1916832" cy="1916832"/>
          </a:xfrm>
          <a:prstGeom prst="rect">
            <a:avLst/>
          </a:prstGeom>
        </p:spPr>
      </p:pic>
      <p:pic>
        <p:nvPicPr>
          <p:cNvPr id="7" name="Рисунок 6" descr="лапт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19672" y="5301208"/>
            <a:ext cx="1340768" cy="1340768"/>
          </a:xfrm>
          <a:prstGeom prst="rect">
            <a:avLst/>
          </a:prstGeom>
        </p:spPr>
      </p:pic>
      <p:pic>
        <p:nvPicPr>
          <p:cNvPr id="8" name="Рисунок 7" descr="сарафан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91880" y="3284984"/>
            <a:ext cx="1812233" cy="2924944"/>
          </a:xfrm>
          <a:prstGeom prst="rect">
            <a:avLst/>
          </a:prstGeom>
        </p:spPr>
      </p:pic>
      <p:pic>
        <p:nvPicPr>
          <p:cNvPr id="9" name="Рисунок 8" descr="халат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40152" y="3717032"/>
            <a:ext cx="1741116" cy="20608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31640" y="299695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95936" y="292494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56176" y="278092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58924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771800" y="645333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932040" y="616530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164288" y="587727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548680"/>
            <a:ext cx="3206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Испытание третье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556792"/>
            <a:ext cx="616226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Говядину на косточке в водичку положи.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Поварится часок-другой – капусту покроши.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Потом добавь в кастрюлю картофель и морковку.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Порежь большую луковицу – прояви сноровку.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Потом обжаришь свёклу с томатной пастой ты.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Добавьте всё в кастрюлю для должной густоты.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А чтобы было вкусно, нам нужно посолить.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К</a:t>
            </a:r>
            <a:r>
              <a:rPr lang="ru-RU" dirty="0" smtClean="0"/>
              <a:t>ак сварится, зовём к столу, чтоб всех вас угостить.  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5013176"/>
            <a:ext cx="71721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 называется это блюдо, которое в нашей школьной столовой </a:t>
            </a:r>
          </a:p>
          <a:p>
            <a:r>
              <a:rPr lang="ru-RU" dirty="0" smtClean="0"/>
              <a:t>всегда по пятницам?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548680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Испытание четвёртое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275856" y="1052736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Эстафета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1412776"/>
            <a:ext cx="3231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«Кто быстрее сварит борщ» </a:t>
            </a:r>
            <a:endParaRPr lang="ru-RU" dirty="0"/>
          </a:p>
        </p:txBody>
      </p:sp>
      <p:pic>
        <p:nvPicPr>
          <p:cNvPr id="5" name="Рисунок 4" descr="кастрюл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700808"/>
            <a:ext cx="1954452" cy="1473983"/>
          </a:xfrm>
          <a:prstGeom prst="rect">
            <a:avLst/>
          </a:prstGeom>
        </p:spPr>
      </p:pic>
      <p:pic>
        <p:nvPicPr>
          <p:cNvPr id="6" name="Рисунок 5" descr="говядин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-108520" y="4005064"/>
            <a:ext cx="2339752" cy="1059430"/>
          </a:xfrm>
          <a:prstGeom prst="rect">
            <a:avLst/>
          </a:prstGeom>
        </p:spPr>
      </p:pic>
      <p:pic>
        <p:nvPicPr>
          <p:cNvPr id="7" name="Рисунок 6" descr="капуст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792" y="2348880"/>
            <a:ext cx="1737719" cy="1484784"/>
          </a:xfrm>
          <a:prstGeom prst="rect">
            <a:avLst/>
          </a:prstGeom>
        </p:spPr>
      </p:pic>
      <p:pic>
        <p:nvPicPr>
          <p:cNvPr id="8" name="Рисунок 7" descr="картофель.jpg"/>
          <p:cNvPicPr>
            <a:picLocks noChangeAspect="1"/>
          </p:cNvPicPr>
          <p:nvPr/>
        </p:nvPicPr>
        <p:blipFill>
          <a:blip r:embed="rId6" cstate="print"/>
          <a:srcRect l="10528" r="15777"/>
          <a:stretch>
            <a:fillRect/>
          </a:stretch>
        </p:blipFill>
        <p:spPr>
          <a:xfrm>
            <a:off x="2483768" y="4005064"/>
            <a:ext cx="2520280" cy="1923678"/>
          </a:xfrm>
          <a:prstGeom prst="rect">
            <a:avLst/>
          </a:prstGeom>
        </p:spPr>
      </p:pic>
      <p:pic>
        <p:nvPicPr>
          <p:cNvPr id="9" name="Рисунок 8" descr="морковь.png"/>
          <p:cNvPicPr>
            <a:picLocks noChangeAspect="1"/>
          </p:cNvPicPr>
          <p:nvPr/>
        </p:nvPicPr>
        <p:blipFill>
          <a:blip r:embed="rId7" cstate="print"/>
          <a:srcRect t="6966" r="3433" b="9446"/>
          <a:stretch>
            <a:fillRect/>
          </a:stretch>
        </p:blipFill>
        <p:spPr>
          <a:xfrm>
            <a:off x="5364088" y="1484784"/>
            <a:ext cx="2448272" cy="1399013"/>
          </a:xfrm>
          <a:prstGeom prst="rect">
            <a:avLst/>
          </a:prstGeom>
        </p:spPr>
      </p:pic>
      <p:pic>
        <p:nvPicPr>
          <p:cNvPr id="10" name="Рисунок 9" descr="свекл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92080" y="3140968"/>
            <a:ext cx="1756792" cy="1437641"/>
          </a:xfrm>
          <a:prstGeom prst="rect">
            <a:avLst/>
          </a:prstGeom>
        </p:spPr>
      </p:pic>
      <p:pic>
        <p:nvPicPr>
          <p:cNvPr id="11" name="Рисунок 10" descr="томатная паст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59632" y="5301208"/>
            <a:ext cx="1196752" cy="1196752"/>
          </a:xfrm>
          <a:prstGeom prst="rect">
            <a:avLst/>
          </a:prstGeom>
        </p:spPr>
      </p:pic>
      <p:pic>
        <p:nvPicPr>
          <p:cNvPr id="13" name="Рисунок 12" descr="соль.jpg"/>
          <p:cNvPicPr>
            <a:picLocks noChangeAspect="1"/>
          </p:cNvPicPr>
          <p:nvPr/>
        </p:nvPicPr>
        <p:blipFill>
          <a:blip r:embed="rId10" cstate="print"/>
          <a:srcRect l="34574" t="7408" r="30852" b="11096"/>
          <a:stretch>
            <a:fillRect/>
          </a:stretch>
        </p:blipFill>
        <p:spPr>
          <a:xfrm>
            <a:off x="4932040" y="5085184"/>
            <a:ext cx="1008112" cy="158417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55576" y="306896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419872" y="364502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156176" y="270892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27584" y="486916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051720" y="6381328"/>
            <a:ext cx="306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707904" y="558924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948264" y="414908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508104" y="652534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23" name="Рисунок 22" descr="лук.jpg"/>
          <p:cNvPicPr>
            <a:picLocks noChangeAspect="1"/>
          </p:cNvPicPr>
          <p:nvPr/>
        </p:nvPicPr>
        <p:blipFill>
          <a:blip r:embed="rId11" cstate="print"/>
          <a:srcRect t="16935" b="15325"/>
          <a:stretch>
            <a:fillRect/>
          </a:stretch>
        </p:blipFill>
        <p:spPr>
          <a:xfrm>
            <a:off x="6228184" y="4869160"/>
            <a:ext cx="1700808" cy="115212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948264" y="609329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404664"/>
            <a:ext cx="30396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Испытание пятое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340768"/>
            <a:ext cx="2884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 </a:t>
            </a:r>
            <a:r>
              <a:rPr lang="ru-RU" dirty="0" err="1" smtClean="0"/>
              <a:t>теперь-ка</a:t>
            </a:r>
            <a:r>
              <a:rPr lang="ru-RU" dirty="0" smtClean="0"/>
              <a:t> вы, ребятки,</a:t>
            </a:r>
          </a:p>
          <a:p>
            <a:r>
              <a:rPr lang="ru-RU" dirty="0" smtClean="0"/>
              <a:t>Отгадайте-ка загадки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3688" y="2420888"/>
            <a:ext cx="37753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В слове этом мало букв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Может быть зелёный, красный.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Наш </a:t>
            </a:r>
            <a:r>
              <a:rPr lang="ru-RU" dirty="0" err="1"/>
              <a:t>Д</a:t>
            </a:r>
            <a:r>
              <a:rPr lang="ru-RU" dirty="0" err="1" smtClean="0"/>
              <a:t>аниловский</a:t>
            </a:r>
            <a:r>
              <a:rPr lang="ru-RU" dirty="0" smtClean="0"/>
              <a:t>, прекрасный.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Лечит от семи недуг.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Что же это? Это …</a:t>
            </a:r>
            <a:endParaRPr lang="ru-RU" dirty="0"/>
          </a:p>
        </p:txBody>
      </p:sp>
      <p:pic>
        <p:nvPicPr>
          <p:cNvPr id="5" name="Рисунок 4" descr="лук.jpg"/>
          <p:cNvPicPr>
            <a:picLocks noChangeAspect="1"/>
          </p:cNvPicPr>
          <p:nvPr/>
        </p:nvPicPr>
        <p:blipFill>
          <a:blip r:embed="rId2" cstate="print"/>
          <a:srcRect t="18125" b="17141"/>
          <a:stretch>
            <a:fillRect/>
          </a:stretch>
        </p:blipFill>
        <p:spPr>
          <a:xfrm>
            <a:off x="3851920" y="4365104"/>
            <a:ext cx="2780928" cy="18002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548680"/>
            <a:ext cx="3411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Испытание шестое 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411760" y="1196752"/>
            <a:ext cx="2581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 ещё вот вам загадка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916832"/>
            <a:ext cx="355417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Это не растёт на грядке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Э</a:t>
            </a:r>
            <a:r>
              <a:rPr lang="ru-RU" dirty="0" smtClean="0"/>
              <a:t>то сладкий сувенир.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Н</a:t>
            </a:r>
            <a:r>
              <a:rPr lang="ru-RU" dirty="0" smtClean="0"/>
              <a:t>а столе он командир.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С ним и чай вдвойне вкуснее.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За столом с ним веселее.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В магазине продают.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Его …. </a:t>
            </a:r>
            <a:r>
              <a:rPr lang="ru-RU" dirty="0"/>
              <a:t>з</a:t>
            </a:r>
            <a:r>
              <a:rPr lang="ru-RU" dirty="0" smtClean="0"/>
              <a:t>овут. </a:t>
            </a:r>
            <a:endParaRPr lang="ru-RU" dirty="0"/>
          </a:p>
        </p:txBody>
      </p:sp>
      <p:pic>
        <p:nvPicPr>
          <p:cNvPr id="5" name="Рисунок 4" descr="пряник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4077072"/>
            <a:ext cx="2137420" cy="213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24744"/>
            <a:ext cx="626004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Путешествию конец!</a:t>
            </a:r>
          </a:p>
          <a:p>
            <a:r>
              <a:rPr lang="ru-RU" sz="3600" dirty="0" smtClean="0"/>
              <a:t>А кто слушал, молодец!</a:t>
            </a:r>
          </a:p>
          <a:p>
            <a:r>
              <a:rPr lang="ru-RU" sz="3600" dirty="0" smtClean="0"/>
              <a:t>Кто играть с нами старался,</a:t>
            </a:r>
          </a:p>
          <a:p>
            <a:r>
              <a:rPr lang="ru-RU" sz="3600" dirty="0" smtClean="0"/>
              <a:t>Тот во многом разобрался.</a:t>
            </a:r>
          </a:p>
          <a:p>
            <a:r>
              <a:rPr lang="ru-RU" sz="3600" dirty="0" smtClean="0"/>
              <a:t>Ну а нам домой пора!</a:t>
            </a:r>
          </a:p>
          <a:p>
            <a:r>
              <a:rPr lang="ru-RU" sz="3600" dirty="0" smtClean="0"/>
              <a:t>До свиданья, детвора!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112</TotalTime>
  <Words>354</Words>
  <Application>Microsoft Office PowerPoint</Application>
  <PresentationFormat>Экран (4:3)</PresentationFormat>
  <Paragraphs>74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«В некотором царстве, в русском государстве»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 некотором царстве, в русском государстве»</dc:title>
  <dc:creator>Admin</dc:creator>
  <cp:lastModifiedBy>Admin</cp:lastModifiedBy>
  <cp:revision>13</cp:revision>
  <dcterms:created xsi:type="dcterms:W3CDTF">2020-03-12T17:24:40Z</dcterms:created>
  <dcterms:modified xsi:type="dcterms:W3CDTF">2022-02-20T09:51:03Z</dcterms:modified>
</cp:coreProperties>
</file>