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74" r:id="rId4"/>
    <p:sldId id="268" r:id="rId5"/>
    <p:sldId id="269" r:id="rId6"/>
    <p:sldId id="270" r:id="rId7"/>
    <p:sldId id="271" r:id="rId8"/>
    <p:sldId id="272" r:id="rId9"/>
    <p:sldId id="266" r:id="rId10"/>
    <p:sldId id="261" r:id="rId11"/>
    <p:sldId id="27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53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Relationship Id="rId4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b="1" dirty="0" smtClean="0"/>
              <a:t>Показатели</a:t>
            </a:r>
            <a:r>
              <a:rPr lang="ru-RU" sz="2000" b="1" baseline="0" dirty="0" smtClean="0"/>
              <a:t> коммуникативной компетенции </a:t>
            </a:r>
            <a:r>
              <a:rPr lang="ru-RU" sz="2000" b="1" baseline="0" dirty="0" smtClean="0"/>
              <a:t>5 «К» </a:t>
            </a:r>
            <a:r>
              <a:rPr lang="ru-RU" sz="2000" b="1" baseline="0" dirty="0" smtClean="0"/>
              <a:t>класса</a:t>
            </a:r>
            <a:endParaRPr lang="ru-RU" sz="2000" b="1" dirty="0"/>
          </a:p>
        </c:rich>
      </c:tx>
      <c:layout/>
      <c:spPr>
        <a:noFill/>
        <a:ln>
          <a:noFill/>
        </a:ln>
        <a:effectLst/>
      </c:spPr>
    </c:title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6426231662256538"/>
          <c:y val="0.1513843686205891"/>
          <c:w val="0.8357376833774347"/>
          <c:h val="0.708613379847630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-1.0416667521052124E-3"/>
                  <c:y val="4.629629629629623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1"/>
                <c:pt idx="0">
                  <c:v>I полугодие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Умения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1.041666752105174E-3"/>
                  <c:y val="4.25925925925925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1"/>
                <c:pt idx="0">
                  <c:v>I полугодие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Навыки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0"/>
                  <c:y val="4.25925925925925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1"/>
                <c:pt idx="0">
                  <c:v>I полугодие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Мотивация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2.0833335042104262E-3"/>
                  <c:y val="3.888888888888875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1"/>
                <c:pt idx="0">
                  <c:v>I полугодие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60</c:v>
                </c:pt>
              </c:numCache>
            </c:numRef>
          </c:val>
        </c:ser>
        <c:dLbls/>
        <c:shape val="box"/>
        <c:axId val="101194368"/>
        <c:axId val="98034048"/>
        <c:axId val="0"/>
      </c:bar3DChart>
      <c:catAx>
        <c:axId val="101194368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8034048"/>
        <c:crosses val="autoZero"/>
        <c:auto val="1"/>
        <c:lblAlgn val="ctr"/>
        <c:lblOffset val="100"/>
      </c:catAx>
      <c:valAx>
        <c:axId val="98034048"/>
        <c:scaling>
          <c:orientation val="minMax"/>
          <c:max val="100"/>
          <c:min val="0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119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049637061157903"/>
          <c:y val="0.18482575094779824"/>
          <c:w val="0.17762862349316139"/>
          <c:h val="0.31052435112277638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0.18197</cdr:x>
      <cdr:y>0.08962</cdr:y>
    </cdr:from>
    <cdr:to>
      <cdr:x>0.40328</cdr:x>
      <cdr:y>0.15301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18544" y="614597"/>
          <a:ext cx="2698230" cy="4347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2020-2021 </a:t>
          </a:r>
          <a:r>
            <a:rPr lang="ru-RU" sz="1800" dirty="0" smtClean="0"/>
            <a:t>учебный год</a:t>
          </a:r>
          <a:endParaRPr lang="ru-RU" sz="18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6626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5123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208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7690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96343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3737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83633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58896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9581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4893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4875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7060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6609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5159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1805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8204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1623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2D4026A-9FED-4425-B2B0-1ED2ADE441E1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2CEE18C-C08A-4E43-896C-2CF532E00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4243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61601" y="318654"/>
            <a:ext cx="8792544" cy="1039091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МОБУ СОШ №4 </a:t>
            </a:r>
            <a:r>
              <a:rPr lang="ru-RU" sz="2800" dirty="0" err="1" smtClean="0"/>
              <a:t>пгт</a:t>
            </a:r>
            <a:r>
              <a:rPr lang="ru-RU" sz="2800" dirty="0" smtClean="0"/>
              <a:t>. </a:t>
            </a:r>
            <a:r>
              <a:rPr lang="ru-RU" sz="2800" dirty="0" err="1" smtClean="0"/>
              <a:t>Пойковский</a:t>
            </a:r>
            <a:r>
              <a:rPr lang="ru-RU" sz="2800" dirty="0" smtClean="0"/>
              <a:t>, </a:t>
            </a:r>
            <a:r>
              <a:rPr lang="ru-RU" sz="2800" dirty="0" err="1" smtClean="0"/>
              <a:t>Нефтеюганский</a:t>
            </a:r>
            <a:r>
              <a:rPr lang="ru-RU" sz="2800" dirty="0" smtClean="0"/>
              <a:t> район, ХМАО-ЮГРА</a:t>
            </a:r>
            <a:endParaRPr lang="ru-RU" sz="28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373487" y="2538221"/>
            <a:ext cx="8792544" cy="1039091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6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 err="1" smtClean="0"/>
              <a:t>Сагидуллин</a:t>
            </a:r>
            <a:r>
              <a:rPr lang="ru-RU" sz="2800" dirty="0" smtClean="0"/>
              <a:t> </a:t>
            </a:r>
            <a:r>
              <a:rPr lang="ru-RU" sz="2800" dirty="0" err="1" smtClean="0"/>
              <a:t>Ильнур</a:t>
            </a:r>
            <a:r>
              <a:rPr lang="ru-RU" sz="2800" dirty="0" smtClean="0"/>
              <a:t> </a:t>
            </a:r>
            <a:r>
              <a:rPr lang="ru-RU" sz="2800" dirty="0" err="1" smtClean="0"/>
              <a:t>Ильдарович</a:t>
            </a:r>
            <a:r>
              <a:rPr lang="ru-RU" sz="2800" dirty="0" smtClean="0"/>
              <a:t>,</a:t>
            </a:r>
          </a:p>
          <a:p>
            <a:r>
              <a:rPr lang="ru-RU" sz="2800" dirty="0"/>
              <a:t>у</a:t>
            </a:r>
            <a:r>
              <a:rPr lang="ru-RU" sz="2800" dirty="0" smtClean="0"/>
              <a:t>читель английского языка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47546" y="1717963"/>
            <a:ext cx="3377430" cy="506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340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37692" y="127000"/>
            <a:ext cx="9448800" cy="6622473"/>
          </a:xfrm>
        </p:spPr>
      </p:pic>
    </p:spTree>
    <p:extLst>
      <p:ext uri="{BB962C8B-B14F-4D97-AF65-F5344CB8AC3E}">
        <p14:creationId xmlns:p14="http://schemas.microsoft.com/office/powerpoint/2010/main" xmlns="" val="424542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1233" y="553792"/>
            <a:ext cx="7353837" cy="601443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u="sng" dirty="0" smtClean="0">
                <a:latin typeface="Times New Roman"/>
                <a:ea typeface="Times New Roman"/>
              </a:rPr>
              <a:t>Песни, используемые на уроках: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latin typeface="Times New Roman"/>
                <a:ea typeface="Times New Roman"/>
              </a:rPr>
              <a:t>Modern </a:t>
            </a:r>
            <a:r>
              <a:rPr lang="en-US" b="1" dirty="0">
                <a:latin typeface="Times New Roman"/>
                <a:ea typeface="Times New Roman"/>
              </a:rPr>
              <a:t>Talking - We can win the race</a:t>
            </a:r>
            <a:endParaRPr lang="ru-RU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en-US" b="1" dirty="0" smtClean="0">
                <a:latin typeface="Times New Roman"/>
                <a:ea typeface="Times New Roman"/>
              </a:rPr>
              <a:t>The Beatles - Yellow submarine  </a:t>
            </a:r>
            <a:endParaRPr lang="ru-RU" b="1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en-US" b="1" dirty="0" smtClean="0">
                <a:latin typeface="Times New Roman"/>
                <a:ea typeface="Times New Roman"/>
              </a:rPr>
              <a:t>Katy </a:t>
            </a:r>
            <a:r>
              <a:rPr lang="en-US" b="1" dirty="0">
                <a:latin typeface="Times New Roman"/>
                <a:ea typeface="Times New Roman"/>
              </a:rPr>
              <a:t>Perry  - I kissed a </a:t>
            </a:r>
            <a:r>
              <a:rPr lang="en-US" b="1" dirty="0" smtClean="0">
                <a:latin typeface="Times New Roman"/>
                <a:ea typeface="Times New Roman"/>
              </a:rPr>
              <a:t>girl </a:t>
            </a:r>
            <a:endParaRPr lang="ru-RU" b="1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en-US" b="1" dirty="0" smtClean="0">
                <a:latin typeface="Times New Roman"/>
                <a:ea typeface="Times New Roman"/>
              </a:rPr>
              <a:t>Queen </a:t>
            </a:r>
            <a:r>
              <a:rPr lang="en-US" b="1" dirty="0">
                <a:latin typeface="Times New Roman"/>
                <a:ea typeface="Times New Roman"/>
              </a:rPr>
              <a:t>- The show must go </a:t>
            </a:r>
            <a:r>
              <a:rPr lang="en-US" b="1" dirty="0" smtClean="0">
                <a:latin typeface="Times New Roman"/>
                <a:ea typeface="Times New Roman"/>
              </a:rPr>
              <a:t>on </a:t>
            </a:r>
            <a:endParaRPr lang="ru-RU" b="1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en-US" b="1" dirty="0" smtClean="0">
                <a:latin typeface="Times New Roman"/>
                <a:ea typeface="Times New Roman"/>
              </a:rPr>
              <a:t>Eagles </a:t>
            </a:r>
            <a:r>
              <a:rPr lang="en-US" b="1" dirty="0">
                <a:latin typeface="Times New Roman"/>
                <a:ea typeface="Times New Roman"/>
              </a:rPr>
              <a:t>- Hotel California</a:t>
            </a:r>
            <a:r>
              <a:rPr lang="en-US" b="1" dirty="0" smtClean="0">
                <a:latin typeface="Times New Roman"/>
                <a:ea typeface="Times New Roman"/>
              </a:rPr>
              <a:t>, </a:t>
            </a:r>
            <a:endParaRPr lang="ru-RU" b="1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en-US" b="1" dirty="0">
                <a:latin typeface="Times New Roman"/>
                <a:ea typeface="Times New Roman"/>
              </a:rPr>
              <a:t>Ray Charles - Hit The Road Jack </a:t>
            </a:r>
            <a:endParaRPr lang="ru-RU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en-US" b="1" dirty="0" smtClean="0">
                <a:latin typeface="Times New Roman"/>
                <a:ea typeface="Times New Roman"/>
              </a:rPr>
              <a:t>Michael Jackson - Billie Jean</a:t>
            </a:r>
            <a:endParaRPr lang="ru-RU" b="1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en-US" b="1" dirty="0" smtClean="0">
                <a:latin typeface="Times New Roman"/>
                <a:ea typeface="Times New Roman"/>
              </a:rPr>
              <a:t>Adele  </a:t>
            </a:r>
            <a:r>
              <a:rPr lang="en-US" b="1" dirty="0">
                <a:latin typeface="Times New Roman"/>
                <a:ea typeface="Times New Roman"/>
              </a:rPr>
              <a:t>- Rolling In The </a:t>
            </a:r>
            <a:r>
              <a:rPr lang="en-US" b="1" dirty="0" smtClean="0">
                <a:latin typeface="Times New Roman"/>
                <a:ea typeface="Times New Roman"/>
              </a:rPr>
              <a:t>Deep</a:t>
            </a:r>
            <a:r>
              <a:rPr lang="ru-RU" b="1" dirty="0" smtClean="0">
                <a:latin typeface="Times New Roman"/>
                <a:ea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en-US" b="1" dirty="0" err="1" smtClean="0">
                <a:latin typeface="Times New Roman"/>
                <a:ea typeface="Times New Roman"/>
              </a:rPr>
              <a:t>Reamonn</a:t>
            </a:r>
            <a:r>
              <a:rPr lang="en-US" b="1" dirty="0" smtClean="0">
                <a:latin typeface="Times New Roman"/>
                <a:ea typeface="Times New Roman"/>
              </a:rPr>
              <a:t> </a:t>
            </a:r>
            <a:r>
              <a:rPr lang="en-US" b="1" dirty="0">
                <a:latin typeface="Times New Roman"/>
                <a:ea typeface="Times New Roman"/>
              </a:rPr>
              <a:t>- Tonight you kill me with your </a:t>
            </a:r>
            <a:r>
              <a:rPr lang="en-US" b="1" dirty="0" smtClean="0">
                <a:latin typeface="Times New Roman"/>
                <a:ea typeface="Times New Roman"/>
              </a:rPr>
              <a:t>smile </a:t>
            </a:r>
            <a:endParaRPr lang="ru-RU" b="1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en-US" b="1" dirty="0" smtClean="0">
                <a:latin typeface="Times New Roman"/>
                <a:ea typeface="Times New Roman"/>
              </a:rPr>
              <a:t>GEORGE </a:t>
            </a:r>
            <a:r>
              <a:rPr lang="en-US" b="1" dirty="0">
                <a:latin typeface="Times New Roman"/>
                <a:ea typeface="Times New Roman"/>
              </a:rPr>
              <a:t>MICHAEL - Last </a:t>
            </a:r>
            <a:r>
              <a:rPr lang="en-US" b="1" dirty="0" smtClean="0">
                <a:latin typeface="Times New Roman"/>
                <a:ea typeface="Times New Roman"/>
              </a:rPr>
              <a:t>Christmas</a:t>
            </a:r>
            <a:r>
              <a:rPr lang="ru-RU" b="1" dirty="0" smtClean="0">
                <a:latin typeface="Times New Roman"/>
                <a:ea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en-US" b="1" dirty="0" smtClean="0">
                <a:latin typeface="Times New Roman"/>
                <a:ea typeface="Times New Roman"/>
              </a:rPr>
              <a:t>Celine </a:t>
            </a:r>
            <a:r>
              <a:rPr lang="en-US" b="1" dirty="0">
                <a:latin typeface="Times New Roman"/>
                <a:ea typeface="Times New Roman"/>
              </a:rPr>
              <a:t>Dion – My heart will go on</a:t>
            </a:r>
            <a:endParaRPr lang="ru-RU" b="1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40544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091" y="554183"/>
            <a:ext cx="11582399" cy="4696690"/>
          </a:xfrm>
        </p:spPr>
        <p:txBody>
          <a:bodyPr>
            <a:normAutofit/>
          </a:bodyPr>
          <a:lstStyle/>
          <a:p>
            <a:r>
              <a:rPr lang="ru-RU" b="1" dirty="0" smtClean="0"/>
              <a:t>Методическая тема :</a:t>
            </a:r>
            <a:br>
              <a:rPr lang="ru-RU" b="1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Развитие коммуникативной </a:t>
            </a:r>
            <a:r>
              <a:rPr lang="ru-RU" b="1" dirty="0"/>
              <a:t>к</a:t>
            </a:r>
            <a:r>
              <a:rPr lang="ru-RU" b="1" dirty="0" smtClean="0"/>
              <a:t>омпетенции средствами песенного творчества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56672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6129" y="1"/>
            <a:ext cx="9140761" cy="218940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Музыка воздействует на правое полушарие, а речь – на левое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60046" y="1487800"/>
            <a:ext cx="4103627" cy="49243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63673" y="1487800"/>
            <a:ext cx="6628327" cy="492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7170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309093"/>
            <a:ext cx="10018713" cy="5924281"/>
          </a:xfrm>
        </p:spPr>
        <p:txBody>
          <a:bodyPr/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i="1" dirty="0">
                <a:latin typeface="Times New Roman"/>
                <a:ea typeface="Times New Roman"/>
              </a:rPr>
              <a:t>Г. </a:t>
            </a:r>
            <a:r>
              <a:rPr lang="ru-RU" sz="3200" b="1" i="1" dirty="0" err="1">
                <a:latin typeface="Times New Roman"/>
                <a:ea typeface="Times New Roman"/>
              </a:rPr>
              <a:t>Блелль</a:t>
            </a:r>
            <a:r>
              <a:rPr lang="ru-RU" sz="3200" b="1" i="1" dirty="0">
                <a:latin typeface="Times New Roman"/>
                <a:ea typeface="Times New Roman"/>
              </a:rPr>
              <a:t> и К. </a:t>
            </a:r>
            <a:r>
              <a:rPr lang="ru-RU" sz="3200" b="1" i="1" dirty="0" err="1" smtClean="0">
                <a:latin typeface="Times New Roman"/>
                <a:ea typeface="Times New Roman"/>
              </a:rPr>
              <a:t>Хельвиг</a:t>
            </a:r>
            <a:endParaRPr lang="ru-RU" sz="3200" b="1" i="1" dirty="0" smtClean="0">
              <a:latin typeface="Times New Roman"/>
              <a:ea typeface="Times New Roman"/>
            </a:endParaRPr>
          </a:p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endParaRPr lang="ru-RU" dirty="0">
              <a:latin typeface="Times New Roman"/>
              <a:ea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i="1" dirty="0">
                <a:latin typeface="Times New Roman"/>
                <a:ea typeface="Times New Roman"/>
              </a:rPr>
              <a:t>«Музыка и искусство свободно интерпретируются, оставляют след в культурном сознании, возбуждают креативность и вызывают индивидуальные языковые реакции».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ru-RU" dirty="0" smtClean="0">
              <a:latin typeface="Times New Roman"/>
              <a:ea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35845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err="1" smtClean="0">
                <a:latin typeface="Times New Roman"/>
                <a:ea typeface="Times New Roman"/>
              </a:rPr>
              <a:t>К.Д.Ушинский</a:t>
            </a:r>
            <a:endParaRPr lang="ru-RU" sz="32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i="1" dirty="0">
                <a:latin typeface="Times New Roman"/>
                <a:ea typeface="Times New Roman"/>
              </a:rPr>
              <a:t> </a:t>
            </a:r>
            <a:r>
              <a:rPr lang="ru-RU" sz="2800" i="1" dirty="0" smtClean="0">
                <a:latin typeface="Times New Roman"/>
                <a:ea typeface="Times New Roman"/>
              </a:rPr>
              <a:t> «Совместное </a:t>
            </a:r>
            <a:r>
              <a:rPr lang="ru-RU" sz="2800" i="1" dirty="0">
                <a:latin typeface="Times New Roman"/>
                <a:ea typeface="Times New Roman"/>
              </a:rPr>
              <a:t>пение на уроке - это могучее педагогическое средство, которое организует, объединяет школьников, воспитывает их </a:t>
            </a:r>
            <a:r>
              <a:rPr lang="ru-RU" sz="2800" i="1" dirty="0" smtClean="0">
                <a:latin typeface="Times New Roman"/>
                <a:ea typeface="Times New Roman"/>
              </a:rPr>
              <a:t>чувства».</a:t>
            </a:r>
            <a:endParaRPr lang="ru-RU" sz="2800" i="1" dirty="0"/>
          </a:p>
        </p:txBody>
      </p:sp>
      <p:pic>
        <p:nvPicPr>
          <p:cNvPr id="1028" name="Picture 4" descr="http://2yxa.ru/um/img/ushinsk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34400" y="0"/>
            <a:ext cx="3657600" cy="349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5518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>
                <a:latin typeface="Times New Roman"/>
                <a:ea typeface="Times New Roman"/>
              </a:rPr>
              <a:t>Ян </a:t>
            </a:r>
            <a:r>
              <a:rPr lang="ru-RU" sz="3200" b="1" i="1" dirty="0" err="1">
                <a:latin typeface="Times New Roman"/>
                <a:ea typeface="Times New Roman"/>
              </a:rPr>
              <a:t>Амос</a:t>
            </a:r>
            <a:r>
              <a:rPr lang="ru-RU" sz="3200" b="1" i="1" dirty="0">
                <a:latin typeface="Times New Roman"/>
                <a:ea typeface="Times New Roman"/>
              </a:rPr>
              <a:t> </a:t>
            </a:r>
            <a:r>
              <a:rPr lang="ru-RU" sz="3200" b="1" i="1" dirty="0" smtClean="0">
                <a:latin typeface="Times New Roman"/>
                <a:ea typeface="Times New Roman"/>
              </a:rPr>
              <a:t>Коменский </a:t>
            </a:r>
            <a:endParaRPr lang="ru-RU" sz="32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i="1" dirty="0" smtClean="0">
                <a:latin typeface="Times New Roman"/>
                <a:ea typeface="Times New Roman"/>
              </a:rPr>
              <a:t>«Тот</a:t>
            </a:r>
            <a:r>
              <a:rPr lang="ru-RU" sz="2800" i="1" dirty="0">
                <a:latin typeface="Times New Roman"/>
                <a:ea typeface="Times New Roman"/>
              </a:rPr>
              <a:t>, кто не знает музыки, уподобляется не знающему </a:t>
            </a:r>
            <a:r>
              <a:rPr lang="ru-RU" sz="2800" i="1" dirty="0" smtClean="0">
                <a:latin typeface="Times New Roman"/>
                <a:ea typeface="Times New Roman"/>
              </a:rPr>
              <a:t>грамоты».</a:t>
            </a:r>
            <a:endParaRPr lang="ru-RU" sz="2800" i="1" dirty="0"/>
          </a:p>
        </p:txBody>
      </p:sp>
      <p:pic>
        <p:nvPicPr>
          <p:cNvPr id="2050" name="Picture 2" descr="http://www.blogdepsicologia.com/wp-content/uploads/2015/06/komensk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50817" y="0"/>
            <a:ext cx="3241183" cy="370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67869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/>
                <a:ea typeface="Times New Roman"/>
              </a:rPr>
              <a:t>В</a:t>
            </a:r>
            <a:r>
              <a:rPr lang="ru-RU" sz="3200" b="1" i="1" dirty="0">
                <a:latin typeface="Times New Roman"/>
                <a:ea typeface="Times New Roman"/>
              </a:rPr>
              <a:t>. Леви </a:t>
            </a:r>
            <a:endParaRPr lang="ru-RU" sz="32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i="1" dirty="0" smtClean="0">
                <a:latin typeface="Times New Roman"/>
                <a:ea typeface="Times New Roman"/>
              </a:rPr>
              <a:t> «Музыка </a:t>
            </a:r>
            <a:r>
              <a:rPr lang="ru-RU" i="1" dirty="0">
                <a:latin typeface="Times New Roman"/>
                <a:ea typeface="Times New Roman"/>
              </a:rPr>
              <a:t>является одним из наиболее эффективных способов воздействия на чувства и эмоции школьников, представляющая собой сильнейший психологический побудитель, проникающий в подспудные глубины сознания».</a:t>
            </a:r>
            <a:endParaRPr lang="ru-RU" sz="2000" i="1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70402" y="0"/>
            <a:ext cx="2321598" cy="2993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67075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>
                <a:latin typeface="Times New Roman"/>
                <a:ea typeface="Times New Roman"/>
              </a:rPr>
              <a:t>Д.И. </a:t>
            </a:r>
            <a:r>
              <a:rPr lang="ru-RU" sz="3200" b="1" i="1" dirty="0" err="1">
                <a:latin typeface="Times New Roman"/>
                <a:ea typeface="Times New Roman"/>
              </a:rPr>
              <a:t>Кабалевский</a:t>
            </a:r>
            <a:r>
              <a:rPr lang="ru-RU" sz="3200" b="1" i="1" dirty="0">
                <a:latin typeface="Times New Roman"/>
                <a:ea typeface="Times New Roman"/>
              </a:rPr>
              <a:t> </a:t>
            </a:r>
            <a:endParaRPr lang="ru-RU" sz="32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i="1" dirty="0" smtClean="0">
                <a:latin typeface="Times New Roman"/>
                <a:ea typeface="Times New Roman"/>
              </a:rPr>
              <a:t>«Там</a:t>
            </a:r>
            <a:r>
              <a:rPr lang="ru-RU" sz="2800" i="1" dirty="0">
                <a:latin typeface="Times New Roman"/>
                <a:ea typeface="Times New Roman"/>
              </a:rPr>
              <a:t>, где проявляется творческая инициатива, всегда достигается экономия сил и </a:t>
            </a:r>
            <a:r>
              <a:rPr lang="ru-RU" sz="2800" i="1" dirty="0" smtClean="0">
                <a:latin typeface="Times New Roman"/>
                <a:ea typeface="Times New Roman"/>
              </a:rPr>
              <a:t>энергии, </a:t>
            </a:r>
            <a:r>
              <a:rPr lang="ru-RU" sz="2800" i="1" dirty="0">
                <a:latin typeface="Times New Roman"/>
                <a:ea typeface="Times New Roman"/>
              </a:rPr>
              <a:t>и одновременно повышается </a:t>
            </a:r>
            <a:r>
              <a:rPr lang="ru-RU" sz="2800" i="1" dirty="0" smtClean="0">
                <a:latin typeface="Times New Roman"/>
                <a:ea typeface="Times New Roman"/>
              </a:rPr>
              <a:t>результат».</a:t>
            </a:r>
            <a:endParaRPr lang="ru-RU" sz="2800" i="1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8376" y="7317"/>
            <a:ext cx="2355938" cy="3186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80823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2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08085662"/>
              </p:ext>
            </p:extLst>
          </p:nvPr>
        </p:nvGraphicFramePr>
        <p:xfrm>
          <a:off x="0" y="0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47129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466</TotalTime>
  <Words>189</Words>
  <Application>Microsoft Office PowerPoint</Application>
  <PresentationFormat>Произвольный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Параллакс</vt:lpstr>
      <vt:lpstr>МОБУ СОШ №4 пгт. Пойковский, Нефтеюганский район, ХМАО-ЮГРА</vt:lpstr>
      <vt:lpstr>Методическая тема :   Развитие коммуникативной компетенции средствами песенного творчества</vt:lpstr>
      <vt:lpstr>Слайд 3</vt:lpstr>
      <vt:lpstr>Слайд 4</vt:lpstr>
      <vt:lpstr>К.Д.Ушинский</vt:lpstr>
      <vt:lpstr>Ян Амос Коменский </vt:lpstr>
      <vt:lpstr>В. Леви </vt:lpstr>
      <vt:lpstr>Д.И. Кабалевский </vt:lpstr>
      <vt:lpstr>Слайд 9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Школа №145 городского округа город Уфа</dc:title>
  <dc:creator>User</dc:creator>
  <cp:lastModifiedBy>Admin</cp:lastModifiedBy>
  <cp:revision>35</cp:revision>
  <dcterms:created xsi:type="dcterms:W3CDTF">2016-11-21T06:33:11Z</dcterms:created>
  <dcterms:modified xsi:type="dcterms:W3CDTF">2021-03-09T05:03:35Z</dcterms:modified>
</cp:coreProperties>
</file>