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9"/>
  </p:notesMasterIdLst>
  <p:sldIdLst>
    <p:sldId id="268" r:id="rId2"/>
    <p:sldId id="272" r:id="rId3"/>
    <p:sldId id="271" r:id="rId4"/>
    <p:sldId id="273" r:id="rId5"/>
    <p:sldId id="258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57" r:id="rId14"/>
    <p:sldId id="259" r:id="rId15"/>
    <p:sldId id="275" r:id="rId16"/>
    <p:sldId id="274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3FFBD"/>
    <a:srgbClr val="FFFF99"/>
    <a:srgbClr val="CCECFF"/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-378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248A8-CABA-4C76-B71D-DFEA6F754563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BB118-3556-4770-8196-52B482E369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152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BB118-3556-4770-8196-52B482E369B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0502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8781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0688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102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12288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4359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3221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9670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310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127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620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6988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790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46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241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917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510E9-0136-4D53-AF0A-CBACA551E4E1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648B1D7-AC46-4B75-B188-AA56C6104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967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media" Target="../media/media7.mp3"/><Relationship Id="rId3" Type="http://schemas.openxmlformats.org/officeDocument/2006/relationships/image" Target="../media/image25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mp3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8.mp3"/><Relationship Id="rId6" Type="http://schemas.openxmlformats.org/officeDocument/2006/relationships/image" Target="../media/image9.png"/><Relationship Id="rId5" Type="http://schemas.microsoft.com/office/2007/relationships/media" Target="../media/media8.mp3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mp3"/><Relationship Id="rId6" Type="http://schemas.microsoft.com/office/2007/relationships/media" Target="../media/media9.mp3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0.mp3"/><Relationship Id="rId6" Type="http://schemas.microsoft.com/office/2007/relationships/media" Target="../media/media10.mp3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1.mp3"/><Relationship Id="rId6" Type="http://schemas.microsoft.com/office/2007/relationships/hdphoto" Target="../media/hdphoto3.wdp"/><Relationship Id="rId11" Type="http://schemas.openxmlformats.org/officeDocument/2006/relationships/image" Target="../media/image9.png"/><Relationship Id="rId10" Type="http://schemas.microsoft.com/office/2007/relationships/media" Target="../media/media11.mp3"/><Relationship Id="rId4" Type="http://schemas.openxmlformats.org/officeDocument/2006/relationships/image" Target="../media/image37.jpeg"/><Relationship Id="rId9" Type="http://schemas.openxmlformats.org/officeDocument/2006/relationships/image" Target="../media/image4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icon.ru/ptitsi-kk-belobl.html" TargetMode="External"/><Relationship Id="rId2" Type="http://schemas.openxmlformats.org/officeDocument/2006/relationships/hyperlink" Target="https://ecoportal.info/krasnaya-kniga-belgorodskoj-oblast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ightaudio.ru/mp3/&#1087;&#1090;&#1080;&#1094;&#1099;%20&#1089;&#1088;&#1077;&#1076;&#1085;&#1077;&#1081;%20&#1087;&#1086;&#1083;&#1086;&#1089;&#1099;%20&#1088;&#1086;&#1089;&#1089;&#1080;&#1080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C:\Users\777\Desktop\&#1087;&#1090;&#1080;&#1094;&#1099;%20&#1073;&#1077;&#1083;&#1075;&#1086;&#1088;&#1086;&#1076;&#1095;&#1080;&#1085;&#1099;\zvuki-prirody-krasivoye-peniye-ptits_(muztron.com)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777\Desktop\&#1087;&#1090;&#1080;&#1094;&#1099;%20&#1073;&#1077;&#1083;&#1075;&#1086;&#1088;&#1086;&#1076;&#1095;&#1080;&#1085;&#1099;\zvuki-prirody-krasivoye-peniye-ptits_(muztron.com)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6.jpeg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7.gif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6" Type="http://schemas.microsoft.com/office/2007/relationships/media" Target="../media/media4.mp3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mp3"/><Relationship Id="rId6" Type="http://schemas.openxmlformats.org/officeDocument/2006/relationships/image" Target="../media/image9.png"/><Relationship Id="rId5" Type="http://schemas.microsoft.com/office/2007/relationships/media" Target="../media/media5.mp3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Relationship Id="rId6" Type="http://schemas.openxmlformats.org/officeDocument/2006/relationships/image" Target="../media/image9.png"/><Relationship Id="rId5" Type="http://schemas.microsoft.com/office/2007/relationships/media" Target="../media/media6.mp3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900igr.net/up/datai/249217/0001-001-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25631"/>
            <a:ext cx="12191999" cy="708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369128" y="1036438"/>
            <a:ext cx="7137070" cy="1471631"/>
          </a:xfrm>
          <a:prstGeom prst="roundRect">
            <a:avLst/>
          </a:prstGeom>
          <a:solidFill>
            <a:srgbClr val="FFFF99"/>
          </a:solidFill>
          <a:ln w="38100"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КРАСНАЯ  КНИГА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РЕДКИЕ  ПТИЦЫ РОДНОГО КРАЯ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https://image.jimcdn.com/app/cms/image/transf/none/path/sbbe7602059493a69/image/ied82ba4030375be7/version/1381177156/image.jpg"/>
          <p:cNvPicPr/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 rot="21071931">
            <a:off x="722731" y="2872583"/>
            <a:ext cx="2991469" cy="3583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777\Desktop\8346aa966884c2cd5f60220cc1867465.gif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660441" y="370730"/>
            <a:ext cx="4287274" cy="3063019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376057" y="3370217"/>
            <a:ext cx="4950823" cy="1881052"/>
          </a:xfrm>
          <a:prstGeom prst="roundRect">
            <a:avLst/>
          </a:prstGeom>
          <a:solidFill>
            <a:srgbClr val="FFFF99">
              <a:alpha val="32549"/>
            </a:srgbClr>
          </a:solidFill>
          <a:ln w="28575">
            <a:solidFill>
              <a:srgbClr val="FF0000"/>
            </a:solidFill>
          </a:ln>
          <a:effectLst>
            <a:glow rad="101600">
              <a:srgbClr val="D3FFBD">
                <a:alpha val="6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Бассараб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С.Н.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Летошникова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С.А. 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учителя начальных классов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МБОУ «Гимназия №12»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Белгорода</a:t>
            </a:r>
          </a:p>
          <a:p>
            <a:pPr lvl="0" algn="ctr" defTabSz="457200">
              <a:spcBef>
                <a:spcPct val="0"/>
              </a:spcBef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6" name="Picture 4" descr="C:\Users\777\Desktop\c43dad22553ad00d484c19931c056221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909848" y="-1128155"/>
            <a:ext cx="4975760" cy="497576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4383980" y="5363490"/>
            <a:ext cx="4950823" cy="1154876"/>
          </a:xfrm>
          <a:prstGeom prst="roundRect">
            <a:avLst/>
          </a:prstGeom>
          <a:solidFill>
            <a:srgbClr val="D3FFBD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ЭОР для занятия в начальном </a:t>
            </a:r>
            <a:r>
              <a:rPr lang="ru-RU" sz="22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 </a:t>
            </a:r>
            <a:r>
              <a:rPr lang="ru-RU" sz="22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15095" y="627722"/>
            <a:ext cx="4096987" cy="21452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Оперенье с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переливом: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бирюза, небесный цвет.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Зовут её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СИЗОВОРОНКА.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Никого здесь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краше нет!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0047" y="0"/>
            <a:ext cx="8918371" cy="717802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СИЗОВОРОНКА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carolinabirds.org/People/MeintjesArnoLG/Roller,_European2_Arno_Louise.jpg"/>
          <p:cNvPicPr/>
          <p:nvPr/>
        </p:nvPicPr>
        <p:blipFill>
          <a:blip r:embed="rId3" cstate="screen">
            <a:lum contras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4198" y="1294410"/>
            <a:ext cx="3203396" cy="383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http://rusmecenat.ru/wp-content/uploads/2020/05/3-1-e1590953065908.jpg"/>
          <p:cNvPicPr/>
          <p:nvPr/>
        </p:nvPicPr>
        <p:blipFill>
          <a:blip r:embed="rId4" cstate="print">
            <a:lum bright="10000" contras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5211" y="914400"/>
            <a:ext cx="4322618" cy="429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201881" y="5308272"/>
            <a:ext cx="1181594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Держатся </a:t>
            </a:r>
            <a:r>
              <a:rPr lang="ru-RU" sz="2000" b="1" dirty="0" smtClean="0">
                <a:solidFill>
                  <a:srgbClr val="FF0000"/>
                </a:solidFill>
              </a:rPr>
              <a:t>СИЗОВОРОНКИ</a:t>
            </a:r>
            <a:r>
              <a:rPr lang="ru-RU" sz="2000" dirty="0" smtClean="0">
                <a:solidFill>
                  <a:srgbClr val="002060"/>
                </a:solidFill>
              </a:rPr>
              <a:t> на открытых местах — в лугах, степях. Основу добычи составляют крупные насекомые, причем с весны это жуки, а со второй половины лета — саранчовые. Поедают сизоворонки и земляных червей, охотно и успешно ловят небольших ящериц. Для птицы характерно вести перелетный образ жизни.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https://redbook.su/wp-content/uploads/2020/11/015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93226" y="2850079"/>
            <a:ext cx="3788229" cy="237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сизоворон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548748" y="1000701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828800" y="0"/>
            <a:ext cx="8799618" cy="717802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ГОРИХВОСТКА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unohopix.files.wordpress.com/2018/03/daurian-redstart.jpg"/>
          <p:cNvPicPr/>
          <p:nvPr/>
        </p:nvPicPr>
        <p:blipFill>
          <a:blip r:embed="rId3" cstate="screen">
            <a:lum bright="10000" contrast="1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46473" y="878775"/>
            <a:ext cx="3835730" cy="377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http://s4.fotokto.ru/photo/full/562/5620044.jpg"/>
          <p:cNvPicPr/>
          <p:nvPr/>
        </p:nvPicPr>
        <p:blipFill>
          <a:blip r:embed="rId4" cstate="screen">
            <a:lum bright="10000" contras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7507" y="1223158"/>
            <a:ext cx="3681351" cy="3485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096987" y="981716"/>
            <a:ext cx="3918857" cy="35754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ветки на ветку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ГОРИХВОСТКА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Рада весне: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-Ай, да погодка!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Красненький хвостик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 и дрожит,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Огоньками на солнце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Призывно горит!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21" y="4826675"/>
            <a:ext cx="11808032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Среди любимых мест проживания </a:t>
            </a:r>
            <a:r>
              <a:rPr lang="ru-RU" b="1" dirty="0" smtClean="0">
                <a:solidFill>
                  <a:srgbClr val="FF0000"/>
                </a:solidFill>
              </a:rPr>
              <a:t>ГОРИХВОСТКИ</a:t>
            </a:r>
            <a:r>
              <a:rPr lang="ru-RU" dirty="0" smtClean="0">
                <a:solidFill>
                  <a:srgbClr val="002060"/>
                </a:solidFill>
              </a:rPr>
              <a:t> - сады , старые парки и аллеи, где много старых дуплистых деревьев. </a:t>
            </a: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Горихвостки питаются различными насекомыми и пауками. Иногда птицы ловят насекомых в воздухе. Кроме гусениц, муравьёв, мелких моллюсков и многоножек, птица поедает ягоды и плоды. </a:t>
            </a:r>
          </a:p>
          <a:p>
            <a:pPr indent="457200" algn="just"/>
            <a:r>
              <a:rPr lang="ru-RU" dirty="0" smtClean="0">
                <a:solidFill>
                  <a:srgbClr val="002060"/>
                </a:solidFill>
              </a:rPr>
              <a:t>Именно в гнезде горихвостки кукушка чаще всего оставляет свои яйца. Горихвостки заботятся о кукушатах как о собственных птенцах.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горихвост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23564" y="981716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truehunter.ru/assets/i/ai/4/1/8/i/279299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98130" y="783770"/>
            <a:ext cx="4231574" cy="438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828800" y="0"/>
            <a:ext cx="8799618" cy="717802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ЛЕБЕДЬ-ШИПУН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108863" y="783329"/>
            <a:ext cx="3526971" cy="23155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ЛЕБЕДЬ-ШИПУН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Плывёт по реке,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Несёт красоту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и тебе.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6254" y="5415148"/>
            <a:ext cx="1185553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Плавая, </a:t>
            </a:r>
            <a:r>
              <a:rPr lang="ru-RU" b="1" dirty="0" smtClean="0">
                <a:solidFill>
                  <a:srgbClr val="FF0000"/>
                </a:solidFill>
              </a:rPr>
              <a:t>ШИПУН</a:t>
            </a:r>
            <a:r>
              <a:rPr lang="ru-RU" dirty="0" smtClean="0">
                <a:solidFill>
                  <a:srgbClr val="002060"/>
                </a:solidFill>
              </a:rPr>
              <a:t> часто изгибает шею в форме буквы «S», а крылья иногда приподнимает, поэтому его легко отличить от других лебедей по характерному силуэту. Основной корм — водные растения и находящиеся в них мелкие животные (моллюски, водяные ослики). На суше лебедь питается травой и злаковыми. Не следует кормить лебедей-шипунов хлебом, от него они часто болеют.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https://www.zastavki.com/pictures/originals/2017Animals___Birds_Beautiful_white_swan_-_mute_with_chicks_in_the_water_115144_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98223" y="3170710"/>
            <a:ext cx="4457331" cy="199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3" name="Рисунок 12" descr="https://gallery.new-ecopsychology.org/photo/birds/mute_swan_(cygnus_olor)-11.jpg"/>
          <p:cNvPicPr/>
          <p:nvPr/>
        </p:nvPicPr>
        <p:blipFill>
          <a:blip r:embed="rId5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166253" y="1223157"/>
            <a:ext cx="3752604" cy="393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" name="лебедь -шипу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70447" y="918357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90405" y="1257278"/>
            <a:ext cx="4262842" cy="3457226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828800" y="0"/>
            <a:ext cx="8799618" cy="717802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ПРОСЯНКА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8" descr="https://birds.kz/photos/0612/001/06120006301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68344" y="1852549"/>
            <a:ext cx="3705101" cy="366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500748" y="820930"/>
            <a:ext cx="3705101" cy="187285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Птичка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ПРОСЯНКА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Любит по полю гулять.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Семена растений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обед собирать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https://birds.kz/photos/0101/001/01010030001.jpg"/>
          <p:cNvPicPr/>
          <p:nvPr/>
        </p:nvPicPr>
        <p:blipFill>
          <a:blip r:embed="rId5" cstate="screen">
            <a:lum bright="10000" contras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50130" y="2838202"/>
            <a:ext cx="3265715" cy="195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97921" y="4962390"/>
            <a:ext cx="11819907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Пища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ПРОСЯНКИ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преимущественно растительная (семена злаков и других трав). В мае особенно часто встречается на полях, засеянных просом и картофелем.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Гнездится на земле, рыхлое гнездо-чашечка обычно расположено в неглубокой ямке и замаскировано куртинами травы.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Песня – монотонное «</a:t>
            </a:r>
            <a:r>
              <a:rPr lang="ru-RU" dirty="0" err="1" smtClean="0">
                <a:solidFill>
                  <a:srgbClr val="002060"/>
                </a:solidFill>
              </a:rPr>
              <a:t>цик-цик-цирипс</a:t>
            </a:r>
            <a:r>
              <a:rPr lang="ru-RU" dirty="0" smtClean="0">
                <a:solidFill>
                  <a:srgbClr val="002060"/>
                </a:solidFill>
              </a:rPr>
              <a:t>», исполняется в медленном темпе. Песня напоминает верещащий скрип.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Просян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17524" y="1085411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49692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81299" y="0"/>
            <a:ext cx="8799618" cy="717802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МУХОЛОВКА  МАЛАЯ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http://rasfokus.ru/images/photos/medium/7da4cf1b59e466e847f81c70b5fe3463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348353" y="783837"/>
            <a:ext cx="3657601" cy="38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1" name="Рисунок 10" descr="https://birds.kz/photos/0306/004/03060172502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228202" y="1246909"/>
            <a:ext cx="3643154" cy="330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013861" y="844681"/>
            <a:ext cx="4132613" cy="187285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МУХОЛОВКА  МАЛАЯ,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Подвижная, удалая.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Догонит муху и жука,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Ей это дело – чепуха!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https://p4.wallpaperbetter.com/wallpaper/896/123/722/silhouette-of-man-and-woman-holding-hands-walking-on-brown-wooden-dock-during-golden-hour-wallpaper-preview.jpg"/>
          <p:cNvPicPr/>
          <p:nvPr/>
        </p:nvPicPr>
        <p:blipFill>
          <a:blip r:embed="rId7" cstate="screen">
            <a:lum bright="10000" contrast="2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39465">
            <a:off x="4214643" y="2681763"/>
            <a:ext cx="2112469" cy="20823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122" name="Picture 2" descr="https://img1.picmix.com/output/stamp/normal/3/1/5/2/362513_b8d16.gif"/>
          <p:cNvPicPr>
            <a:picLocks noChangeAspect="1" noChangeArrowheads="1" noCrop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0957" y="2716544"/>
            <a:ext cx="1361330" cy="952932"/>
          </a:xfrm>
          <a:prstGeom prst="rect">
            <a:avLst/>
          </a:prstGeom>
          <a:noFill/>
        </p:spPr>
      </p:pic>
      <p:pic>
        <p:nvPicPr>
          <p:cNvPr id="5124" name="Picture 4" descr="https://static.wixstatic.com/media/8c8e08_d51f37c5546d41e58a1204ffe3ebe740~mv2.gif"/>
          <p:cNvPicPr>
            <a:picLocks noChangeAspect="1" noChangeArrowheads="1" noCrop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6417828" y="3460872"/>
            <a:ext cx="1253632" cy="125363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74170" y="4887134"/>
            <a:ext cx="11867409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Размерами </a:t>
            </a:r>
            <a:r>
              <a:rPr lang="ru-RU" b="1" dirty="0" smtClean="0">
                <a:solidFill>
                  <a:srgbClr val="FF0000"/>
                </a:solidFill>
              </a:rPr>
              <a:t>МУХОЛОВКА</a:t>
            </a:r>
            <a:r>
              <a:rPr lang="ru-RU" dirty="0" smtClean="0">
                <a:solidFill>
                  <a:srgbClr val="002060"/>
                </a:solidFill>
              </a:rPr>
              <a:t> даже меньше домового воробья. Птицы охотно селятся в темнохвойных лесах и разреженных лиственных рощах, их можно встретить в смешанных лесных массивах, старых парках и фруктовых садах. Внушительную часть рациона птиц составляют различные насекомые: мухи, жуки, муравьи, многочисленные представители семейства журчалок, мелкие бабочки и пауки. Иногда птицы употребляют мелких улиток и слизней.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мухолов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442960" y="942109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74306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5553" y="480419"/>
            <a:ext cx="4506687" cy="669112"/>
          </a:xfr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ВИКТОРИНА</a:t>
            </a:r>
            <a:endParaRPr lang="ru-RU" b="1">
              <a:solidFill>
                <a:srgbClr val="FF00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463" y="1402080"/>
            <a:ext cx="10369142" cy="3777622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1.Какая птица может за месяц съесть 20 тысяч мух?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2.Какая птица всё время говорит о себе «Сплюююю…»?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3.Какая птица кормится у стада коз?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4.Птица, которая изгибает шею в </a:t>
            </a:r>
            <a:r>
              <a:rPr lang="ru-RU" sz="2400" b="1">
                <a:solidFill>
                  <a:srgbClr val="002060"/>
                </a:solidFill>
                <a:latin typeface="+mj-lt"/>
              </a:rPr>
              <a:t>форме буквы «</a:t>
            </a:r>
            <a:r>
              <a:rPr lang="ru-RU" sz="2400" b="1" smtClean="0">
                <a:solidFill>
                  <a:srgbClr val="002060"/>
                </a:solidFill>
                <a:latin typeface="+mj-lt"/>
              </a:rPr>
              <a:t>S»?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5.Птица с бирюзовым опереньем?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6.Птица с изогнутым длинным клювом в виде шила?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7.Птица с длинными красными ногами?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8.Какая птица носит усы?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9.Птица, у которой эффектный, яркий, покачивающийся хвост?</a:t>
            </a:r>
          </a:p>
          <a:p>
            <a:r>
              <a:rPr lang="ru-RU" sz="2400" b="1" smtClean="0">
                <a:solidFill>
                  <a:srgbClr val="002060"/>
                </a:solidFill>
                <a:latin typeface="+mj-lt"/>
              </a:rPr>
              <a:t>10.Птица, которая любит лакомиться семенами растений?</a:t>
            </a:r>
          </a:p>
          <a:p>
            <a:pPr marL="0" indent="0">
              <a:buNone/>
            </a:pPr>
            <a:endParaRPr lang="ru-RU" sz="2400" b="1" smtClean="0">
              <a:solidFill>
                <a:srgbClr val="002060"/>
              </a:solidFill>
              <a:latin typeface="+mj-lt"/>
            </a:endParaRPr>
          </a:p>
          <a:p>
            <a:endParaRPr lang="ru-RU" sz="2400" b="1" smtClean="0">
              <a:solidFill>
                <a:srgbClr val="002060"/>
              </a:solidFill>
              <a:latin typeface="+mj-lt"/>
            </a:endParaRPr>
          </a:p>
          <a:p>
            <a:pPr marL="0" indent="0">
              <a:buNone/>
            </a:pPr>
            <a:endParaRPr lang="ru-RU" sz="2400" b="1" smtClean="0">
              <a:solidFill>
                <a:srgbClr val="002060"/>
              </a:solidFill>
              <a:latin typeface="+mj-lt"/>
            </a:endParaRPr>
          </a:p>
          <a:p>
            <a:endParaRPr lang="ru-RU" sz="2000" b="1" smtClean="0">
              <a:solidFill>
                <a:srgbClr val="002060"/>
              </a:solidFill>
              <a:latin typeface="+mj-lt"/>
            </a:endParaRPr>
          </a:p>
          <a:p>
            <a:endParaRPr lang="ru-RU" sz="2400" b="1" smtClean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310" y="5133702"/>
            <a:ext cx="8373290" cy="172429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mtClean="0">
                <a:solidFill>
                  <a:srgbClr val="FF0000"/>
                </a:solidFill>
              </a:rPr>
              <a:t>ОТВЕТЫ</a:t>
            </a:r>
          </a:p>
          <a:p>
            <a:pPr algn="ctr"/>
            <a:r>
              <a:rPr lang="ru-RU" sz="2400" b="1" smtClean="0">
                <a:solidFill>
                  <a:srgbClr val="0070C0"/>
                </a:solidFill>
              </a:rPr>
              <a:t>Мухоловка, сплюшка,козодой,лебедь-шипун, сизоворонка,шилоклювка,ходулочник, усатая синица,горихвостка,просянка.</a:t>
            </a:r>
            <a:endParaRPr lang="ru-RU" sz="2400" b="1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29600" y="148565"/>
            <a:ext cx="4269355" cy="307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61500" y="2375626"/>
            <a:ext cx="2730500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369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777\Desktop\natures-wond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</p:spPr>
      </p:pic>
      <p:pic>
        <p:nvPicPr>
          <p:cNvPr id="7" name="Рисунок 6" descr="https://www.culture.ru/storage/images/76d0236890dbbaf392af156d53295a75/7ac26f3ab2bd7f1a2196474d42a83402.jpeg"/>
          <p:cNvPicPr/>
          <p:nvPr/>
        </p:nvPicPr>
        <p:blipFill>
          <a:blip r:embed="rId3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29683" y="2315688"/>
            <a:ext cx="4037610" cy="449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85004" y="285008"/>
            <a:ext cx="4667005" cy="2030680"/>
          </a:xfrm>
          <a:prstGeom prst="roundRect">
            <a:avLst/>
          </a:prstGeom>
          <a:solidFill>
            <a:srgbClr val="FFFF99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Прекрасен, удивителен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  ПТИЦ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вокруг!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Сохраним  его вместе,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  товарищ и друг!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1" name="Picture 5" descr="https://stihi.ru/pics/2019/09/25/494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198825">
            <a:off x="7773020" y="4524710"/>
            <a:ext cx="4293152" cy="2412198"/>
          </a:xfrm>
          <a:prstGeom prst="rect">
            <a:avLst/>
          </a:prstGeom>
          <a:noFill/>
        </p:spPr>
      </p:pic>
      <p:pic>
        <p:nvPicPr>
          <p:cNvPr id="34823" name="Picture 7" descr="https://sun9-60.userapi.com/c854420/v854420536/170952/oC_qIxXTjj0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024163">
            <a:off x="7828841" y="2089677"/>
            <a:ext cx="3837006" cy="1873518"/>
          </a:xfrm>
          <a:prstGeom prst="rect">
            <a:avLst/>
          </a:prstGeom>
          <a:noFill/>
        </p:spPr>
      </p:pic>
      <p:pic>
        <p:nvPicPr>
          <p:cNvPr id="34825" name="Picture 9" descr="http://rylik.ru/uploads/posts/2019-02/1549009422_summer-01-06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364586">
            <a:off x="0" y="2956955"/>
            <a:ext cx="1887164" cy="2731325"/>
          </a:xfrm>
          <a:prstGeom prst="rect">
            <a:avLst/>
          </a:prstGeom>
          <a:noFill/>
        </p:spPr>
      </p:pic>
      <p:pic>
        <p:nvPicPr>
          <p:cNvPr id="34827" name="Picture 11" descr="https://img-fotki.yandex.ru/get/108697/455745147.40/0_15860f_47273ab3_XL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6337" y="2790701"/>
            <a:ext cx="2911151" cy="2547257"/>
          </a:xfrm>
          <a:prstGeom prst="rect">
            <a:avLst/>
          </a:prstGeom>
          <a:noFill/>
        </p:spPr>
      </p:pic>
      <p:pic>
        <p:nvPicPr>
          <p:cNvPr id="34829" name="Picture 13" descr="https://i.pinimg.com/originals/a9/fd/1f/a9fd1fae88aa910ccf8656e0b887d958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67293" y="238157"/>
            <a:ext cx="4185267" cy="1786586"/>
          </a:xfrm>
          <a:prstGeom prst="rect">
            <a:avLst/>
          </a:prstGeom>
          <a:noFill/>
        </p:spPr>
      </p:pic>
      <p:pic>
        <p:nvPicPr>
          <p:cNvPr id="34835" name="Picture 19" descr="https://stihi.ru/pics/2020/06/02/2885.gif"/>
          <p:cNvPicPr>
            <a:picLocks noChangeAspect="1" noChangeArrowheads="1" noCrop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795176">
            <a:off x="9940685" y="222725"/>
            <a:ext cx="2203813" cy="2244436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667293" y="5730809"/>
            <a:ext cx="3282665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>
                <a:solidFill>
                  <a:srgbClr val="0070C0"/>
                </a:solidFill>
              </a:rPr>
              <a:t>1 апреля Международный день птиц</a:t>
            </a:r>
            <a:endParaRPr lang="ru-RU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754" y="1280160"/>
            <a:ext cx="12035245" cy="5577839"/>
          </a:xfrm>
          <a:solidFill>
            <a:srgbClr val="FFFFCC"/>
          </a:solidFill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Красная книга Белгородской области. Редкие и исчезающие растения, грибы, лишайники и животные. Официальное издание / Общ.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ред. А. В. Присный. — Белгород, 2004. — 532 с.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Красная книга Белгородской области --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https://ecoportal.info/krasnaya-kniga-belgorodskoj-oblasti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Птицы занесённые в Красную книгу Белгородской области -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https://cicon.ru/ptitsi-kk-belobl.html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Голоса птиц -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https://lightaudio.ru/mp3/птицы%20средней%20полосы%20россии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486" y="235131"/>
            <a:ext cx="9927771" cy="91374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/>
          <a:p>
            <a:pPr algn="ctr" defTabSz="45720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</a:rPr>
              <a:t>Список использованных источников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АННОТАЦИЯ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Электронный  образовательный  ресурс  "Красная книга. Редкие птицы родного края"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применяется на уроке-проекте  по окружающему миру во 2м классе  при изучении темы «По страницам Красной  книги». 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 ориентированы на учителей начальных классов, работающих по УМК «Перспектива» (предметная линия учебников А.А.Плешаков, М.Ю.Новицкая), но могут также быть интересны и полезны для учителей, работающих по другим УМК. ЭОР соответствует требованиям ФГОС НОО.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Учебно-методическая цель: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условия для ознакомления с редкими  птицами родного края, их общими и отличительными особенностями, способствовать развитию монологической речи, наблюдательности, внимания, аналитических умений, слуховой и зрительной памяти.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Воспитательная цель: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прививать любовь к природе, к родному краю, способствовать формированию бережного отношения к природе.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результаты: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Предметные: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выделять общие и отличительные особенности редких птиц Белгородчины.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Метапредметные: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Регулятивные: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планирование – учитывать выделенные учителем ориентиры действия в учебном материале в сотрудничестве с учителем; осуществление учебных действий – выполнять задания в соответствии с целью, отвечать на поставленные вопросы.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Познавательные: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самостоятельно выделять и формулировать познавательную цель; выделять общие и отличительные особенности птиц; знакомиться с многообразием птиц.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Коммуникативные: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взаимодействие – вести диалог в соответствии с грамматическими и синтаксически нормами родного языка.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Личностные: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самоопределение – проявляют готовность и способность к саморазвитию. 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 презентации используется звуковое сопровождение (голоса птиц), 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коллективное творчество учащихся 2-х классов (стихи о птицах)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" name="zvuki-prirody-krasivoye-peniye-ptits_(muztron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288481" y="6036385"/>
            <a:ext cx="527565" cy="527565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6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friendship.com.ru/images/post-image/proverb_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88305" y="0"/>
            <a:ext cx="12780305" cy="728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648196" y="329403"/>
            <a:ext cx="4583876" cy="173664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Живут на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Белгородчине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редкие птицы.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Нашей природой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 нужно гордиться!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443849" y="671807"/>
            <a:ext cx="4583876" cy="173664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Знать и любить её,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бережно относиться!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Посмотрите вокруг: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 можно влюбиться!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https://bestgif.su/_ph/38/2/34277190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1943" y="4980472"/>
            <a:ext cx="2588821" cy="2030940"/>
          </a:xfrm>
          <a:prstGeom prst="rect">
            <a:avLst/>
          </a:prstGeom>
          <a:noFill/>
        </p:spPr>
      </p:pic>
      <p:pic>
        <p:nvPicPr>
          <p:cNvPr id="34822" name="Picture 6" descr="http://s4.hostingkartinok.com/uploads/images/2014/03/c43dad22553ad00d484c19931c05622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239776" y="-1306285"/>
            <a:ext cx="5906489" cy="5906489"/>
          </a:xfrm>
          <a:prstGeom prst="rect">
            <a:avLst/>
          </a:prstGeom>
          <a:noFill/>
        </p:spPr>
      </p:pic>
      <p:pic>
        <p:nvPicPr>
          <p:cNvPr id="34828" name="Picture 12" descr="https://sch2070.mskobr.ru/files/review/kormushka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2706" y="3548783"/>
            <a:ext cx="3713019" cy="3309217"/>
          </a:xfrm>
          <a:prstGeom prst="rect">
            <a:avLst/>
          </a:prstGeom>
          <a:noFill/>
        </p:spPr>
      </p:pic>
      <p:pic>
        <p:nvPicPr>
          <p:cNvPr id="3" name="пение птиц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6430803" y="2360026"/>
            <a:ext cx="609600" cy="609600"/>
          </a:xfrm>
          <a:prstGeom prst="rect">
            <a:avLst/>
          </a:prstGeom>
          <a:solidFill>
            <a:srgbClr val="FFC000"/>
          </a:solidFill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image.jimcdn.com/app/cms/image/transf/none/path/sbbe7602059493a69/image/ied82ba4030375be7/version/1381177156/image.jpg"/>
          <p:cNvPicPr/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>
            <a:off x="0" y="142504"/>
            <a:ext cx="3705101" cy="442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777\Desktop\7061402_original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6947065" y="154379"/>
            <a:ext cx="5244935" cy="44057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4624251"/>
            <a:ext cx="12192000" cy="2123658"/>
          </a:xfrm>
          <a:prstGeom prst="rect">
            <a:avLst/>
          </a:prstGeom>
          <a:solidFill>
            <a:srgbClr val="FFFFCC"/>
          </a:solidFill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Красная книга Белгородской области представляет собой список находящихся под угрозой исчезновения и редких животных, грибов и растений области. </a:t>
            </a:r>
          </a:p>
          <a:p>
            <a:pPr algn="ctr"/>
            <a:endParaRPr lang="ru-RU" sz="2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Он включает </a:t>
            </a:r>
            <a:r>
              <a:rPr lang="ru-RU" sz="2200" b="1" dirty="0" smtClean="0">
                <a:solidFill>
                  <a:srgbClr val="FF0000"/>
                </a:solidFill>
              </a:rPr>
              <a:t>213 видов растений </a:t>
            </a:r>
            <a:r>
              <a:rPr lang="ru-RU" sz="2200" b="1" dirty="0" smtClean="0">
                <a:solidFill>
                  <a:srgbClr val="002060"/>
                </a:solidFill>
              </a:rPr>
              <a:t>и </a:t>
            </a:r>
            <a:r>
              <a:rPr lang="ru-RU" sz="2200" b="1" dirty="0" smtClean="0">
                <a:solidFill>
                  <a:srgbClr val="FF0000"/>
                </a:solidFill>
              </a:rPr>
              <a:t>269 видов самых разнообразных животных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sz="2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 На страницах Красной книги можем увидеть </a:t>
            </a:r>
            <a:r>
              <a:rPr lang="ru-RU" sz="2200" b="1" dirty="0" smtClean="0">
                <a:solidFill>
                  <a:srgbClr val="FF0000"/>
                </a:solidFill>
              </a:rPr>
              <a:t>44 вида редких птиц.</a:t>
            </a:r>
            <a:endParaRPr lang="ru-RU" sz="22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https://romlbt.yanao.ru/images/eko-2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48842" y="320633"/>
            <a:ext cx="3966358" cy="395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ZOIsNdd59P-3677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30645" y="3504387"/>
            <a:ext cx="4195230" cy="3181776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740727" y="898183"/>
            <a:ext cx="4548250" cy="24857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тут пасётся стадо коз.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Пернатый, очень смелый.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Спасает коз от комаров-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КОЗОДОЙ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ОБЫКНОВЕННЫЙ!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44540" y="4010327"/>
            <a:ext cx="5997039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КОЗОДОЙ</a:t>
            </a:r>
            <a:r>
              <a:rPr lang="ru-RU" dirty="0" smtClean="0">
                <a:solidFill>
                  <a:srgbClr val="002060"/>
                </a:solidFill>
              </a:rPr>
              <a:t> – многочисленный род пернатых, питается насекомыми и предпочитает ночную жизнь и дневной сон. Увидеть козодоев можно только рядом со стадами животных.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Уничтожая большое количество вредных насекомых, обыкновенный козодой приносит большую пользу лесному и сельскому хозяйству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Эта птичка относится к перелетным и каждый год совершает путешествия на дальние дистанции.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https://s3.nat-geo.ru/images/2019/5/16/c747ecfeee014bd794252a9bdcc13bf8.max-1200x800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455231" y="902524"/>
            <a:ext cx="3333718" cy="29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753019">
            <a:off x="564338" y="1252919"/>
            <a:ext cx="2785574" cy="313098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6291" y="0"/>
            <a:ext cx="9440884" cy="843148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ОБЫКНОВЕННЫЙ   КОЗОДОЙ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Козодой (www.hotplayer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17527" y="1131618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90598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9" y="0"/>
            <a:ext cx="8357652" cy="72439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УСАТАЯ  СИНИЦА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583874" y="832388"/>
            <a:ext cx="3705101" cy="20090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УСАТАЯ СИНИЦА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носит усов.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Вредные мошки-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Её славный улов.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1" name="Picture 5" descr="http://img1.reactor.cc/pics/post/%D1%84%D0%BE%D1%82%D0%BE-%D0%BF%D1%82%D0%B8%D1%86%D1%8B-%D0%B4%D0%BB%D0%B8%D0%BD%D0%BD%D0%BE%D0%BF%D0%BE%D1%81%D1%82-5881773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383980" y="973774"/>
            <a:ext cx="3445344" cy="3918859"/>
          </a:xfrm>
          <a:prstGeom prst="rect">
            <a:avLst/>
          </a:prstGeom>
          <a:solidFill>
            <a:srgbClr val="FFC00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178130" y="5289812"/>
            <a:ext cx="11851574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32000" algn="just"/>
            <a:r>
              <a:rPr lang="ru-RU" sz="2000" b="1" dirty="0" smtClean="0">
                <a:solidFill>
                  <a:srgbClr val="FF0000"/>
                </a:solidFill>
              </a:rPr>
              <a:t>УСАТАЯ СИНИЦА </a:t>
            </a:r>
            <a:r>
              <a:rPr lang="ru-RU" sz="2000" dirty="0" smtClean="0">
                <a:solidFill>
                  <a:srgbClr val="002060"/>
                </a:solidFill>
              </a:rPr>
              <a:t>- привлекательная птичка с длиной тела примерно 15 см. </a:t>
            </a:r>
          </a:p>
          <a:p>
            <a:pPr indent="432000" algn="just"/>
            <a:r>
              <a:rPr lang="ru-RU" sz="2000" dirty="0" smtClean="0">
                <a:solidFill>
                  <a:srgbClr val="002060"/>
                </a:solidFill>
              </a:rPr>
              <a:t>У самцов от глаз и клюва тянутся вниз два своеобразных черных усика. </a:t>
            </a:r>
          </a:p>
          <a:p>
            <a:pPr indent="432000" algn="just"/>
            <a:r>
              <a:rPr lang="ru-RU" sz="2000" dirty="0" smtClean="0">
                <a:solidFill>
                  <a:srgbClr val="002060"/>
                </a:solidFill>
              </a:rPr>
              <a:t>Самки как и положено дамам, усов не носят. Эти птицы общительные и стайные. </a:t>
            </a:r>
          </a:p>
          <a:p>
            <a:pPr indent="432000" algn="just"/>
            <a:r>
              <a:rPr lang="ru-RU" sz="2000" dirty="0" smtClean="0">
                <a:solidFill>
                  <a:srgbClr val="002060"/>
                </a:solidFill>
              </a:rPr>
              <a:t>Питаются насекомыми и семенами, не боятся морозов.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https://birds.kz/photos/0306/007/03060332003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90754" y="3033194"/>
            <a:ext cx="3241963" cy="215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2" name="Рисунок 11" descr="C:\Users\777\Desktop\bearded-reedling-1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1257" y="1258785"/>
            <a:ext cx="4120737" cy="3075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" name="усатая синиц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3252" y="1227318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5827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10000" contrast="3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0634" y="1215300"/>
            <a:ext cx="3392520" cy="5256752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3883925" y="5191888"/>
            <a:ext cx="8157653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СПЛЮШКА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— ночная птица, хищница, имеют огромные светочувствительные глаза, мягкое оперение, бесшумный полёт, незаметную окраску, помогающую прятаться днём. Гнездится в дуплах. Питается различными насекомыми. На зиму улетает. Кричит: « </a:t>
            </a:r>
            <a:r>
              <a:rPr lang="ru-RU" dirty="0" err="1" smtClean="0">
                <a:solidFill>
                  <a:srgbClr val="002060"/>
                </a:solidFill>
              </a:rPr>
              <a:t>Сплю-ю</a:t>
            </a:r>
            <a:r>
              <a:rPr lang="ru-RU" dirty="0" smtClean="0">
                <a:solidFill>
                  <a:srgbClr val="002060"/>
                </a:solidFill>
              </a:rPr>
              <a:t> »</a:t>
            </a:r>
          </a:p>
        </p:txBody>
      </p:sp>
      <p:pic>
        <p:nvPicPr>
          <p:cNvPr id="8" name="Рисунок 7" descr="https://birds.kz/photos/0276/001/02760018001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18961" y="788145"/>
            <a:ext cx="4248207" cy="422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811979" y="666591"/>
            <a:ext cx="3752603" cy="24857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заре кричит: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Сплю-ю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сплю-ю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это пение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СПЛЮШКИ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слушать я люблю.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Фото: Сплюшка в Росс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90752" y="3092100"/>
            <a:ext cx="2173371" cy="205296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9433" y="0"/>
            <a:ext cx="8238900" cy="688769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СПЛЮШКА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плюш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55132" y="1201912"/>
            <a:ext cx="609600" cy="6096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72200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0405" y="0"/>
            <a:ext cx="8911687" cy="700644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ХОДУЛОЧНИК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83227" y="1318161"/>
            <a:ext cx="4038839" cy="517764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46369" y="876484"/>
            <a:ext cx="4750130" cy="20090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Присмотрись, видишь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Длинные, красные ноги?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ХОДУЛОЧНИК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присел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Отдохнуть у дороги.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www.publicdomainpictures.net/pictures/210000/velka/stilt-1489311939z1L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179626" y="938151"/>
            <a:ext cx="2751118" cy="554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4465123" y="3040083"/>
            <a:ext cx="4476997" cy="361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Длинные ноги </a:t>
            </a:r>
            <a:r>
              <a:rPr lang="ru-RU" sz="2000" b="1" dirty="0" smtClean="0">
                <a:solidFill>
                  <a:srgbClr val="FF0000"/>
                </a:solidFill>
              </a:rPr>
              <a:t>ХОДУЛОЧНИКА</a:t>
            </a:r>
            <a:r>
              <a:rPr lang="ru-RU" sz="2000" dirty="0" smtClean="0">
                <a:solidFill>
                  <a:srgbClr val="002060"/>
                </a:solidFill>
              </a:rPr>
              <a:t> – важное приспособление, позволяют уходить далеко от берега в поисках пищи. </a:t>
            </a:r>
          </a:p>
          <a:p>
            <a:pPr algn="just"/>
            <a:endParaRPr lang="ru-RU" sz="1100" dirty="0" smtClean="0"/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Длинным клювом он выискивает личинок ручейников, мелких моллюсков, водяных клопов, мотыля, бокоплавов. </a:t>
            </a:r>
          </a:p>
          <a:p>
            <a:pPr algn="just"/>
            <a:endParaRPr lang="ru-RU" sz="1050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Голос – пронзительный «кик-кик-кик».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" name="ходулочник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365673" y="1013361"/>
            <a:ext cx="609600" cy="609600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37017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279" y="0"/>
            <a:ext cx="8911687" cy="700644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ШИЛОКЛЮВКА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07677" y="2959095"/>
            <a:ext cx="5074137" cy="3754861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8759" y="1270660"/>
            <a:ext cx="5795158" cy="309528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270172" y="756940"/>
            <a:ext cx="5628903" cy="20090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берега встретишь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Быструю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ШИЛОКЛЮВКУ,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Клюв-приметный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агнут вверх,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Всех настроит на успех.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21" y="4447884"/>
            <a:ext cx="5929747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Ее легко отличить от других пернатых по черно-белому оперению.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Клювы этих птиц длинные, тонкие и изогнутые вверх.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При кормёжке </a:t>
            </a:r>
            <a:r>
              <a:rPr lang="ru-RU" b="1" dirty="0" smtClean="0">
                <a:solidFill>
                  <a:srgbClr val="FF0000"/>
                </a:solidFill>
              </a:rPr>
              <a:t>ШИЛОКЛЮВКИ</a:t>
            </a:r>
            <a:r>
              <a:rPr lang="ru-RU" dirty="0" smtClean="0">
                <a:solidFill>
                  <a:srgbClr val="002060"/>
                </a:solidFill>
              </a:rPr>
              <a:t> погружают кончик клюва в воду или верхний слой ила и, двигая клювом, собирают мелких ракообразных, моллюсков и насекомых.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шилоклюв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539345" y="2923309"/>
            <a:ext cx="609600" cy="609600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46212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642</TotalTime>
  <Words>1256</Words>
  <Application>Microsoft Office PowerPoint</Application>
  <PresentationFormat>Произвольный</PresentationFormat>
  <Paragraphs>146</Paragraphs>
  <Slides>17</Slides>
  <Notes>1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Легкий дым</vt:lpstr>
      <vt:lpstr>Слайд 1</vt:lpstr>
      <vt:lpstr>Слайд 2</vt:lpstr>
      <vt:lpstr>Слайд 3</vt:lpstr>
      <vt:lpstr>Слайд 4</vt:lpstr>
      <vt:lpstr>ОБЫКНОВЕННЫЙ   КОЗОДОЙ</vt:lpstr>
      <vt:lpstr>УСАТАЯ  СИНИЦА</vt:lpstr>
      <vt:lpstr>СПЛЮШКА</vt:lpstr>
      <vt:lpstr>ХОДУЛОЧНИК</vt:lpstr>
      <vt:lpstr>ШИЛОКЛЮВКА</vt:lpstr>
      <vt:lpstr>СИЗОВОРОНКА</vt:lpstr>
      <vt:lpstr>ГОРИХВОСТКА</vt:lpstr>
      <vt:lpstr>ЛЕБЕДЬ-ШИПУН</vt:lpstr>
      <vt:lpstr>Слайд 13</vt:lpstr>
      <vt:lpstr>Слайд 14</vt:lpstr>
      <vt:lpstr>ВИКТОРИНА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Красная книга птиц Белгородской области</dc:title>
  <dc:creator>Home</dc:creator>
  <cp:lastModifiedBy>777</cp:lastModifiedBy>
  <cp:revision>98</cp:revision>
  <dcterms:created xsi:type="dcterms:W3CDTF">2017-11-29T18:34:31Z</dcterms:created>
  <dcterms:modified xsi:type="dcterms:W3CDTF">2022-02-27T15:10:05Z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8628547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