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9" r:id="rId4"/>
    <p:sldId id="258" r:id="rId5"/>
    <p:sldId id="261"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9" r:id="rId41"/>
    <p:sldId id="300" r:id="rId42"/>
    <p:sldId id="301" r:id="rId43"/>
    <p:sldId id="305" r:id="rId44"/>
    <p:sldId id="307" r:id="rId4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Calibri" pitchFamily="34" charset="0"/>
        <a:ea typeface="+mn-ea"/>
        <a:cs typeface="+mn-cs"/>
      </a:defRPr>
    </a:lvl1pPr>
    <a:lvl2pPr marL="457200" algn="l" rtl="0" fontAlgn="base">
      <a:spcBef>
        <a:spcPct val="0"/>
      </a:spcBef>
      <a:spcAft>
        <a:spcPct val="0"/>
      </a:spcAft>
      <a:defRPr kern="1200">
        <a:solidFill>
          <a:schemeClr val="tx1"/>
        </a:solidFill>
        <a:latin typeface="Calibri" pitchFamily="34" charset="0"/>
        <a:ea typeface="+mn-ea"/>
        <a:cs typeface="+mn-cs"/>
      </a:defRPr>
    </a:lvl2pPr>
    <a:lvl3pPr marL="914400" algn="l" rtl="0" fontAlgn="base">
      <a:spcBef>
        <a:spcPct val="0"/>
      </a:spcBef>
      <a:spcAft>
        <a:spcPct val="0"/>
      </a:spcAft>
      <a:defRPr kern="1200">
        <a:solidFill>
          <a:schemeClr val="tx1"/>
        </a:solidFill>
        <a:latin typeface="Calibri" pitchFamily="34" charset="0"/>
        <a:ea typeface="+mn-ea"/>
        <a:cs typeface="+mn-cs"/>
      </a:defRPr>
    </a:lvl3pPr>
    <a:lvl4pPr marL="1371600" algn="l" rtl="0" fontAlgn="base">
      <a:spcBef>
        <a:spcPct val="0"/>
      </a:spcBef>
      <a:spcAft>
        <a:spcPct val="0"/>
      </a:spcAft>
      <a:defRPr kern="1200">
        <a:solidFill>
          <a:schemeClr val="tx1"/>
        </a:solidFill>
        <a:latin typeface="Calibri" pitchFamily="34" charset="0"/>
        <a:ea typeface="+mn-ea"/>
        <a:cs typeface="+mn-cs"/>
      </a:defRPr>
    </a:lvl4pPr>
    <a:lvl5pPr marL="1828800" algn="l"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176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AngAx val="1"/>
    </c:view3D>
    <c:plotArea>
      <c:layout/>
      <c:bar3DChart>
        <c:barDir val="col"/>
        <c:grouping val="clustered"/>
        <c:ser>
          <c:idx val="2"/>
          <c:order val="0"/>
          <c:tx>
            <c:strRef>
              <c:f>Лист1!$D$1</c:f>
              <c:strCache>
                <c:ptCount val="1"/>
                <c:pt idx="0">
                  <c:v>Ряд 3</c:v>
                </c:pt>
              </c:strCache>
            </c:strRef>
          </c:tx>
          <c:cat>
            <c:strRef>
              <c:f>Лист1!$A$2:$A$6</c:f>
              <c:strCache>
                <c:ptCount val="5"/>
                <c:pt idx="0">
                  <c:v>Вопрос 1</c:v>
                </c:pt>
                <c:pt idx="1">
                  <c:v>Вопрос 2</c:v>
                </c:pt>
                <c:pt idx="2">
                  <c:v>Вопрос 3</c:v>
                </c:pt>
                <c:pt idx="3">
                  <c:v>Вопрос 4</c:v>
                </c:pt>
                <c:pt idx="4">
                  <c:v>Вопрос5</c:v>
                </c:pt>
              </c:strCache>
            </c:strRef>
          </c:cat>
          <c:val>
            <c:numRef>
              <c:f>Лист1!$D$2:$D$6</c:f>
              <c:numCache>
                <c:formatCode>General</c:formatCode>
                <c:ptCount val="5"/>
                <c:pt idx="0">
                  <c:v>56</c:v>
                </c:pt>
                <c:pt idx="1">
                  <c:v>47</c:v>
                </c:pt>
                <c:pt idx="2">
                  <c:v>124</c:v>
                </c:pt>
                <c:pt idx="3">
                  <c:v>10</c:v>
                </c:pt>
                <c:pt idx="4">
                  <c:v>168</c:v>
                </c:pt>
              </c:numCache>
            </c:numRef>
          </c:val>
        </c:ser>
        <c:shape val="box"/>
        <c:axId val="116110080"/>
        <c:axId val="116111616"/>
        <c:axId val="0"/>
      </c:bar3DChart>
      <c:catAx>
        <c:axId val="116110080"/>
        <c:scaling>
          <c:orientation val="minMax"/>
        </c:scaling>
        <c:axPos val="b"/>
        <c:tickLblPos val="nextTo"/>
        <c:crossAx val="116111616"/>
        <c:crosses val="autoZero"/>
        <c:auto val="1"/>
        <c:lblAlgn val="ctr"/>
        <c:lblOffset val="100"/>
      </c:catAx>
      <c:valAx>
        <c:axId val="116111616"/>
        <c:scaling>
          <c:orientation val="minMax"/>
        </c:scaling>
        <c:axPos val="l"/>
        <c:majorGridlines/>
        <c:numFmt formatCode="General" sourceLinked="1"/>
        <c:tickLblPos val="nextTo"/>
        <c:crossAx val="116110080"/>
        <c:crosses val="autoZero"/>
        <c:crossBetween val="between"/>
      </c:valAx>
    </c:plotArea>
    <c:plotVisOnly val="1"/>
  </c:chart>
  <c:externalData r:id="rId1"/>
</c:chartSpace>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4" name="Picture 2" descr="K:\ProPowerPoint\Шаблоны\В работе\Мы помним\Pomnim.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ctrTitle"/>
          </p:nvPr>
        </p:nvSpPr>
        <p:spPr>
          <a:xfrm>
            <a:off x="30848" y="4149080"/>
            <a:ext cx="7772400" cy="1152128"/>
          </a:xfrm>
        </p:spPr>
        <p:txBody>
          <a:bodyPr/>
          <a:lstStyle>
            <a:lvl1pPr>
              <a:defRPr>
                <a:solidFill>
                  <a:schemeClr val="bg1"/>
                </a:solidFill>
              </a:defRPr>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2763780" y="5877272"/>
            <a:ext cx="6400800" cy="720080"/>
          </a:xfrm>
        </p:spPr>
        <p:txBody>
          <a:bodyPr/>
          <a:lstStyle>
            <a:lvl1pPr marL="0" indent="0" algn="ctr">
              <a:buNone/>
              <a:defRPr>
                <a:solidFill>
                  <a:schemeClr val="bg1">
                    <a:lumMod val="9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K:\ProPowerPoint\Шаблоны\В работе\Мы помним\PomnimSlide.jpg"/>
          <p:cNvPicPr>
            <a:picLocks noChangeAspect="1" noChangeArrowheads="1"/>
          </p:cNvPicPr>
          <p:nvPr/>
        </p:nvPicPr>
        <p:blipFill>
          <a:blip r:embed="rId4" cstate="print"/>
          <a:srcRect/>
          <a:stretch>
            <a:fillRect/>
          </a:stretch>
        </p:blipFill>
        <p:spPr bwMode="auto">
          <a:xfrm>
            <a:off x="0" y="-6350"/>
            <a:ext cx="9151938" cy="6864350"/>
          </a:xfrm>
          <a:prstGeom prst="rect">
            <a:avLst/>
          </a:prstGeom>
          <a:noFill/>
          <a:ln w="9525">
            <a:noFill/>
            <a:miter lim="800000"/>
            <a:headEnd/>
            <a:tailEnd/>
          </a:ln>
        </p:spPr>
      </p:pic>
      <p:sp>
        <p:nvSpPr>
          <p:cNvPr id="1027" name="Заголовок 1"/>
          <p:cNvSpPr>
            <a:spLocks noGrp="1"/>
          </p:cNvSpPr>
          <p:nvPr>
            <p:ph type="title"/>
          </p:nvPr>
        </p:nvSpPr>
        <p:spPr bwMode="auto">
          <a:xfrm>
            <a:off x="460375" y="908050"/>
            <a:ext cx="8229600" cy="720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8" name="Текст 2"/>
          <p:cNvSpPr>
            <a:spLocks noGrp="1"/>
          </p:cNvSpPr>
          <p:nvPr>
            <p:ph type="body" idx="1"/>
          </p:nvPr>
        </p:nvSpPr>
        <p:spPr bwMode="auto">
          <a:xfrm>
            <a:off x="457200" y="1600200"/>
            <a:ext cx="8229600" cy="50688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lt1" tx1="dk1" bg2="lt2" tx2="dk2" accent1="accent1" accent2="accent2" accent3="accent3" accent4="accent4" accent5="accent5" accent6="accent6" hlink="hlink" folHlink="folHlink"/>
  <p:sldLayoutIdLst>
    <p:sldLayoutId id="2147483656" r:id="rId1"/>
    <p:sldLayoutId id="2147483655" r:id="rId2"/>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Users\DNS\Desktop\&#1087;&#1088;&#1086;&#1077;&#1082;&#1090;\&#1102;&#1088;&#1080;&#1081;-&#1083;&#1077;&#1074;&#1080;&#1090;&#1072;&#1085;-22-&#1080;&#1102;&#1085;&#1103;-1941-&#1075;&#1086;&#1076;&#1072;-&#1086;&#1073;&#1098;&#1103;&#1074;&#1083;&#1077;&#1085;&#1080;&#1077;-&#1086;-&#1085;&#1072;&#1095;&#1072;&#1083;&#1077;-&#1074;&#1086;&#1081;&#1085;&#1099;.mp3"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ctrTitle"/>
          </p:nvPr>
        </p:nvSpPr>
        <p:spPr>
          <a:xfrm>
            <a:off x="30162" y="4149725"/>
            <a:ext cx="8934325" cy="1150938"/>
          </a:xfrm>
        </p:spPr>
        <p:txBody>
          <a:bodyPr/>
          <a:lstStyle/>
          <a:p>
            <a:endParaRPr lang="ru-RU" dirty="0" smtClean="0"/>
          </a:p>
        </p:txBody>
      </p:sp>
      <p:sp>
        <p:nvSpPr>
          <p:cNvPr id="3" name="Подзаголовок 2"/>
          <p:cNvSpPr>
            <a:spLocks noGrp="1"/>
          </p:cNvSpPr>
          <p:nvPr>
            <p:ph type="subTitle" idx="1"/>
          </p:nvPr>
        </p:nvSpPr>
        <p:spPr>
          <a:xfrm>
            <a:off x="2763838" y="5876925"/>
            <a:ext cx="6400800" cy="720725"/>
          </a:xfrm>
        </p:spPr>
        <p:txBody>
          <a:bodyPr rtlCol="0">
            <a:normAutofit/>
          </a:bodyPr>
          <a:lstStyle/>
          <a:p>
            <a:pPr fontAlgn="auto">
              <a:spcAft>
                <a:spcPts val="0"/>
              </a:spcAft>
              <a:buFont typeface="Arial" pitchFamily="34" charset="0"/>
              <a:buNone/>
              <a:defRPr/>
            </a:pPr>
            <a:endParaRPr lang="ru-RU"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72678"/>
          </a:xfrm>
        </p:spPr>
        <p:txBody>
          <a:bodyPr/>
          <a:lstStyle/>
          <a:p>
            <a:endParaRPr lang="ru-RU" dirty="0"/>
          </a:p>
        </p:txBody>
      </p:sp>
      <p:sp>
        <p:nvSpPr>
          <p:cNvPr id="3" name="Содержимое 2"/>
          <p:cNvSpPr>
            <a:spLocks noGrp="1"/>
          </p:cNvSpPr>
          <p:nvPr>
            <p:ph idx="1"/>
          </p:nvPr>
        </p:nvSpPr>
        <p:spPr>
          <a:xfrm>
            <a:off x="0" y="1052736"/>
            <a:ext cx="8964488" cy="5616352"/>
          </a:xfrm>
        </p:spPr>
        <p:txBody>
          <a:bodyPr/>
          <a:lstStyle/>
          <a:p>
            <a:pPr algn="just">
              <a:buNone/>
            </a:pPr>
            <a:r>
              <a:rPr lang="ru-RU" sz="2800" dirty="0" smtClean="0">
                <a:latin typeface="Times New Roman" pitchFamily="18" charset="0"/>
                <a:cs typeface="Times New Roman" pitchFamily="18" charset="0"/>
              </a:rPr>
              <a:t>     В общей сложности Советский Союз потерял </a:t>
            </a:r>
          </a:p>
          <a:p>
            <a:pPr algn="just">
              <a:buNone/>
            </a:pPr>
            <a:r>
              <a:rPr lang="ru-RU" sz="2800" dirty="0" smtClean="0">
                <a:latin typeface="Times New Roman" pitchFamily="18" charset="0"/>
                <a:cs typeface="Times New Roman" pitchFamily="18" charset="0"/>
              </a:rPr>
              <a:t>    27 000 000 граждан.  Многие остались инвалидами, многие потеряли родных и близких. Войной разрушено полностью или частично 1710 городов и поселков, 7000 сел и деревень.</a:t>
            </a:r>
          </a:p>
          <a:p>
            <a:pPr algn="just">
              <a:buNone/>
            </a:pPr>
            <a:endParaRPr lang="ru-RU" sz="2800" dirty="0">
              <a:latin typeface="Times New Roman" pitchFamily="18" charset="0"/>
              <a:cs typeface="Times New Roman" pitchFamily="18" charset="0"/>
            </a:endParaRPr>
          </a:p>
        </p:txBody>
      </p:sp>
      <p:pic>
        <p:nvPicPr>
          <p:cNvPr id="5" name="Рисунок 4" descr="foto-velikoy-otechestvennoy-191.jpg"/>
          <p:cNvPicPr>
            <a:picLocks noChangeAspect="1"/>
          </p:cNvPicPr>
          <p:nvPr/>
        </p:nvPicPr>
        <p:blipFill>
          <a:blip r:embed="rId2" cstate="print"/>
          <a:stretch>
            <a:fillRect/>
          </a:stretch>
        </p:blipFill>
        <p:spPr>
          <a:xfrm>
            <a:off x="2051720" y="3356992"/>
            <a:ext cx="4968552" cy="3196208"/>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144686"/>
          </a:xfrm>
        </p:spPr>
        <p:txBody>
          <a:bodyPr/>
          <a:lstStyle/>
          <a:p>
            <a:endParaRPr lang="ru-RU" dirty="0"/>
          </a:p>
        </p:txBody>
      </p:sp>
      <p:sp>
        <p:nvSpPr>
          <p:cNvPr id="3" name="Содержимое 2"/>
          <p:cNvSpPr>
            <a:spLocks noGrp="1"/>
          </p:cNvSpPr>
          <p:nvPr>
            <p:ph idx="1"/>
          </p:nvPr>
        </p:nvSpPr>
        <p:spPr>
          <a:xfrm>
            <a:off x="457200" y="1196752"/>
            <a:ext cx="8229600" cy="5472336"/>
          </a:xfrm>
        </p:spPr>
        <p:txBody>
          <a:bodyPr/>
          <a:lstStyle/>
          <a:p>
            <a:pPr algn="just">
              <a:buNone/>
            </a:pPr>
            <a:r>
              <a:rPr lang="ru-RU" sz="2800" dirty="0" smtClean="0">
                <a:latin typeface="Times New Roman" pitchFamily="18" charset="0"/>
                <a:cs typeface="Times New Roman" pitchFamily="18" charset="0"/>
              </a:rPr>
              <a:t>    Из </a:t>
            </a:r>
            <a:r>
              <a:rPr lang="ru-RU" sz="2800" dirty="0" err="1" smtClean="0">
                <a:latin typeface="Times New Roman" pitchFamily="18" charset="0"/>
                <a:cs typeface="Times New Roman" pitchFamily="18" charset="0"/>
              </a:rPr>
              <a:t>Маслянинского</a:t>
            </a:r>
            <a:r>
              <a:rPr lang="ru-RU" sz="2800" dirty="0" smtClean="0">
                <a:latin typeface="Times New Roman" pitchFamily="18" charset="0"/>
                <a:cs typeface="Times New Roman" pitchFamily="18" charset="0"/>
              </a:rPr>
              <a:t> района на фронт ушли</a:t>
            </a:r>
          </a:p>
          <a:p>
            <a:pPr algn="just">
              <a:buNone/>
            </a:pPr>
            <a:r>
              <a:rPr lang="ru-RU" sz="2800" dirty="0" smtClean="0">
                <a:latin typeface="Times New Roman" pitchFamily="18" charset="0"/>
                <a:cs typeface="Times New Roman" pitchFamily="18" charset="0"/>
              </a:rPr>
              <a:t>    9250 человек, 3807 фронтовиков не вернулись домой. В годы войны само сочетание «воин-сибиряк» стало символом непревзойденного героизма. Воины – </a:t>
            </a:r>
            <a:r>
              <a:rPr lang="ru-RU" sz="2800" dirty="0" err="1" smtClean="0">
                <a:latin typeface="Times New Roman" pitchFamily="18" charset="0"/>
                <a:cs typeface="Times New Roman" pitchFamily="18" charset="0"/>
              </a:rPr>
              <a:t>маслянинцы</a:t>
            </a:r>
            <a:r>
              <a:rPr lang="ru-RU" sz="2800" dirty="0" smtClean="0">
                <a:latin typeface="Times New Roman" pitchFamily="18" charset="0"/>
                <a:cs typeface="Times New Roman" pitchFamily="18" charset="0"/>
              </a:rPr>
              <a:t> сражались храбро и мужественно, как и подобает сибирякам. Они принимали участие во всех сражениях ВОВ, воевали на всех фронтах. 7 человек из нашего района получили звание Героя Советского Союза: </a:t>
            </a:r>
          </a:p>
          <a:p>
            <a:pPr algn="just">
              <a:buNone/>
            </a:pPr>
            <a:r>
              <a:rPr lang="ru-RU" sz="2800" dirty="0" smtClean="0">
                <a:latin typeface="Times New Roman" pitchFamily="18" charset="0"/>
                <a:cs typeface="Times New Roman" pitchFamily="18" charset="0"/>
              </a:rPr>
              <a:t> </a:t>
            </a:r>
          </a:p>
          <a:p>
            <a:pPr>
              <a:buNone/>
            </a:pP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err="1" smtClean="0">
                <a:latin typeface="Times New Roman" pitchFamily="18" charset="0"/>
                <a:cs typeface="Times New Roman" pitchFamily="18" charset="0"/>
              </a:rPr>
              <a:t>Бажин</a:t>
            </a:r>
            <a:r>
              <a:rPr lang="ru-RU" sz="2800" b="1" dirty="0" smtClean="0">
                <a:latin typeface="Times New Roman" pitchFamily="18" charset="0"/>
                <a:cs typeface="Times New Roman" pitchFamily="18" charset="0"/>
              </a:rPr>
              <a:t> Петр Яковлевич</a:t>
            </a:r>
            <a:r>
              <a:rPr lang="ru-RU" sz="2800" dirty="0" smtClean="0">
                <a:latin typeface="Times New Roman" pitchFamily="18" charset="0"/>
                <a:cs typeface="Times New Roman" pitchFamily="18" charset="0"/>
              </a:rPr>
              <a:t> (1914-1978 гг.)</a:t>
            </a:r>
            <a:endParaRPr lang="ru-RU" sz="2800" b="1" dirty="0">
              <a:latin typeface="Times New Roman" pitchFamily="18" charset="0"/>
              <a:cs typeface="Times New Roman" pitchFamily="18" charset="0"/>
            </a:endParaRPr>
          </a:p>
        </p:txBody>
      </p:sp>
      <p:pic>
        <p:nvPicPr>
          <p:cNvPr id="4" name="Содержимое 3" descr="http://aeslib.ru/wp-content/uploads/2017/08/12263-e1504076713175.jpg"/>
          <p:cNvPicPr>
            <a:picLocks noGrp="1"/>
          </p:cNvPicPr>
          <p:nvPr>
            <p:ph idx="1"/>
          </p:nvPr>
        </p:nvPicPr>
        <p:blipFill>
          <a:blip r:embed="rId2" cstate="print"/>
          <a:srcRect/>
          <a:stretch>
            <a:fillRect/>
          </a:stretch>
        </p:blipFill>
        <p:spPr bwMode="auto">
          <a:xfrm>
            <a:off x="2339752" y="1484313"/>
            <a:ext cx="4110789" cy="47529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576734"/>
          </a:xfrm>
        </p:spPr>
        <p:txBody>
          <a:bodyPr/>
          <a:lstStyle/>
          <a:p>
            <a:r>
              <a:rPr lang="ru-RU" sz="2800" b="1" dirty="0" err="1" smtClean="0">
                <a:latin typeface="Times New Roman" pitchFamily="18" charset="0"/>
                <a:cs typeface="Times New Roman" pitchFamily="18" charset="0"/>
              </a:rPr>
              <a:t>Бизяев</a:t>
            </a:r>
            <a:r>
              <a:rPr lang="ru-RU" sz="2800" b="1" dirty="0" smtClean="0">
                <a:latin typeface="Times New Roman" pitchFamily="18" charset="0"/>
                <a:cs typeface="Times New Roman" pitchFamily="18" charset="0"/>
              </a:rPr>
              <a:t> Дмитрий Иванович</a:t>
            </a:r>
            <a:r>
              <a:rPr lang="ru-RU" sz="2800" dirty="0" smtClean="0">
                <a:latin typeface="Times New Roman" pitchFamily="18" charset="0"/>
                <a:cs typeface="Times New Roman" pitchFamily="18" charset="0"/>
              </a:rPr>
              <a:t> (1919-1985 гг.).</a:t>
            </a:r>
            <a:endParaRPr lang="ru-RU" sz="2800" dirty="0">
              <a:latin typeface="Times New Roman" pitchFamily="18" charset="0"/>
              <a:cs typeface="Times New Roman" pitchFamily="18" charset="0"/>
            </a:endParaRPr>
          </a:p>
        </p:txBody>
      </p:sp>
      <p:pic>
        <p:nvPicPr>
          <p:cNvPr id="4" name="Содержимое 3" descr="https://leninsk-kuz.ru/upload/iblock/093/3.jpg"/>
          <p:cNvPicPr>
            <a:picLocks noGrp="1"/>
          </p:cNvPicPr>
          <p:nvPr>
            <p:ph idx="1"/>
          </p:nvPr>
        </p:nvPicPr>
        <p:blipFill>
          <a:blip r:embed="rId2" cstate="print"/>
          <a:srcRect/>
          <a:stretch>
            <a:fillRect/>
          </a:stretch>
        </p:blipFill>
        <p:spPr bwMode="auto">
          <a:xfrm>
            <a:off x="2267744" y="1484784"/>
            <a:ext cx="4176464" cy="47525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err="1" smtClean="0">
                <a:latin typeface="Times New Roman" pitchFamily="18" charset="0"/>
                <a:cs typeface="Times New Roman" pitchFamily="18" charset="0"/>
              </a:rPr>
              <a:t>Гриценко</a:t>
            </a:r>
            <a:r>
              <a:rPr lang="ru-RU" sz="2800" b="1" dirty="0" smtClean="0">
                <a:latin typeface="Times New Roman" pitchFamily="18" charset="0"/>
                <a:cs typeface="Times New Roman" pitchFamily="18" charset="0"/>
              </a:rPr>
              <a:t> Ефим Дмитриевич </a:t>
            </a:r>
            <a:r>
              <a:rPr lang="ru-RU" sz="2800" dirty="0" smtClean="0">
                <a:latin typeface="Times New Roman" pitchFamily="18" charset="0"/>
                <a:cs typeface="Times New Roman" pitchFamily="18" charset="0"/>
              </a:rPr>
              <a:t>(1908-1945 гг.)</a:t>
            </a:r>
            <a:endParaRPr lang="ru-RU" sz="2800" dirty="0">
              <a:latin typeface="Times New Roman" pitchFamily="18" charset="0"/>
              <a:cs typeface="Times New Roman" pitchFamily="18" charset="0"/>
            </a:endParaRPr>
          </a:p>
        </p:txBody>
      </p:sp>
      <p:pic>
        <p:nvPicPr>
          <p:cNvPr id="4" name="Содержимое 3" descr="http://img1.liveinternet.ru/images/attach/c/5/86/660/86660091_GricenkoEfimDmit.jpg"/>
          <p:cNvPicPr>
            <a:picLocks noGrp="1"/>
          </p:cNvPicPr>
          <p:nvPr>
            <p:ph idx="1"/>
          </p:nvPr>
        </p:nvPicPr>
        <p:blipFill>
          <a:blip r:embed="rId2" cstate="print"/>
          <a:srcRect/>
          <a:stretch>
            <a:fillRect/>
          </a:stretch>
        </p:blipFill>
        <p:spPr bwMode="auto">
          <a:xfrm>
            <a:off x="2411760" y="1700808"/>
            <a:ext cx="3983747" cy="49682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err="1" smtClean="0">
                <a:latin typeface="Times New Roman" pitchFamily="18" charset="0"/>
                <a:cs typeface="Times New Roman" pitchFamily="18" charset="0"/>
              </a:rPr>
              <a:t>Желнов</a:t>
            </a:r>
            <a:r>
              <a:rPr lang="ru-RU" sz="2800" b="1" dirty="0" smtClean="0">
                <a:latin typeface="Times New Roman" pitchFamily="18" charset="0"/>
                <a:cs typeface="Times New Roman" pitchFamily="18" charset="0"/>
              </a:rPr>
              <a:t> Федор Георгиевич</a:t>
            </a:r>
            <a:r>
              <a:rPr lang="ru-RU" sz="2800" dirty="0" smtClean="0">
                <a:latin typeface="Times New Roman" pitchFamily="18" charset="0"/>
                <a:cs typeface="Times New Roman" pitchFamily="18" charset="0"/>
              </a:rPr>
              <a:t> (1923-1981 гг.)</a:t>
            </a:r>
            <a:endParaRPr lang="ru-RU" sz="2800" dirty="0">
              <a:latin typeface="Times New Roman" pitchFamily="18" charset="0"/>
              <a:cs typeface="Times New Roman" pitchFamily="18" charset="0"/>
            </a:endParaRPr>
          </a:p>
        </p:txBody>
      </p:sp>
      <p:pic>
        <p:nvPicPr>
          <p:cNvPr id="4" name="Содержимое 3" descr="http://xn--400-eddplucwdhb0e2b.xn--p1ai/images/person/138/thumbs2/1.jpg"/>
          <p:cNvPicPr>
            <a:picLocks noGrp="1"/>
          </p:cNvPicPr>
          <p:nvPr>
            <p:ph idx="1"/>
          </p:nvPr>
        </p:nvPicPr>
        <p:blipFill>
          <a:blip r:embed="rId2" cstate="print"/>
          <a:srcRect/>
          <a:stretch>
            <a:fillRect/>
          </a:stretch>
        </p:blipFill>
        <p:spPr bwMode="auto">
          <a:xfrm>
            <a:off x="2428875" y="1484784"/>
            <a:ext cx="4286250" cy="49685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smtClean="0">
                <a:latin typeface="Times New Roman" pitchFamily="18" charset="0"/>
                <a:cs typeface="Times New Roman" pitchFamily="18" charset="0"/>
              </a:rPr>
              <a:t>Марковский Вениамин Яковлевич</a:t>
            </a:r>
            <a:r>
              <a:rPr lang="ru-RU" sz="2800" dirty="0" smtClean="0">
                <a:latin typeface="Times New Roman" pitchFamily="18" charset="0"/>
                <a:cs typeface="Times New Roman" pitchFamily="18" charset="0"/>
              </a:rPr>
              <a:t> (1924-1943 гг.)</a:t>
            </a:r>
            <a:endParaRPr lang="ru-RU" sz="2800" dirty="0">
              <a:latin typeface="Times New Roman" pitchFamily="18" charset="0"/>
              <a:cs typeface="Times New Roman" pitchFamily="18" charset="0"/>
            </a:endParaRPr>
          </a:p>
        </p:txBody>
      </p:sp>
      <p:pic>
        <p:nvPicPr>
          <p:cNvPr id="4" name="Содержимое 3" descr="http://img0.liveinternet.ru/images/attach/c/2/74/400/74400802_large_Morkovsky_VenYak.JPG"/>
          <p:cNvPicPr>
            <a:picLocks noGrp="1"/>
          </p:cNvPicPr>
          <p:nvPr>
            <p:ph idx="1"/>
          </p:nvPr>
        </p:nvPicPr>
        <p:blipFill>
          <a:blip r:embed="rId2" cstate="print"/>
          <a:srcRect/>
          <a:stretch>
            <a:fillRect/>
          </a:stretch>
        </p:blipFill>
        <p:spPr bwMode="auto">
          <a:xfrm>
            <a:off x="2555776" y="1600200"/>
            <a:ext cx="4032448" cy="5068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err="1" smtClean="0">
                <a:latin typeface="Times New Roman" pitchFamily="18" charset="0"/>
                <a:cs typeface="Times New Roman" pitchFamily="18" charset="0"/>
              </a:rPr>
              <a:t>Перминов</a:t>
            </a:r>
            <a:r>
              <a:rPr lang="ru-RU" sz="2800" b="1" dirty="0" smtClean="0">
                <a:latin typeface="Times New Roman" pitchFamily="18" charset="0"/>
                <a:cs typeface="Times New Roman" pitchFamily="18" charset="0"/>
              </a:rPr>
              <a:t> Ерофей Иосифович</a:t>
            </a:r>
            <a:r>
              <a:rPr lang="ru-RU" sz="2800" dirty="0" smtClean="0">
                <a:latin typeface="Times New Roman" pitchFamily="18" charset="0"/>
                <a:cs typeface="Times New Roman" pitchFamily="18" charset="0"/>
              </a:rPr>
              <a:t> (1913-1971 гг.).</a:t>
            </a:r>
            <a:endParaRPr lang="ru-RU" sz="2800" dirty="0">
              <a:latin typeface="Times New Roman" pitchFamily="18" charset="0"/>
              <a:cs typeface="Times New Roman" pitchFamily="18" charset="0"/>
            </a:endParaRPr>
          </a:p>
        </p:txBody>
      </p:sp>
      <p:pic>
        <p:nvPicPr>
          <p:cNvPr id="4" name="Содержимое 3" descr="https://pp.userapi.com/c841422/v841422749/26803/jbYePcsJlhU.jpg"/>
          <p:cNvPicPr>
            <a:picLocks noGrp="1"/>
          </p:cNvPicPr>
          <p:nvPr>
            <p:ph idx="1"/>
          </p:nvPr>
        </p:nvPicPr>
        <p:blipFill>
          <a:blip r:embed="rId2" cstate="print"/>
          <a:srcRect/>
          <a:stretch>
            <a:fillRect/>
          </a:stretch>
        </p:blipFill>
        <p:spPr bwMode="auto">
          <a:xfrm>
            <a:off x="2483768" y="1556792"/>
            <a:ext cx="4032448" cy="51122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smtClean="0">
                <a:latin typeface="Times New Roman" pitchFamily="18" charset="0"/>
                <a:cs typeface="Times New Roman" pitchFamily="18" charset="0"/>
              </a:rPr>
              <a:t>Щекотов Григорий </a:t>
            </a:r>
            <a:r>
              <a:rPr lang="ru-RU" sz="2800" b="1" dirty="0" err="1" smtClean="0">
                <a:latin typeface="Times New Roman" pitchFamily="18" charset="0"/>
                <a:cs typeface="Times New Roman" pitchFamily="18" charset="0"/>
              </a:rPr>
              <a:t>Феоктистович</a:t>
            </a:r>
            <a:r>
              <a:rPr lang="ru-RU" sz="2800" dirty="0" smtClean="0">
                <a:latin typeface="Times New Roman" pitchFamily="18" charset="0"/>
                <a:cs typeface="Times New Roman" pitchFamily="18" charset="0"/>
              </a:rPr>
              <a:t> (1924-1981 гг.)</a:t>
            </a:r>
            <a:endParaRPr lang="ru-RU" sz="2800" dirty="0">
              <a:latin typeface="Times New Roman" pitchFamily="18" charset="0"/>
              <a:cs typeface="Times New Roman" pitchFamily="18" charset="0"/>
            </a:endParaRPr>
          </a:p>
        </p:txBody>
      </p:sp>
      <p:pic>
        <p:nvPicPr>
          <p:cNvPr id="4" name="Содержимое 3" descr="Shekotov GF.jpg"/>
          <p:cNvPicPr>
            <a:picLocks noGrp="1"/>
          </p:cNvPicPr>
          <p:nvPr>
            <p:ph idx="1"/>
          </p:nvPr>
        </p:nvPicPr>
        <p:blipFill>
          <a:blip r:embed="rId2" cstate="print"/>
          <a:srcRect/>
          <a:stretch>
            <a:fillRect/>
          </a:stretch>
        </p:blipFill>
        <p:spPr bwMode="auto">
          <a:xfrm>
            <a:off x="2267744" y="1700808"/>
            <a:ext cx="4032448" cy="48965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smtClean="0">
                <a:latin typeface="Times New Roman" pitchFamily="18" charset="0"/>
                <a:cs typeface="Times New Roman" pitchFamily="18" charset="0"/>
              </a:rPr>
              <a:t>Память о Великой Отечественной войне</a:t>
            </a:r>
            <a:endParaRPr lang="ru-RU" sz="2800" b="1"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412776"/>
            <a:ext cx="8229600" cy="5256312"/>
          </a:xfrm>
        </p:spPr>
        <p:txBody>
          <a:bodyPr/>
          <a:lstStyle/>
          <a:p>
            <a:pPr algn="just">
              <a:buNone/>
            </a:pPr>
            <a:r>
              <a:rPr lang="ru-RU" sz="2800" dirty="0" smtClean="0">
                <a:latin typeface="Times New Roman" pitchFamily="18" charset="0"/>
                <a:cs typeface="Times New Roman" pitchFamily="18" charset="0"/>
              </a:rPr>
              <a:t>       Родина по достоинству оценила подвиг </a:t>
            </a:r>
            <a:r>
              <a:rPr lang="ru-RU" sz="2800" dirty="0" err="1" smtClean="0">
                <a:latin typeface="Times New Roman" pitchFamily="18" charset="0"/>
                <a:cs typeface="Times New Roman" pitchFamily="18" charset="0"/>
              </a:rPr>
              <a:t>маслянинцев</a:t>
            </a:r>
            <a:r>
              <a:rPr lang="ru-RU" sz="2800" dirty="0" smtClean="0">
                <a:latin typeface="Times New Roman" pitchFamily="18" charset="0"/>
                <a:cs typeface="Times New Roman" pitchFamily="18" charset="0"/>
              </a:rPr>
              <a:t>, сражавшихся на фронте. Их имена вписаны в скорбные страницы томов «Книги Памяти» </a:t>
            </a:r>
            <a:r>
              <a:rPr lang="ru-RU" sz="2800" dirty="0" err="1" smtClean="0">
                <a:latin typeface="Times New Roman" pitchFamily="18" charset="0"/>
                <a:cs typeface="Times New Roman" pitchFamily="18" charset="0"/>
              </a:rPr>
              <a:t>Маслянинского</a:t>
            </a:r>
            <a:r>
              <a:rPr lang="ru-RU" sz="2800" dirty="0" smtClean="0">
                <a:latin typeface="Times New Roman" pitchFamily="18" charset="0"/>
                <a:cs typeface="Times New Roman" pitchFamily="18" charset="0"/>
              </a:rPr>
              <a:t> района.  В их честь вознесся Монумент воинской славы, который был открыт 9 мая 1985 года в честь 40-летия Победы в </a:t>
            </a:r>
            <a:r>
              <a:rPr lang="ru-RU" sz="2800" dirty="0" err="1" smtClean="0">
                <a:latin typeface="Times New Roman" pitchFamily="18" charset="0"/>
                <a:cs typeface="Times New Roman" pitchFamily="18" charset="0"/>
              </a:rPr>
              <a:t>ВОв</a:t>
            </a:r>
            <a:r>
              <a:rPr lang="ru-RU" sz="2800" dirty="0" smtClean="0">
                <a:latin typeface="Times New Roman" pitchFamily="18" charset="0"/>
                <a:cs typeface="Times New Roman" pitchFamily="18" charset="0"/>
              </a:rPr>
              <a:t> именно на том месте, откуда женщины провожали своих мужей, отцов, братьев на войну. Здесь многие прощались в последний раз. Провожали долгим взглядом конные обозы, машины, увозившие близких сердцу людей. </a:t>
            </a:r>
          </a:p>
          <a:p>
            <a:pPr>
              <a:buNone/>
            </a:pP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1340768"/>
            <a:ext cx="8229600" cy="288007"/>
          </a:xfrm>
        </p:spPr>
        <p:txBody>
          <a:bodyPr/>
          <a:lstStyle/>
          <a:p>
            <a:pPr algn="l"/>
            <a:r>
              <a:rPr lang="ru-RU" b="1" dirty="0" smtClean="0">
                <a:latin typeface="Times New Roman" pitchFamily="18" charset="0"/>
                <a:cs typeface="Times New Roman" pitchFamily="18" charset="0"/>
              </a:rPr>
              <a:t>Актуальность:</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484784"/>
            <a:ext cx="8229600" cy="5184304"/>
          </a:xfrm>
        </p:spPr>
        <p:txBody>
          <a:bodyPr/>
          <a:lstStyle/>
          <a:p>
            <a:pPr algn="just"/>
            <a:r>
              <a:rPr lang="ru-RU" sz="2800" dirty="0" smtClean="0">
                <a:latin typeface="Times New Roman" pitchFamily="18" charset="0"/>
                <a:cs typeface="Times New Roman" pitchFamily="18" charset="0"/>
              </a:rPr>
              <a:t>Прошло много десятков лет, как закончилась страшная война. Уходят из жизни защитники родины, их остаётся с каждым годом всё меньше. А жестокая кровопролитная война стала историей. Многие из ребят сейчас даже не знают, когда была Великая Отечественная война. А ведь мы сыны Великой Победы! Мы должны помнить подвиг русского народа, должны знать больше о тех страшных событиях, о людях, которые принесли победу, об их подвигах.  </a:t>
            </a:r>
          </a:p>
          <a:p>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216694"/>
          </a:xfrm>
        </p:spPr>
        <p:txBody>
          <a:bodyPr/>
          <a:lstStyle/>
          <a:p>
            <a:endParaRPr lang="ru-RU" dirty="0"/>
          </a:p>
        </p:txBody>
      </p:sp>
      <p:pic>
        <p:nvPicPr>
          <p:cNvPr id="6" name="Содержимое 5" descr="maslyanino-608056.jpg"/>
          <p:cNvPicPr>
            <a:picLocks noGrp="1" noChangeAspect="1"/>
          </p:cNvPicPr>
          <p:nvPr>
            <p:ph idx="1"/>
          </p:nvPr>
        </p:nvPicPr>
        <p:blipFill>
          <a:blip r:embed="rId2" cstate="print"/>
          <a:stretch>
            <a:fillRect/>
          </a:stretch>
        </p:blipFill>
        <p:spPr>
          <a:xfrm>
            <a:off x="683568" y="1412776"/>
            <a:ext cx="8136904" cy="4680520"/>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72678"/>
          </a:xfrm>
        </p:spPr>
        <p:txBody>
          <a:bodyPr/>
          <a:lstStyle/>
          <a:p>
            <a:endParaRPr lang="ru-RU" dirty="0"/>
          </a:p>
        </p:txBody>
      </p:sp>
      <p:sp>
        <p:nvSpPr>
          <p:cNvPr id="3" name="Содержимое 2"/>
          <p:cNvSpPr>
            <a:spLocks noGrp="1"/>
          </p:cNvSpPr>
          <p:nvPr>
            <p:ph idx="1"/>
          </p:nvPr>
        </p:nvSpPr>
        <p:spPr>
          <a:xfrm>
            <a:off x="107504" y="1052736"/>
            <a:ext cx="8579296" cy="5616352"/>
          </a:xfrm>
        </p:spPr>
        <p:txBody>
          <a:bodyPr/>
          <a:lstStyle/>
          <a:p>
            <a:pPr>
              <a:buNone/>
            </a:pPr>
            <a:r>
              <a:rPr lang="ru-RU" sz="2800" dirty="0" smtClean="0"/>
              <a:t>    </a:t>
            </a:r>
            <a:r>
              <a:rPr lang="ru-RU" sz="2800" dirty="0" smtClean="0">
                <a:latin typeface="Times New Roman" pitchFamily="18" charset="0"/>
                <a:cs typeface="Times New Roman" pitchFamily="18" charset="0"/>
              </a:rPr>
              <a:t>О жертвах войны и подвиге народа свидетельствуют многочисленные обелиски, памятники </a:t>
            </a:r>
            <a:r>
              <a:rPr lang="ru-RU" sz="2800" dirty="0" err="1" smtClean="0">
                <a:latin typeface="Times New Roman" pitchFamily="18" charset="0"/>
                <a:cs typeface="Times New Roman" pitchFamily="18" charset="0"/>
              </a:rPr>
              <a:t>Маслянинского</a:t>
            </a:r>
            <a:r>
              <a:rPr lang="ru-RU" sz="2800" dirty="0" smtClean="0">
                <a:latin typeface="Times New Roman" pitchFamily="18" charset="0"/>
                <a:cs typeface="Times New Roman" pitchFamily="18" charset="0"/>
              </a:rPr>
              <a:t> района:</a:t>
            </a:r>
          </a:p>
          <a:p>
            <a:pPr>
              <a:buNone/>
            </a:pPr>
            <a:endParaRPr lang="ru-RU" sz="2800" dirty="0">
              <a:latin typeface="Times New Roman" pitchFamily="18" charset="0"/>
              <a:cs typeface="Times New Roman" pitchFamily="18" charset="0"/>
            </a:endParaRPr>
          </a:p>
        </p:txBody>
      </p:sp>
      <p:pic>
        <p:nvPicPr>
          <p:cNvPr id="7" name="Рисунок 6" descr="normal_IMG_2034-1.jpg"/>
          <p:cNvPicPr>
            <a:picLocks noChangeAspect="1"/>
          </p:cNvPicPr>
          <p:nvPr/>
        </p:nvPicPr>
        <p:blipFill>
          <a:blip r:embed="rId2" cstate="print"/>
          <a:stretch>
            <a:fillRect/>
          </a:stretch>
        </p:blipFill>
        <p:spPr>
          <a:xfrm>
            <a:off x="251520" y="2348880"/>
            <a:ext cx="3960440" cy="3816424"/>
          </a:xfrm>
          <a:prstGeom prst="rect">
            <a:avLst/>
          </a:prstGeom>
        </p:spPr>
      </p:pic>
      <p:pic>
        <p:nvPicPr>
          <p:cNvPr id="8" name="Рисунок 7" descr="normal_IMG_2028-1-2.jpg"/>
          <p:cNvPicPr>
            <a:picLocks noChangeAspect="1"/>
          </p:cNvPicPr>
          <p:nvPr/>
        </p:nvPicPr>
        <p:blipFill>
          <a:blip r:embed="rId3" cstate="print"/>
          <a:stretch>
            <a:fillRect/>
          </a:stretch>
        </p:blipFill>
        <p:spPr>
          <a:xfrm>
            <a:off x="4572000" y="2348880"/>
            <a:ext cx="4427984" cy="3816424"/>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72678"/>
          </a:xfrm>
        </p:spPr>
        <p:txBody>
          <a:bodyPr/>
          <a:lstStyle/>
          <a:p>
            <a:endParaRPr lang="ru-RU" dirty="0"/>
          </a:p>
        </p:txBody>
      </p:sp>
      <p:pic>
        <p:nvPicPr>
          <p:cNvPr id="4" name="Содержимое 3" descr="normal_IMG_2014-1.jpg"/>
          <p:cNvPicPr>
            <a:picLocks noGrp="1" noChangeAspect="1"/>
          </p:cNvPicPr>
          <p:nvPr>
            <p:ph idx="1"/>
          </p:nvPr>
        </p:nvPicPr>
        <p:blipFill>
          <a:blip r:embed="rId2" cstate="print"/>
          <a:stretch>
            <a:fillRect/>
          </a:stretch>
        </p:blipFill>
        <p:spPr>
          <a:xfrm>
            <a:off x="179512" y="1268760"/>
            <a:ext cx="3960440" cy="4896544"/>
          </a:xfrm>
        </p:spPr>
      </p:pic>
      <p:pic>
        <p:nvPicPr>
          <p:cNvPr id="6" name="Рисунок 5" descr="normal_IMG_1986-1.jpg"/>
          <p:cNvPicPr>
            <a:picLocks noChangeAspect="1"/>
          </p:cNvPicPr>
          <p:nvPr/>
        </p:nvPicPr>
        <p:blipFill>
          <a:blip r:embed="rId3" cstate="print"/>
          <a:stretch>
            <a:fillRect/>
          </a:stretch>
        </p:blipFill>
        <p:spPr>
          <a:xfrm>
            <a:off x="4499992" y="1268760"/>
            <a:ext cx="4499992" cy="4941168"/>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72678"/>
          </a:xfrm>
        </p:spPr>
        <p:txBody>
          <a:bodyPr/>
          <a:lstStyle/>
          <a:p>
            <a:endParaRPr lang="ru-RU" dirty="0"/>
          </a:p>
        </p:txBody>
      </p:sp>
      <p:pic>
        <p:nvPicPr>
          <p:cNvPr id="4" name="Содержимое 3" descr="normal_IMG_1969-1.jpg"/>
          <p:cNvPicPr>
            <a:picLocks noGrp="1" noChangeAspect="1"/>
          </p:cNvPicPr>
          <p:nvPr>
            <p:ph idx="1"/>
          </p:nvPr>
        </p:nvPicPr>
        <p:blipFill>
          <a:blip r:embed="rId2" cstate="print"/>
          <a:stretch>
            <a:fillRect/>
          </a:stretch>
        </p:blipFill>
        <p:spPr>
          <a:xfrm>
            <a:off x="179512" y="1124744"/>
            <a:ext cx="4320480" cy="4608512"/>
          </a:xfrm>
        </p:spPr>
      </p:pic>
      <p:pic>
        <p:nvPicPr>
          <p:cNvPr id="5" name="Рисунок 4" descr="normal_IMG_1967-1.jpg"/>
          <p:cNvPicPr>
            <a:picLocks noChangeAspect="1"/>
          </p:cNvPicPr>
          <p:nvPr/>
        </p:nvPicPr>
        <p:blipFill>
          <a:blip r:embed="rId3" cstate="print"/>
          <a:stretch>
            <a:fillRect/>
          </a:stretch>
        </p:blipFill>
        <p:spPr>
          <a:xfrm>
            <a:off x="4644008" y="1124744"/>
            <a:ext cx="4320480" cy="4608512"/>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72678"/>
          </a:xfrm>
        </p:spPr>
        <p:txBody>
          <a:bodyPr/>
          <a:lstStyle/>
          <a:p>
            <a:endParaRPr lang="ru-RU" dirty="0"/>
          </a:p>
        </p:txBody>
      </p:sp>
      <p:pic>
        <p:nvPicPr>
          <p:cNvPr id="4" name="Содержимое 3" descr="normal_IMG_1956-1.jpg"/>
          <p:cNvPicPr>
            <a:picLocks noGrp="1" noChangeAspect="1"/>
          </p:cNvPicPr>
          <p:nvPr>
            <p:ph idx="1"/>
          </p:nvPr>
        </p:nvPicPr>
        <p:blipFill>
          <a:blip r:embed="rId2" cstate="print"/>
          <a:stretch>
            <a:fillRect/>
          </a:stretch>
        </p:blipFill>
        <p:spPr>
          <a:xfrm>
            <a:off x="179512" y="1196752"/>
            <a:ext cx="4176464" cy="4680520"/>
          </a:xfrm>
        </p:spPr>
      </p:pic>
      <p:pic>
        <p:nvPicPr>
          <p:cNvPr id="5" name="Рисунок 4" descr="normal_IMG_1955-1.jpg"/>
          <p:cNvPicPr>
            <a:picLocks noChangeAspect="1"/>
          </p:cNvPicPr>
          <p:nvPr/>
        </p:nvPicPr>
        <p:blipFill>
          <a:blip r:embed="rId3" cstate="print"/>
          <a:stretch>
            <a:fillRect/>
          </a:stretch>
        </p:blipFill>
        <p:spPr>
          <a:xfrm>
            <a:off x="4499992" y="1196752"/>
            <a:ext cx="4355976" cy="4725144"/>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144686"/>
          </a:xfrm>
        </p:spPr>
        <p:txBody>
          <a:bodyPr/>
          <a:lstStyle/>
          <a:p>
            <a:endParaRPr lang="ru-RU" dirty="0"/>
          </a:p>
        </p:txBody>
      </p:sp>
      <p:pic>
        <p:nvPicPr>
          <p:cNvPr id="4" name="Содержимое 3" descr="normal_IMG_1951-2.jpg"/>
          <p:cNvPicPr>
            <a:picLocks noGrp="1" noChangeAspect="1"/>
          </p:cNvPicPr>
          <p:nvPr>
            <p:ph idx="1"/>
          </p:nvPr>
        </p:nvPicPr>
        <p:blipFill>
          <a:blip r:embed="rId2" cstate="print"/>
          <a:stretch>
            <a:fillRect/>
          </a:stretch>
        </p:blipFill>
        <p:spPr>
          <a:xfrm>
            <a:off x="323528" y="1340768"/>
            <a:ext cx="4104456" cy="5068888"/>
          </a:xfrm>
        </p:spPr>
      </p:pic>
      <p:pic>
        <p:nvPicPr>
          <p:cNvPr id="5" name="Рисунок 4" descr="normal_IMG_4621-1.jpg"/>
          <p:cNvPicPr>
            <a:picLocks noChangeAspect="1"/>
          </p:cNvPicPr>
          <p:nvPr/>
        </p:nvPicPr>
        <p:blipFill>
          <a:blip r:embed="rId3" cstate="print"/>
          <a:stretch>
            <a:fillRect/>
          </a:stretch>
        </p:blipFill>
        <p:spPr>
          <a:xfrm>
            <a:off x="4499992" y="1340768"/>
            <a:ext cx="4536504" cy="5112568"/>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216694"/>
          </a:xfrm>
        </p:spPr>
        <p:txBody>
          <a:bodyPr/>
          <a:lstStyle/>
          <a:p>
            <a:endParaRPr lang="ru-RU" dirty="0"/>
          </a:p>
        </p:txBody>
      </p:sp>
      <p:pic>
        <p:nvPicPr>
          <p:cNvPr id="4" name="Содержимое 3" descr="normal_IMG_4612-1.jpg"/>
          <p:cNvPicPr>
            <a:picLocks noGrp="1" noChangeAspect="1"/>
          </p:cNvPicPr>
          <p:nvPr>
            <p:ph idx="1"/>
          </p:nvPr>
        </p:nvPicPr>
        <p:blipFill>
          <a:blip r:embed="rId2" cstate="print"/>
          <a:stretch>
            <a:fillRect/>
          </a:stretch>
        </p:blipFill>
        <p:spPr>
          <a:xfrm>
            <a:off x="179513" y="1268760"/>
            <a:ext cx="4248472" cy="2808312"/>
          </a:xfrm>
        </p:spPr>
      </p:pic>
      <p:pic>
        <p:nvPicPr>
          <p:cNvPr id="7" name="Рисунок 6" descr="normal_IMG_4590-1.jpg"/>
          <p:cNvPicPr>
            <a:picLocks noChangeAspect="1"/>
          </p:cNvPicPr>
          <p:nvPr/>
        </p:nvPicPr>
        <p:blipFill>
          <a:blip r:embed="rId3" cstate="print"/>
          <a:stretch>
            <a:fillRect/>
          </a:stretch>
        </p:blipFill>
        <p:spPr>
          <a:xfrm>
            <a:off x="4572000" y="2276872"/>
            <a:ext cx="4464496" cy="4414247"/>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72678"/>
          </a:xfrm>
        </p:spPr>
        <p:txBody>
          <a:bodyPr/>
          <a:lstStyle/>
          <a:p>
            <a:endParaRPr lang="ru-RU" dirty="0"/>
          </a:p>
        </p:txBody>
      </p:sp>
      <p:pic>
        <p:nvPicPr>
          <p:cNvPr id="4" name="Содержимое 3" descr="normal_IMG_4579-1.jpg"/>
          <p:cNvPicPr>
            <a:picLocks noGrp="1" noChangeAspect="1"/>
          </p:cNvPicPr>
          <p:nvPr>
            <p:ph idx="1"/>
          </p:nvPr>
        </p:nvPicPr>
        <p:blipFill>
          <a:blip r:embed="rId2" cstate="print"/>
          <a:stretch>
            <a:fillRect/>
          </a:stretch>
        </p:blipFill>
        <p:spPr>
          <a:xfrm>
            <a:off x="179512" y="1124744"/>
            <a:ext cx="4236092" cy="3701008"/>
          </a:xfrm>
        </p:spPr>
      </p:pic>
      <p:pic>
        <p:nvPicPr>
          <p:cNvPr id="5" name="Рисунок 4" descr="normal_IMG_4559-1-2.jpg"/>
          <p:cNvPicPr>
            <a:picLocks noChangeAspect="1"/>
          </p:cNvPicPr>
          <p:nvPr/>
        </p:nvPicPr>
        <p:blipFill>
          <a:blip r:embed="rId3" cstate="print"/>
          <a:stretch>
            <a:fillRect/>
          </a:stretch>
        </p:blipFill>
        <p:spPr>
          <a:xfrm>
            <a:off x="4572000" y="1844824"/>
            <a:ext cx="4572000" cy="4725144"/>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144686"/>
          </a:xfrm>
        </p:spPr>
        <p:txBody>
          <a:bodyPr/>
          <a:lstStyle/>
          <a:p>
            <a:endParaRPr lang="ru-RU" dirty="0"/>
          </a:p>
        </p:txBody>
      </p:sp>
      <p:pic>
        <p:nvPicPr>
          <p:cNvPr id="4" name="Содержимое 3" descr="normal_IMG_4551-1.jpg"/>
          <p:cNvPicPr>
            <a:picLocks noGrp="1" noChangeAspect="1"/>
          </p:cNvPicPr>
          <p:nvPr>
            <p:ph idx="1"/>
          </p:nvPr>
        </p:nvPicPr>
        <p:blipFill>
          <a:blip r:embed="rId2" cstate="print"/>
          <a:stretch>
            <a:fillRect/>
          </a:stretch>
        </p:blipFill>
        <p:spPr>
          <a:xfrm>
            <a:off x="251520" y="1196752"/>
            <a:ext cx="4032448" cy="5068888"/>
          </a:xfrm>
        </p:spPr>
      </p:pic>
      <p:pic>
        <p:nvPicPr>
          <p:cNvPr id="5" name="Рисунок 4" descr="normal_IMG_2130-1.jpg"/>
          <p:cNvPicPr>
            <a:picLocks noChangeAspect="1"/>
          </p:cNvPicPr>
          <p:nvPr/>
        </p:nvPicPr>
        <p:blipFill>
          <a:blip r:embed="rId3" cstate="print"/>
          <a:stretch>
            <a:fillRect/>
          </a:stretch>
        </p:blipFill>
        <p:spPr>
          <a:xfrm>
            <a:off x="4355976" y="1196752"/>
            <a:ext cx="4680520" cy="525658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144686"/>
          </a:xfrm>
        </p:spPr>
        <p:txBody>
          <a:bodyPr/>
          <a:lstStyle/>
          <a:p>
            <a:endParaRPr lang="ru-RU" dirty="0"/>
          </a:p>
        </p:txBody>
      </p:sp>
      <p:pic>
        <p:nvPicPr>
          <p:cNvPr id="4" name="Содержимое 3" descr="normal_IMG_2222-1.jpg"/>
          <p:cNvPicPr>
            <a:picLocks noGrp="1" noChangeAspect="1"/>
          </p:cNvPicPr>
          <p:nvPr>
            <p:ph idx="1"/>
          </p:nvPr>
        </p:nvPicPr>
        <p:blipFill>
          <a:blip r:embed="rId2" cstate="print"/>
          <a:stretch>
            <a:fillRect/>
          </a:stretch>
        </p:blipFill>
        <p:spPr>
          <a:xfrm>
            <a:off x="179512" y="1484784"/>
            <a:ext cx="4104456" cy="3312368"/>
          </a:xfrm>
        </p:spPr>
      </p:pic>
      <p:pic>
        <p:nvPicPr>
          <p:cNvPr id="5" name="Рисунок 4" descr="normal_IMG_2203-1.jpg"/>
          <p:cNvPicPr>
            <a:picLocks noChangeAspect="1"/>
          </p:cNvPicPr>
          <p:nvPr/>
        </p:nvPicPr>
        <p:blipFill>
          <a:blip r:embed="rId3" cstate="print"/>
          <a:stretch>
            <a:fillRect/>
          </a:stretch>
        </p:blipFill>
        <p:spPr>
          <a:xfrm>
            <a:off x="4427984" y="2204864"/>
            <a:ext cx="4392488" cy="4198223"/>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l"/>
            <a:r>
              <a:rPr lang="ru-RU" b="1" dirty="0" smtClean="0">
                <a:latin typeface="Times New Roman" pitchFamily="18" charset="0"/>
                <a:cs typeface="Times New Roman" pitchFamily="18" charset="0"/>
              </a:rPr>
              <a:t>Цель:</a:t>
            </a:r>
            <a:r>
              <a:rPr lang="ru-RU" dirty="0" smtClean="0"/>
              <a:t> </a:t>
            </a:r>
            <a:endParaRPr lang="ru-RU" dirty="0"/>
          </a:p>
        </p:txBody>
      </p:sp>
      <p:sp>
        <p:nvSpPr>
          <p:cNvPr id="3" name="Содержимое 2"/>
          <p:cNvSpPr>
            <a:spLocks noGrp="1"/>
          </p:cNvSpPr>
          <p:nvPr>
            <p:ph idx="1"/>
          </p:nvPr>
        </p:nvSpPr>
        <p:spPr/>
        <p:txBody>
          <a:bodyPr/>
          <a:lstStyle/>
          <a:p>
            <a:r>
              <a:rPr lang="ru-RU" sz="3600" dirty="0" smtClean="0">
                <a:latin typeface="Times New Roman" pitchFamily="18" charset="0"/>
                <a:cs typeface="Times New Roman" pitchFamily="18" charset="0"/>
              </a:rPr>
              <a:t>Узнать  о  земляках-героях Великой Отечественной войны,  о том, как  увековечена  память о войне в нашем районе.</a:t>
            </a:r>
          </a:p>
          <a:p>
            <a:endParaRPr lang="ru-R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144686"/>
          </a:xfrm>
        </p:spPr>
        <p:txBody>
          <a:bodyPr/>
          <a:lstStyle/>
          <a:p>
            <a:endParaRPr lang="ru-RU" dirty="0"/>
          </a:p>
        </p:txBody>
      </p:sp>
      <p:pic>
        <p:nvPicPr>
          <p:cNvPr id="4" name="Содержимое 3" descr="normal_IMG_2211-1.jpg"/>
          <p:cNvPicPr>
            <a:picLocks noGrp="1" noChangeAspect="1"/>
          </p:cNvPicPr>
          <p:nvPr>
            <p:ph idx="1"/>
          </p:nvPr>
        </p:nvPicPr>
        <p:blipFill>
          <a:blip r:embed="rId2" cstate="print"/>
          <a:stretch>
            <a:fillRect/>
          </a:stretch>
        </p:blipFill>
        <p:spPr>
          <a:xfrm>
            <a:off x="0" y="980728"/>
            <a:ext cx="4932040" cy="3528392"/>
          </a:xfrm>
        </p:spPr>
      </p:pic>
      <p:pic>
        <p:nvPicPr>
          <p:cNvPr id="5" name="Рисунок 4" descr="normal_IMG_2180-1.jpg"/>
          <p:cNvPicPr>
            <a:picLocks noChangeAspect="1"/>
          </p:cNvPicPr>
          <p:nvPr/>
        </p:nvPicPr>
        <p:blipFill>
          <a:blip r:embed="rId3" cstate="print"/>
          <a:stretch>
            <a:fillRect/>
          </a:stretch>
        </p:blipFill>
        <p:spPr>
          <a:xfrm>
            <a:off x="4355976" y="1988840"/>
            <a:ext cx="4572000" cy="4221088"/>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0"/>
            <a:ext cx="8229600" cy="45719"/>
          </a:xfrm>
        </p:spPr>
        <p:txBody>
          <a:bodyPr/>
          <a:lstStyle/>
          <a:p>
            <a:endParaRPr lang="ru-RU" dirty="0"/>
          </a:p>
        </p:txBody>
      </p:sp>
      <p:sp>
        <p:nvSpPr>
          <p:cNvPr id="3" name="Содержимое 2"/>
          <p:cNvSpPr>
            <a:spLocks noGrp="1"/>
          </p:cNvSpPr>
          <p:nvPr>
            <p:ph idx="1"/>
          </p:nvPr>
        </p:nvSpPr>
        <p:spPr>
          <a:xfrm>
            <a:off x="179512" y="1052736"/>
            <a:ext cx="8856984" cy="5616352"/>
          </a:xfrm>
        </p:spPr>
        <p:txBody>
          <a:bodyPr/>
          <a:lstStyle/>
          <a:p>
            <a:pPr algn="just">
              <a:buNone/>
            </a:pPr>
            <a:r>
              <a:rPr lang="ru-RU" sz="2400" dirty="0" smtClean="0">
                <a:latin typeface="Times New Roman" pitchFamily="18" charset="0"/>
                <a:cs typeface="Times New Roman" pitchFamily="18" charset="0"/>
              </a:rPr>
              <a:t>     Не только мемориалами и обелисками увековечена память об участниках Великой Отечественной войны в </a:t>
            </a:r>
            <a:r>
              <a:rPr lang="ru-RU" sz="2400" dirty="0" err="1" smtClean="0">
                <a:latin typeface="Times New Roman" pitchFamily="18" charset="0"/>
                <a:cs typeface="Times New Roman" pitchFamily="18" charset="0"/>
              </a:rPr>
              <a:t>Маслянинском</a:t>
            </a:r>
            <a:r>
              <a:rPr lang="ru-RU" sz="2400" dirty="0" smtClean="0">
                <a:latin typeface="Times New Roman" pitchFamily="18" charset="0"/>
                <a:cs typeface="Times New Roman" pitchFamily="18" charset="0"/>
              </a:rPr>
              <a:t> районе. Традиционно, как и во всех городах нашей бескрайней родины,  в </a:t>
            </a:r>
            <a:r>
              <a:rPr lang="ru-RU" sz="2400" dirty="0" err="1" smtClean="0">
                <a:latin typeface="Times New Roman" pitchFamily="18" charset="0"/>
                <a:cs typeface="Times New Roman" pitchFamily="18" charset="0"/>
              </a:rPr>
              <a:t>Маслянинском</a:t>
            </a:r>
            <a:r>
              <a:rPr lang="ru-RU" sz="2400" dirty="0" smtClean="0">
                <a:latin typeface="Times New Roman" pitchFamily="18" charset="0"/>
                <a:cs typeface="Times New Roman" pitchFamily="18" charset="0"/>
              </a:rPr>
              <a:t> районе проходит празднование Победы в Великой Отечественной войне- 9 МАЯ.</a:t>
            </a:r>
          </a:p>
          <a:p>
            <a:pPr>
              <a:buNone/>
            </a:pPr>
            <a:endParaRPr lang="ru-RU" dirty="0"/>
          </a:p>
        </p:txBody>
      </p:sp>
      <p:pic>
        <p:nvPicPr>
          <p:cNvPr id="4" name="Рисунок 3" descr="77932e8b_35b61a8923b11c11d89489cd_thumb_680-420_07bb787f327ca1d6-afdc7.jpg"/>
          <p:cNvPicPr>
            <a:picLocks noChangeAspect="1"/>
          </p:cNvPicPr>
          <p:nvPr/>
        </p:nvPicPr>
        <p:blipFill>
          <a:blip r:embed="rId2" cstate="print"/>
          <a:stretch>
            <a:fillRect/>
          </a:stretch>
        </p:blipFill>
        <p:spPr>
          <a:xfrm>
            <a:off x="1907704" y="2924944"/>
            <a:ext cx="6477000" cy="378904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144686"/>
          </a:xfrm>
        </p:spPr>
        <p:txBody>
          <a:bodyPr/>
          <a:lstStyle/>
          <a:p>
            <a:endParaRPr lang="ru-RU" dirty="0"/>
          </a:p>
        </p:txBody>
      </p:sp>
      <p:sp>
        <p:nvSpPr>
          <p:cNvPr id="3" name="Содержимое 2"/>
          <p:cNvSpPr>
            <a:spLocks noGrp="1"/>
          </p:cNvSpPr>
          <p:nvPr>
            <p:ph idx="1"/>
          </p:nvPr>
        </p:nvSpPr>
        <p:spPr>
          <a:xfrm>
            <a:off x="457200" y="1124744"/>
            <a:ext cx="8229600" cy="5544344"/>
          </a:xfrm>
        </p:spPr>
        <p:txBody>
          <a:bodyPr/>
          <a:lstStyle/>
          <a:p>
            <a:pPr>
              <a:buNone/>
            </a:pPr>
            <a:r>
              <a:rPr lang="ru-RU" sz="2800" dirty="0" smtClean="0">
                <a:latin typeface="Times New Roman" pitchFamily="18" charset="0"/>
                <a:cs typeface="Times New Roman" pitchFamily="18" charset="0"/>
              </a:rPr>
              <a:t>Ежегодно проходит акция «Бессмертный полк».</a:t>
            </a:r>
            <a:endParaRPr lang="ru-RU" sz="2800" dirty="0">
              <a:latin typeface="Times New Roman" pitchFamily="18" charset="0"/>
              <a:cs typeface="Times New Roman" pitchFamily="18" charset="0"/>
            </a:endParaRPr>
          </a:p>
        </p:txBody>
      </p:sp>
      <p:pic>
        <p:nvPicPr>
          <p:cNvPr id="4" name="Рисунок 3" descr="getImage.jpg"/>
          <p:cNvPicPr>
            <a:picLocks noChangeAspect="1"/>
          </p:cNvPicPr>
          <p:nvPr/>
        </p:nvPicPr>
        <p:blipFill>
          <a:blip r:embed="rId2" cstate="print"/>
          <a:stretch>
            <a:fillRect/>
          </a:stretch>
        </p:blipFill>
        <p:spPr>
          <a:xfrm>
            <a:off x="1187624" y="1700808"/>
            <a:ext cx="7200800" cy="4392488"/>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1124744"/>
            <a:ext cx="8229600" cy="576063"/>
          </a:xfrm>
        </p:spPr>
        <p:txBody>
          <a:bodyPr/>
          <a:lstStyle/>
          <a:p>
            <a:r>
              <a:rPr lang="ru-RU" sz="2800" dirty="0" smtClean="0">
                <a:latin typeface="Times New Roman" pitchFamily="18" charset="0"/>
                <a:cs typeface="Times New Roman" pitchFamily="18" charset="0"/>
              </a:rPr>
              <a:t>В честь земляков-героев названы улицы:</a:t>
            </a:r>
            <a:r>
              <a:rPr lang="ru-RU" dirty="0" smtClean="0"/>
              <a:t/>
            </a:r>
            <a:br>
              <a:rPr lang="ru-RU" dirty="0" smtClean="0"/>
            </a:br>
            <a:endParaRPr lang="ru-RU" dirty="0"/>
          </a:p>
        </p:txBody>
      </p:sp>
      <p:sp>
        <p:nvSpPr>
          <p:cNvPr id="5" name="Содержимое 4"/>
          <p:cNvSpPr>
            <a:spLocks noGrp="1"/>
          </p:cNvSpPr>
          <p:nvPr>
            <p:ph idx="1"/>
          </p:nvPr>
        </p:nvSpPr>
        <p:spPr/>
        <p:txBody>
          <a:bodyPr/>
          <a:lstStyle/>
          <a:p>
            <a:pPr>
              <a:buNone/>
            </a:pPr>
            <a:endParaRPr lang="ru-RU" sz="2800" dirty="0" smtClean="0">
              <a:latin typeface="Times New Roman" pitchFamily="18" charset="0"/>
              <a:cs typeface="Times New Roman" pitchFamily="18" charset="0"/>
            </a:endParaRPr>
          </a:p>
          <a:p>
            <a:pPr algn="ctr">
              <a:buNone/>
            </a:pPr>
            <a:endParaRPr lang="ru-RU" sz="2800" dirty="0">
              <a:latin typeface="Times New Roman" pitchFamily="18" charset="0"/>
              <a:cs typeface="Times New Roman" pitchFamily="18" charset="0"/>
            </a:endParaRPr>
          </a:p>
        </p:txBody>
      </p:sp>
      <p:pic>
        <p:nvPicPr>
          <p:cNvPr id="6" name="Рисунок 5" descr="C:\Users\DNS\Desktop\IMG_20180309_105804.jpg"/>
          <p:cNvPicPr/>
          <p:nvPr/>
        </p:nvPicPr>
        <p:blipFill>
          <a:blip r:embed="rId2" cstate="print"/>
          <a:srcRect/>
          <a:stretch>
            <a:fillRect/>
          </a:stretch>
        </p:blipFill>
        <p:spPr bwMode="auto">
          <a:xfrm>
            <a:off x="251520" y="1556792"/>
            <a:ext cx="4248471" cy="3312368"/>
          </a:xfrm>
          <a:prstGeom prst="rect">
            <a:avLst/>
          </a:prstGeom>
          <a:noFill/>
          <a:ln w="9525">
            <a:noFill/>
            <a:miter lim="800000"/>
            <a:headEnd/>
            <a:tailEnd/>
          </a:ln>
        </p:spPr>
      </p:pic>
      <p:pic>
        <p:nvPicPr>
          <p:cNvPr id="7" name="Рисунок 6" descr="C:\Users\DNS\Desktop\IMG_20180309_101028.jpg"/>
          <p:cNvPicPr/>
          <p:nvPr/>
        </p:nvPicPr>
        <p:blipFill>
          <a:blip r:embed="rId3" cstate="print"/>
          <a:srcRect/>
          <a:stretch>
            <a:fillRect/>
          </a:stretch>
        </p:blipFill>
        <p:spPr bwMode="auto">
          <a:xfrm>
            <a:off x="4572000" y="2708920"/>
            <a:ext cx="4264721" cy="36124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72678"/>
          </a:xfrm>
        </p:spPr>
        <p:txBody>
          <a:bodyPr/>
          <a:lstStyle/>
          <a:p>
            <a:endParaRPr lang="ru-RU" dirty="0"/>
          </a:p>
        </p:txBody>
      </p:sp>
      <p:sp>
        <p:nvSpPr>
          <p:cNvPr id="3" name="Содержимое 2"/>
          <p:cNvSpPr>
            <a:spLocks noGrp="1"/>
          </p:cNvSpPr>
          <p:nvPr>
            <p:ph idx="1"/>
          </p:nvPr>
        </p:nvSpPr>
        <p:spPr>
          <a:xfrm>
            <a:off x="457200" y="980728"/>
            <a:ext cx="8229600" cy="5688360"/>
          </a:xfrm>
        </p:spPr>
        <p:txBody>
          <a:bodyPr/>
          <a:lstStyle/>
          <a:p>
            <a:pPr>
              <a:buNone/>
            </a:pPr>
            <a:r>
              <a:rPr lang="ru-RU" sz="2000" dirty="0" err="1" smtClean="0">
                <a:latin typeface="Times New Roman" pitchFamily="18" charset="0"/>
                <a:cs typeface="Times New Roman" pitchFamily="18" charset="0"/>
              </a:rPr>
              <a:t>Маслянинский</a:t>
            </a:r>
            <a:r>
              <a:rPr lang="ru-RU" sz="2000" dirty="0" smtClean="0">
                <a:latin typeface="Times New Roman" pitchFamily="18" charset="0"/>
                <a:cs typeface="Times New Roman" pitchFamily="18" charset="0"/>
              </a:rPr>
              <a:t> историко-краеведческий музей бережно хранит экспонаты, связанные с Великой Отечественной войной.</a:t>
            </a:r>
          </a:p>
          <a:p>
            <a:pPr>
              <a:buNone/>
            </a:pPr>
            <a:endParaRPr lang="ru-RU" dirty="0"/>
          </a:p>
        </p:txBody>
      </p:sp>
      <p:pic>
        <p:nvPicPr>
          <p:cNvPr id="4" name="Рисунок 3" descr="C:\Users\DNS\Desktop\IMG_20180309_102650.jpg"/>
          <p:cNvPicPr/>
          <p:nvPr/>
        </p:nvPicPr>
        <p:blipFill>
          <a:blip r:embed="rId2" cstate="print"/>
          <a:srcRect/>
          <a:stretch>
            <a:fillRect/>
          </a:stretch>
        </p:blipFill>
        <p:spPr bwMode="auto">
          <a:xfrm>
            <a:off x="1043608" y="1700808"/>
            <a:ext cx="6912768" cy="45290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r>
            <a:br>
              <a:rPr lang="ru-RU" dirty="0" smtClean="0"/>
            </a:br>
            <a:r>
              <a:rPr lang="ru-RU" sz="2800" b="1" dirty="0" smtClean="0">
                <a:latin typeface="Times New Roman" pitchFamily="18" charset="0"/>
                <a:cs typeface="Times New Roman" pitchFamily="18" charset="0"/>
              </a:rPr>
              <a:t>Исследование.</a:t>
            </a:r>
            <a:r>
              <a:rPr lang="ru-RU" dirty="0" smtClean="0"/>
              <a:t/>
            </a:r>
            <a:br>
              <a:rPr lang="ru-RU" dirty="0" smtClean="0"/>
            </a:br>
            <a:endParaRPr lang="ru-RU" dirty="0"/>
          </a:p>
        </p:txBody>
      </p:sp>
      <p:sp>
        <p:nvSpPr>
          <p:cNvPr id="3" name="Содержимое 2"/>
          <p:cNvSpPr>
            <a:spLocks noGrp="1"/>
          </p:cNvSpPr>
          <p:nvPr>
            <p:ph idx="1"/>
          </p:nvPr>
        </p:nvSpPr>
        <p:spPr>
          <a:xfrm>
            <a:off x="107504" y="1412776"/>
            <a:ext cx="8856984" cy="5256312"/>
          </a:xfrm>
        </p:spPr>
        <p:txBody>
          <a:bodyPr/>
          <a:lstStyle/>
          <a:p>
            <a:pPr algn="just">
              <a:buNone/>
            </a:pPr>
            <a:r>
              <a:rPr lang="ru-RU" sz="2400" dirty="0" smtClean="0">
                <a:latin typeface="Times New Roman" pitchFamily="18" charset="0"/>
                <a:cs typeface="Times New Roman" pitchFamily="18" charset="0"/>
              </a:rPr>
              <a:t>      На последнем этапе нашего проекта мы провели анкетирование среди младших школьников. Нас заинтересовало,  что знают дети  о Великой Отечественной войне.  Мы предложили им ответить на следующие вопросы: </a:t>
            </a:r>
          </a:p>
          <a:p>
            <a:pPr lvl="0" algn="just">
              <a:buNone/>
            </a:pPr>
            <a:r>
              <a:rPr lang="ru-RU" sz="2400" dirty="0" smtClean="0">
                <a:latin typeface="Times New Roman" pitchFamily="18" charset="0"/>
                <a:cs typeface="Times New Roman" pitchFamily="18" charset="0"/>
              </a:rPr>
              <a:t>    1. В каком году началась Великая Отечественная война?</a:t>
            </a:r>
          </a:p>
          <a:p>
            <a:pPr lvl="0" algn="just">
              <a:buNone/>
            </a:pPr>
            <a:r>
              <a:rPr lang="ru-RU" sz="2400" dirty="0" smtClean="0">
                <a:latin typeface="Times New Roman" pitchFamily="18" charset="0"/>
                <a:cs typeface="Times New Roman" pitchFamily="18" charset="0"/>
              </a:rPr>
              <a:t>    2. В каком году Великая Отечественная война закончилась?</a:t>
            </a:r>
          </a:p>
          <a:p>
            <a:pPr lvl="0" algn="just">
              <a:buNone/>
            </a:pPr>
            <a:r>
              <a:rPr lang="ru-RU" sz="2400" dirty="0" smtClean="0">
                <a:latin typeface="Times New Roman" pitchFamily="18" charset="0"/>
                <a:cs typeface="Times New Roman" pitchFamily="18" charset="0"/>
              </a:rPr>
              <a:t>    3. Какое государство без объявления войны вторглось в пределы нашей Родины в 1941 году?</a:t>
            </a:r>
          </a:p>
          <a:p>
            <a:pPr lvl="0" algn="just">
              <a:buNone/>
            </a:pPr>
            <a:r>
              <a:rPr lang="ru-RU" sz="2400" dirty="0" smtClean="0">
                <a:latin typeface="Times New Roman" pitchFamily="18" charset="0"/>
                <a:cs typeface="Times New Roman" pitchFamily="18" charset="0"/>
              </a:rPr>
              <a:t>   4.Назовите героев Великой отечественной войны </a:t>
            </a:r>
            <a:r>
              <a:rPr lang="ru-RU" sz="2400" dirty="0" err="1" smtClean="0">
                <a:latin typeface="Times New Roman" pitchFamily="18" charset="0"/>
                <a:cs typeface="Times New Roman" pitchFamily="18" charset="0"/>
              </a:rPr>
              <a:t>Маслянинского</a:t>
            </a:r>
            <a:r>
              <a:rPr lang="ru-RU" sz="2400" dirty="0" smtClean="0">
                <a:latin typeface="Times New Roman" pitchFamily="18" charset="0"/>
                <a:cs typeface="Times New Roman" pitchFamily="18" charset="0"/>
              </a:rPr>
              <a:t> района.</a:t>
            </a:r>
          </a:p>
          <a:p>
            <a:pPr lvl="0" algn="just">
              <a:buNone/>
            </a:pPr>
            <a:r>
              <a:rPr lang="ru-RU" sz="2400" dirty="0" smtClean="0">
                <a:latin typeface="Times New Roman" pitchFamily="18" charset="0"/>
                <a:cs typeface="Times New Roman" pitchFamily="18" charset="0"/>
              </a:rPr>
              <a:t>   5. Какой праздник мы отмечаем 9 мая?</a:t>
            </a:r>
          </a:p>
          <a:p>
            <a:pPr algn="just">
              <a:buNone/>
            </a:pP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72678"/>
          </a:xfrm>
        </p:spPr>
        <p:txBody>
          <a:bodyPr/>
          <a:lstStyle/>
          <a:p>
            <a:endParaRPr lang="ru-RU" dirty="0"/>
          </a:p>
        </p:txBody>
      </p:sp>
      <p:sp>
        <p:nvSpPr>
          <p:cNvPr id="3" name="Содержимое 2"/>
          <p:cNvSpPr>
            <a:spLocks noGrp="1"/>
          </p:cNvSpPr>
          <p:nvPr>
            <p:ph idx="1"/>
          </p:nvPr>
        </p:nvSpPr>
        <p:spPr>
          <a:xfrm>
            <a:off x="179512" y="1052736"/>
            <a:ext cx="8856984" cy="5616352"/>
          </a:xfrm>
        </p:spPr>
        <p:txBody>
          <a:bodyPr/>
          <a:lstStyle/>
          <a:p>
            <a:pPr>
              <a:buNone/>
            </a:pPr>
            <a:r>
              <a:rPr lang="ru-RU" sz="2800" dirty="0" smtClean="0">
                <a:latin typeface="Times New Roman" pitchFamily="18" charset="0"/>
                <a:cs typeface="Times New Roman" pitchFamily="18" charset="0"/>
              </a:rPr>
              <a:t>      В анкетировании приняли участие 203 ученика начальных классов </a:t>
            </a:r>
            <a:r>
              <a:rPr lang="ru-RU" sz="2800" dirty="0" err="1" smtClean="0">
                <a:latin typeface="Times New Roman" pitchFamily="18" charset="0"/>
                <a:cs typeface="Times New Roman" pitchFamily="18" charset="0"/>
              </a:rPr>
              <a:t>Маслянинской</a:t>
            </a:r>
            <a:r>
              <a:rPr lang="ru-RU" sz="2800" dirty="0" smtClean="0">
                <a:latin typeface="Times New Roman" pitchFamily="18" charset="0"/>
                <a:cs typeface="Times New Roman" pitchFamily="18" charset="0"/>
              </a:rPr>
              <a:t> СОШ №3. Результаты анкетирования представлены в диаграмме:</a:t>
            </a:r>
          </a:p>
          <a:p>
            <a:pPr>
              <a:buNone/>
            </a:pPr>
            <a:endParaRPr lang="ru-RU" dirty="0"/>
          </a:p>
        </p:txBody>
      </p:sp>
      <p:graphicFrame>
        <p:nvGraphicFramePr>
          <p:cNvPr id="4" name="Диаграмма 3"/>
          <p:cNvGraphicFramePr/>
          <p:nvPr/>
        </p:nvGraphicFramePr>
        <p:xfrm>
          <a:off x="1187624" y="2564904"/>
          <a:ext cx="6696744" cy="345638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a:buNone/>
            </a:pPr>
            <a:r>
              <a:rPr lang="ru-RU" dirty="0" smtClean="0"/>
              <a:t>      </a:t>
            </a:r>
            <a:r>
              <a:rPr lang="ru-RU" dirty="0" smtClean="0">
                <a:latin typeface="Times New Roman" pitchFamily="18" charset="0"/>
                <a:cs typeface="Times New Roman" pitchFamily="18" charset="0"/>
              </a:rPr>
              <a:t>Нас заинтересовал вопрос: Почему нельзя забывать Великую Отечественную войну и ее ветеранов? Мы обратились с данным вопросам к  учителям и родителям. Исходя из ответов 100 респондентов, мы сделали вывод: </a:t>
            </a:r>
          </a:p>
          <a:p>
            <a:pPr>
              <a:buNone/>
            </a:pPr>
            <a:endParaRPr lang="ru-RU"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72678"/>
          </a:xfrm>
        </p:spPr>
        <p:txBody>
          <a:bodyPr/>
          <a:lstStyle/>
          <a:p>
            <a:endParaRPr lang="ru-RU" dirty="0"/>
          </a:p>
        </p:txBody>
      </p:sp>
      <p:sp>
        <p:nvSpPr>
          <p:cNvPr id="3" name="Содержимое 2"/>
          <p:cNvSpPr>
            <a:spLocks noGrp="1"/>
          </p:cNvSpPr>
          <p:nvPr>
            <p:ph idx="1"/>
          </p:nvPr>
        </p:nvSpPr>
        <p:spPr>
          <a:xfrm>
            <a:off x="179512" y="1052736"/>
            <a:ext cx="8784976" cy="5616352"/>
          </a:xfrm>
        </p:spPr>
        <p:txBody>
          <a:bodyPr/>
          <a:lstStyle/>
          <a:p>
            <a:pPr>
              <a:buNone/>
            </a:pPr>
            <a:r>
              <a:rPr lang="ru-RU" sz="2800" dirty="0" smtClean="0">
                <a:latin typeface="Times New Roman" pitchFamily="18" charset="0"/>
                <a:cs typeface="Times New Roman" pitchFamily="18" charset="0"/>
              </a:rPr>
              <a:t>      -Великая Отечественная война- это часть нашей истории. Война подняла самосознание народа, что позволило объединить усилия для Победы! В нашей стране нет ни одной семьи, которую бы обошла мимо война. Ветераны- люди, которые с огромным риском для себя смогли спасти свободу целого народа. Мы не имеем права их забывать! Это необходимо помнить, чтобы не повторить ошибки предыдущих правителей, ценой которых является жизнь человечества. Тот, кто забывает войну, открывает дорогу новой войне.</a:t>
            </a:r>
          </a:p>
          <a:p>
            <a:pPr>
              <a:buNone/>
            </a:pPr>
            <a:endParaRPr lang="ru-RU"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72678"/>
          </a:xfrm>
        </p:spPr>
        <p:txBody>
          <a:bodyPr/>
          <a:lstStyle/>
          <a:p>
            <a:endParaRPr lang="ru-RU" dirty="0"/>
          </a:p>
        </p:txBody>
      </p:sp>
      <p:pic>
        <p:nvPicPr>
          <p:cNvPr id="4" name="Содержимое 3" descr="C:\Users\DNS\Desktop\IMG_20180311_095310.jpg"/>
          <p:cNvPicPr>
            <a:picLocks noGrp="1"/>
          </p:cNvPicPr>
          <p:nvPr>
            <p:ph idx="1"/>
          </p:nvPr>
        </p:nvPicPr>
        <p:blipFill>
          <a:blip r:embed="rId2" cstate="print">
            <a:grayscl/>
          </a:blip>
          <a:srcRect/>
          <a:stretch>
            <a:fillRect/>
          </a:stretch>
        </p:blipFill>
        <p:spPr bwMode="auto">
          <a:xfrm>
            <a:off x="611560" y="908720"/>
            <a:ext cx="8064895" cy="48965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a:xfrm>
            <a:off x="460375" y="1268760"/>
            <a:ext cx="8229600" cy="360015"/>
          </a:xfrm>
        </p:spPr>
        <p:txBody>
          <a:bodyPr/>
          <a:lstStyle/>
          <a:p>
            <a:pPr algn="l"/>
            <a:r>
              <a:rPr lang="ru-RU" b="1" dirty="0" smtClean="0">
                <a:latin typeface="Times New Roman" pitchFamily="18" charset="0"/>
                <a:cs typeface="Times New Roman" pitchFamily="18" charset="0"/>
              </a:rPr>
              <a:t>Задачи:</a:t>
            </a:r>
            <a:r>
              <a:rPr lang="ru-RU" dirty="0" smtClean="0"/>
              <a:t/>
            </a:r>
            <a:br>
              <a:rPr lang="ru-RU" dirty="0" smtClean="0"/>
            </a:br>
            <a:endParaRPr lang="ru-RU" dirty="0" smtClean="0"/>
          </a:p>
        </p:txBody>
      </p:sp>
      <p:sp>
        <p:nvSpPr>
          <p:cNvPr id="5123" name="Объект 2"/>
          <p:cNvSpPr>
            <a:spLocks noGrp="1"/>
          </p:cNvSpPr>
          <p:nvPr>
            <p:ph idx="1"/>
          </p:nvPr>
        </p:nvSpPr>
        <p:spPr>
          <a:xfrm>
            <a:off x="457200" y="1412776"/>
            <a:ext cx="8229600" cy="5256312"/>
          </a:xfrm>
        </p:spPr>
        <p:txBody>
          <a:bodyPr/>
          <a:lstStyle/>
          <a:p>
            <a:pPr lvl="0"/>
            <a:r>
              <a:rPr lang="ru-RU" sz="2000" dirty="0" smtClean="0">
                <a:latin typeface="Times New Roman" pitchFamily="18" charset="0"/>
                <a:cs typeface="Times New Roman" pitchFamily="18" charset="0"/>
              </a:rPr>
              <a:t>Собрать информацию о земляках-героях Великой Отечественной войны.</a:t>
            </a:r>
          </a:p>
          <a:p>
            <a:pPr lvl="0"/>
            <a:r>
              <a:rPr lang="ru-RU" sz="2000" dirty="0" smtClean="0">
                <a:latin typeface="Times New Roman" pitchFamily="18" charset="0"/>
                <a:cs typeface="Times New Roman" pitchFamily="18" charset="0"/>
              </a:rPr>
              <a:t>Узнать, как  увековечена память о  Великой Отечественной войне в нашем районе.</a:t>
            </a:r>
          </a:p>
          <a:p>
            <a:pPr lvl="0"/>
            <a:r>
              <a:rPr lang="ru-RU" sz="2000" dirty="0" smtClean="0">
                <a:latin typeface="Times New Roman" pitchFamily="18" charset="0"/>
                <a:cs typeface="Times New Roman" pitchFamily="18" charset="0"/>
              </a:rPr>
              <a:t>Изучение общественного мнения: «Почему мы не вправе забывать тех, кто отстоял для нас Великую Победу?»</a:t>
            </a:r>
          </a:p>
          <a:p>
            <a:pPr lvl="0"/>
            <a:r>
              <a:rPr lang="ru-RU" sz="2000" dirty="0" smtClean="0">
                <a:latin typeface="Times New Roman" pitchFamily="18" charset="0"/>
                <a:cs typeface="Times New Roman" pitchFamily="18" charset="0"/>
              </a:rPr>
              <a:t>Провести анализ знаний о Великой Отечественной войне среди младших школьников.</a:t>
            </a:r>
          </a:p>
          <a:p>
            <a:pPr lvl="0"/>
            <a:r>
              <a:rPr lang="ru-RU" sz="2000" dirty="0" smtClean="0">
                <a:latin typeface="Times New Roman" pitchFamily="18" charset="0"/>
                <a:cs typeface="Times New Roman" pitchFamily="18" charset="0"/>
              </a:rPr>
              <a:t>Совершенствовать навыки исследовательской деятельности.</a:t>
            </a:r>
          </a:p>
          <a:p>
            <a:pPr lvl="0"/>
            <a:r>
              <a:rPr lang="ru-RU" sz="2000" dirty="0" smtClean="0">
                <a:latin typeface="Times New Roman" pitchFamily="18" charset="0"/>
                <a:cs typeface="Times New Roman" pitchFamily="18" charset="0"/>
              </a:rPr>
              <a:t>Совершенствовать умение работать в команде, совместно выполнять полученные поручения.</a:t>
            </a:r>
          </a:p>
          <a:p>
            <a:endParaRPr lang="ru-RU" sz="2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432718"/>
          </a:xfrm>
        </p:spPr>
        <p:txBody>
          <a:bodyPr/>
          <a:lstStyle/>
          <a:p>
            <a:r>
              <a:rPr lang="ru-RU" dirty="0" smtClean="0"/>
              <a:t/>
            </a:r>
            <a:br>
              <a:rPr lang="ru-RU" dirty="0" smtClean="0"/>
            </a:br>
            <a:r>
              <a:rPr lang="ru-RU" sz="3200" b="1" dirty="0" smtClean="0">
                <a:latin typeface="Times New Roman" pitchFamily="18" charset="0"/>
                <a:cs typeface="Times New Roman" pitchFamily="18" charset="0"/>
              </a:rPr>
              <a:t>Заключение</a:t>
            </a:r>
            <a:br>
              <a:rPr lang="ru-RU" sz="3200" b="1" dirty="0" smtClean="0">
                <a:latin typeface="Times New Roman" pitchFamily="18" charset="0"/>
                <a:cs typeface="Times New Roman" pitchFamily="18" charset="0"/>
              </a:rPr>
            </a:br>
            <a:endParaRPr lang="ru-RU" sz="3200" b="1" dirty="0">
              <a:latin typeface="Times New Roman" pitchFamily="18" charset="0"/>
              <a:cs typeface="Times New Roman" pitchFamily="18" charset="0"/>
            </a:endParaRPr>
          </a:p>
        </p:txBody>
      </p:sp>
      <p:sp>
        <p:nvSpPr>
          <p:cNvPr id="3" name="Содержимое 2"/>
          <p:cNvSpPr>
            <a:spLocks noGrp="1"/>
          </p:cNvSpPr>
          <p:nvPr>
            <p:ph idx="1"/>
          </p:nvPr>
        </p:nvSpPr>
        <p:spPr>
          <a:xfrm>
            <a:off x="107504" y="1484784"/>
            <a:ext cx="8928992" cy="5184304"/>
          </a:xfrm>
        </p:spPr>
        <p:txBody>
          <a:bodyPr/>
          <a:lstStyle/>
          <a:p>
            <a:pPr>
              <a:buNone/>
            </a:pPr>
            <a:r>
              <a:rPr lang="ru-RU" sz="2400" dirty="0" smtClean="0">
                <a:latin typeface="Times New Roman" pitchFamily="18" charset="0"/>
                <a:cs typeface="Times New Roman" pitchFamily="18" charset="0"/>
              </a:rPr>
              <a:t>    Целью нашего проекта было узнать о земляках-героях Великой Отечественной войны, о том, как увековечена память о войне в нашем районе. В ходе нашего исследовательского проекта нам удалось собрать информацию о земляках-героях Великой Отечественной войны. Мы узнали, что  семи воинам </a:t>
            </a:r>
            <a:r>
              <a:rPr lang="ru-RU" sz="2400" dirty="0" err="1" smtClean="0">
                <a:latin typeface="Times New Roman" pitchFamily="18" charset="0"/>
                <a:cs typeface="Times New Roman" pitchFamily="18" charset="0"/>
              </a:rPr>
              <a:t>Маслянинского</a:t>
            </a:r>
            <a:r>
              <a:rPr lang="ru-RU" sz="2400" dirty="0" smtClean="0">
                <a:latin typeface="Times New Roman" pitchFamily="18" charset="0"/>
                <a:cs typeface="Times New Roman" pitchFamily="18" charset="0"/>
              </a:rPr>
              <a:t> района было присвоено звание Герой Советского Союза. Считаем, что  их подвиги заслуживают особого внимания, на них должно равняться наше поколение.  По результатам анкетирования, проведенного среди младших школьников, мы выяснили, что только 10 человек смогли назвать эти имена. Считаем, что героев должны помнить, поэтому решили выпустить стенгазету для начальных классов нашей школы «Мы помним».</a:t>
            </a:r>
          </a:p>
          <a:p>
            <a:pPr>
              <a:buNone/>
            </a:pP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0"/>
            <a:ext cx="8229600" cy="45719"/>
          </a:xfrm>
        </p:spPr>
        <p:txBody>
          <a:bodyPr/>
          <a:lstStyle/>
          <a:p>
            <a:endParaRPr lang="ru-RU" dirty="0"/>
          </a:p>
        </p:txBody>
      </p:sp>
      <p:sp>
        <p:nvSpPr>
          <p:cNvPr id="3" name="Содержимое 2"/>
          <p:cNvSpPr>
            <a:spLocks noGrp="1"/>
          </p:cNvSpPr>
          <p:nvPr>
            <p:ph idx="1"/>
          </p:nvPr>
        </p:nvSpPr>
        <p:spPr>
          <a:xfrm>
            <a:off x="0" y="980728"/>
            <a:ext cx="9144000" cy="5688360"/>
          </a:xfrm>
        </p:spPr>
        <p:txBody>
          <a:bodyPr/>
          <a:lstStyle/>
          <a:p>
            <a:pPr algn="just">
              <a:buNone/>
            </a:pPr>
            <a:r>
              <a:rPr lang="ru-RU" sz="2400" dirty="0" smtClean="0">
                <a:latin typeface="Times New Roman" pitchFamily="18" charset="0"/>
                <a:cs typeface="Times New Roman" pitchFamily="18" charset="0"/>
              </a:rPr>
              <a:t>     Следующая  задача, которая стояла перед нами - выяснить, как увековечена память о Великой Отечественной войне в нашем районе.  К нашему удивлению оказалось, что даже в маленьких деревеньках нашего района есть памятники и обелиски участникам Великой Отечественной войны.  Память о войне бережно хранит </a:t>
            </a:r>
            <a:r>
              <a:rPr lang="ru-RU" sz="2400" dirty="0" err="1" smtClean="0">
                <a:latin typeface="Times New Roman" pitchFamily="18" charset="0"/>
                <a:cs typeface="Times New Roman" pitchFamily="18" charset="0"/>
              </a:rPr>
              <a:t>Маслянинский</a:t>
            </a:r>
            <a:r>
              <a:rPr lang="ru-RU" sz="2400" dirty="0" smtClean="0">
                <a:latin typeface="Times New Roman" pitchFamily="18" charset="0"/>
                <a:cs typeface="Times New Roman" pitchFamily="18" charset="0"/>
              </a:rPr>
              <a:t> историко-краеведческий музей. Заботливые работники музея всегда готовы пригласить желающих на интересные  экскурсии.  Именами героев названы две улицы в р.п. Маслянино: улица </a:t>
            </a:r>
            <a:r>
              <a:rPr lang="ru-RU" sz="2400" dirty="0" err="1" smtClean="0">
                <a:latin typeface="Times New Roman" pitchFamily="18" charset="0"/>
                <a:cs typeface="Times New Roman" pitchFamily="18" charset="0"/>
              </a:rPr>
              <a:t>Гриценко</a:t>
            </a:r>
            <a:r>
              <a:rPr lang="ru-RU" sz="2400" dirty="0" smtClean="0">
                <a:latin typeface="Times New Roman" pitchFamily="18" charset="0"/>
                <a:cs typeface="Times New Roman" pitchFamily="18" charset="0"/>
              </a:rPr>
              <a:t> и улица </a:t>
            </a:r>
            <a:r>
              <a:rPr lang="ru-RU" sz="2400" dirty="0" err="1" smtClean="0">
                <a:latin typeface="Times New Roman" pitchFamily="18" charset="0"/>
                <a:cs typeface="Times New Roman" pitchFamily="18" charset="0"/>
              </a:rPr>
              <a:t>Желнова</a:t>
            </a:r>
            <a:r>
              <a:rPr lang="ru-RU" sz="2400" dirty="0" smtClean="0">
                <a:latin typeface="Times New Roman" pitchFamily="18" charset="0"/>
                <a:cs typeface="Times New Roman" pitchFamily="18" charset="0"/>
              </a:rPr>
              <a:t>. В нашем поселке ежегодно проводится праздник, посвященный Дню Победы. В результате анкетирования мы выяснили, что 168 ребят из 203 опрошенных знают и любят этот праздник. Остальные, мы думаем, тоже знают о Дне Победы, но забыли дату. В последние годы наш поселок проводит акцию «Бессмертный полк», в которой мы  намерены принять участие в этом году.  </a:t>
            </a:r>
          </a:p>
          <a:p>
            <a:pPr algn="just">
              <a:buNone/>
            </a:pP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72678"/>
          </a:xfrm>
        </p:spPr>
        <p:txBody>
          <a:bodyPr/>
          <a:lstStyle/>
          <a:p>
            <a:endParaRPr lang="ru-RU" dirty="0"/>
          </a:p>
        </p:txBody>
      </p:sp>
      <p:sp>
        <p:nvSpPr>
          <p:cNvPr id="3" name="Содержимое 2"/>
          <p:cNvSpPr>
            <a:spLocks noGrp="1"/>
          </p:cNvSpPr>
          <p:nvPr>
            <p:ph idx="1"/>
          </p:nvPr>
        </p:nvSpPr>
        <p:spPr>
          <a:xfrm>
            <a:off x="0" y="1052736"/>
            <a:ext cx="9144000" cy="5616352"/>
          </a:xfrm>
        </p:spPr>
        <p:txBody>
          <a:bodyPr/>
          <a:lstStyle/>
          <a:p>
            <a:pPr>
              <a:buNone/>
            </a:pPr>
            <a:r>
              <a:rPr lang="ru-RU" dirty="0" smtClean="0"/>
              <a:t>    </a:t>
            </a:r>
            <a:r>
              <a:rPr lang="ru-RU" sz="2800" dirty="0" smtClean="0">
                <a:latin typeface="Times New Roman" pitchFamily="18" charset="0"/>
                <a:cs typeface="Times New Roman" pitchFamily="18" charset="0"/>
              </a:rPr>
              <a:t>Для подтверждения нашей гипотезы,  мы обратились к 100 респондентам с вопросом: Почему нельзя забывать Великую Отечественную войну и ее ветеранов?  Мы удивились, когда проводили анализ ответов. Ответы были примерно одинаковые, но с разной формулировкой: </a:t>
            </a:r>
          </a:p>
          <a:p>
            <a:pPr>
              <a:buNone/>
            </a:pPr>
            <a:r>
              <a:rPr lang="ru-RU" sz="2800" dirty="0" smtClean="0">
                <a:latin typeface="Times New Roman" pitchFamily="18" charset="0"/>
                <a:cs typeface="Times New Roman" pitchFamily="18" charset="0"/>
              </a:rPr>
              <a:t>1. Это наша история;</a:t>
            </a:r>
          </a:p>
          <a:p>
            <a:pPr>
              <a:buNone/>
            </a:pPr>
            <a:r>
              <a:rPr lang="ru-RU" sz="2800" dirty="0" smtClean="0">
                <a:latin typeface="Times New Roman" pitchFamily="18" charset="0"/>
                <a:cs typeface="Times New Roman" pitchFamily="18" charset="0"/>
              </a:rPr>
              <a:t>2. Мы обязаны помнить тех, кто отстоял победу для будущего поколения ценой собственных жизней;</a:t>
            </a:r>
          </a:p>
          <a:p>
            <a:pPr>
              <a:buNone/>
            </a:pPr>
            <a:r>
              <a:rPr lang="ru-RU" sz="2800" dirty="0" smtClean="0">
                <a:latin typeface="Times New Roman" pitchFamily="18" charset="0"/>
                <a:cs typeface="Times New Roman" pitchFamily="18" charset="0"/>
              </a:rPr>
              <a:t>3.  Чтобы не повторить ошибки прошлого.</a:t>
            </a:r>
          </a:p>
          <a:p>
            <a:pPr>
              <a:buNone/>
            </a:pPr>
            <a:endParaRPr lang="ru-RU"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72678"/>
          </a:xfrm>
        </p:spPr>
        <p:txBody>
          <a:bodyPr/>
          <a:lstStyle/>
          <a:p>
            <a:endParaRPr lang="ru-RU" dirty="0"/>
          </a:p>
        </p:txBody>
      </p:sp>
      <p:sp>
        <p:nvSpPr>
          <p:cNvPr id="3" name="Содержимое 2"/>
          <p:cNvSpPr>
            <a:spLocks noGrp="1"/>
          </p:cNvSpPr>
          <p:nvPr>
            <p:ph idx="1"/>
          </p:nvPr>
        </p:nvSpPr>
        <p:spPr>
          <a:xfrm>
            <a:off x="457200" y="1196752"/>
            <a:ext cx="8229600" cy="5472336"/>
          </a:xfrm>
        </p:spPr>
        <p:txBody>
          <a:bodyPr/>
          <a:lstStyle/>
          <a:p>
            <a:pPr>
              <a:buNone/>
            </a:pPr>
            <a:r>
              <a:rPr lang="ru-RU" dirty="0" smtClean="0"/>
              <a:t>   </a:t>
            </a:r>
            <a:r>
              <a:rPr lang="ru-RU" sz="2800" dirty="0" smtClean="0">
                <a:latin typeface="Times New Roman" pitchFamily="18" charset="0"/>
                <a:cs typeface="Times New Roman" pitchFamily="18" charset="0"/>
              </a:rPr>
              <a:t>Мы сделали вывод:</a:t>
            </a:r>
          </a:p>
          <a:p>
            <a:pPr>
              <a:buNone/>
            </a:pPr>
            <a:r>
              <a:rPr lang="ru-RU" sz="2800" dirty="0" smtClean="0">
                <a:latin typeface="Times New Roman" pitchFamily="18" charset="0"/>
                <a:cs typeface="Times New Roman" pitchFamily="18" charset="0"/>
              </a:rPr>
              <a:t>   Мы не должны забывать, какой ценой была достигнута наша победа, какой ценой был сохранен мир. Нашему поколению стоит брать пример с еще живых, и почитать уже ушедших от нас </a:t>
            </a:r>
            <a:r>
              <a:rPr lang="ru-RU" sz="2800" b="1" dirty="0" smtClean="0">
                <a:latin typeface="Times New Roman" pitchFamily="18" charset="0"/>
                <a:cs typeface="Times New Roman" pitchFamily="18" charset="0"/>
              </a:rPr>
              <a:t>героев Великой Отечественной войны</a:t>
            </a:r>
            <a:r>
              <a:rPr lang="ru-RU" sz="2800" dirty="0" smtClean="0">
                <a:latin typeface="Times New Roman" pitchFamily="18" charset="0"/>
                <a:cs typeface="Times New Roman" pitchFamily="18" charset="0"/>
              </a:rPr>
              <a:t>. Они подарили всем нам будущее. А без знания своего прошлого, никогда не будет будущего. Вечная память </a:t>
            </a:r>
            <a:r>
              <a:rPr lang="ru-RU" sz="2800" b="1" dirty="0" smtClean="0">
                <a:latin typeface="Times New Roman" pitchFamily="18" charset="0"/>
                <a:cs typeface="Times New Roman" pitchFamily="18" charset="0"/>
              </a:rPr>
              <a:t>героям ВОВ</a:t>
            </a:r>
            <a:r>
              <a:rPr lang="ru-RU" sz="2800" dirty="0" smtClean="0">
                <a:latin typeface="Times New Roman" pitchFamily="18" charset="0"/>
                <a:cs typeface="Times New Roman" pitchFamily="18" charset="0"/>
              </a:rPr>
              <a:t>, и огромное спасибо им. Это меньшее из того, что можем сделать мы для них! Помнить!</a:t>
            </a:r>
          </a:p>
          <a:p>
            <a:pPr>
              <a:buNone/>
            </a:pPr>
            <a:endParaRPr lang="ru-RU"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K:\ProPowerPoint\Шаблоны\В работе\Мы помним\PomnimPrint.jpg"/>
          <p:cNvPicPr>
            <a:picLocks noChangeAspect="1" noChangeArrowheads="1"/>
          </p:cNvPicPr>
          <p:nvPr/>
        </p:nvPicPr>
        <p:blipFill>
          <a:blip r:embed="rId2" cstate="print"/>
          <a:srcRect/>
          <a:stretch>
            <a:fillRect/>
          </a:stretch>
        </p:blipFill>
        <p:spPr bwMode="auto">
          <a:xfrm>
            <a:off x="0" y="-9525"/>
            <a:ext cx="9144000" cy="6867525"/>
          </a:xfrm>
          <a:prstGeom prst="rect">
            <a:avLst/>
          </a:prstGeom>
          <a:noFill/>
          <a:ln w="9525">
            <a:noFill/>
            <a:miter lim="800000"/>
            <a:headEnd/>
            <a:tailEnd/>
          </a:ln>
        </p:spPr>
      </p:pic>
      <p:sp>
        <p:nvSpPr>
          <p:cNvPr id="4099" name="Заголовок 1"/>
          <p:cNvSpPr>
            <a:spLocks noGrp="1"/>
          </p:cNvSpPr>
          <p:nvPr>
            <p:ph type="title"/>
          </p:nvPr>
        </p:nvSpPr>
        <p:spPr>
          <a:xfrm>
            <a:off x="179388" y="188913"/>
            <a:ext cx="7848600" cy="720725"/>
          </a:xfrm>
        </p:spPr>
        <p:txBody>
          <a:bodyPr/>
          <a:lstStyle/>
          <a:p>
            <a:endParaRPr lang="ru-RU" smtClean="0">
              <a:solidFill>
                <a:schemeClr val="bg1"/>
              </a:solidFill>
            </a:endParaRPr>
          </a:p>
        </p:txBody>
      </p:sp>
      <p:sp>
        <p:nvSpPr>
          <p:cNvPr id="4100" name="Объект 2"/>
          <p:cNvSpPr>
            <a:spLocks noGrp="1"/>
          </p:cNvSpPr>
          <p:nvPr>
            <p:ph idx="1"/>
          </p:nvPr>
        </p:nvSpPr>
        <p:spPr>
          <a:xfrm>
            <a:off x="179388" y="1125538"/>
            <a:ext cx="7848600" cy="5543550"/>
          </a:xfrm>
        </p:spPr>
        <p:txBody>
          <a:bodyPr/>
          <a:lstStyle/>
          <a:p>
            <a:pPr>
              <a:buNone/>
            </a:pPr>
            <a:r>
              <a:rPr lang="ru-RU" sz="6000" dirty="0" smtClean="0">
                <a:solidFill>
                  <a:schemeClr val="bg1"/>
                </a:solidFill>
                <a:latin typeface="Times New Roman" pitchFamily="18" charset="0"/>
                <a:cs typeface="Times New Roman" pitchFamily="18" charset="0"/>
              </a:rPr>
              <a:t> </a:t>
            </a:r>
          </a:p>
          <a:p>
            <a:pPr>
              <a:buNone/>
            </a:pPr>
            <a:r>
              <a:rPr lang="ru-RU" sz="6000" dirty="0" smtClean="0">
                <a:solidFill>
                  <a:schemeClr val="bg1"/>
                </a:solidFill>
                <a:latin typeface="Times New Roman" pitchFamily="18" charset="0"/>
                <a:cs typeface="Times New Roman" pitchFamily="18" charset="0"/>
              </a:rPr>
              <a:t>Спасибо за внимание!</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l"/>
            <a:r>
              <a:rPr lang="ru-RU" b="1" dirty="0" smtClean="0">
                <a:latin typeface="Times New Roman" pitchFamily="18" charset="0"/>
                <a:cs typeface="Times New Roman" pitchFamily="18" charset="0"/>
              </a:rPr>
              <a:t>Гипотеза:</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r>
              <a:rPr lang="ru-RU" dirty="0" smtClean="0">
                <a:latin typeface="Times New Roman" pitchFamily="18" charset="0"/>
                <a:cs typeface="Times New Roman" pitchFamily="18" charset="0"/>
              </a:rPr>
              <a:t>Для того чтобы жить в мире сегодня, мы не вправе забывать ветеранов Великой Отечественной Войны 1941-1945 годов, которые отстояли для нас Великую Победу.</a:t>
            </a:r>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052736"/>
            <a:ext cx="8229600" cy="576065"/>
          </a:xfrm>
        </p:spPr>
        <p:txBody>
          <a:bodyPr/>
          <a:lstStyle/>
          <a:p>
            <a:r>
              <a:rPr lang="ru-RU" b="1" dirty="0" smtClean="0">
                <a:latin typeface="Times New Roman" pitchFamily="18" charset="0"/>
                <a:cs typeface="Times New Roman" pitchFamily="18" charset="0"/>
              </a:rPr>
              <a:t>Проект:</a:t>
            </a:r>
            <a:r>
              <a:rPr lang="ru-RU" dirty="0" smtClean="0"/>
              <a:t/>
            </a:r>
            <a:br>
              <a:rPr lang="ru-RU" dirty="0" smtClean="0"/>
            </a:br>
            <a:endParaRPr lang="ru-RU" dirty="0"/>
          </a:p>
        </p:txBody>
      </p:sp>
      <p:sp>
        <p:nvSpPr>
          <p:cNvPr id="3" name="Содержимое 2"/>
          <p:cNvSpPr>
            <a:spLocks noGrp="1"/>
          </p:cNvSpPr>
          <p:nvPr>
            <p:ph idx="1"/>
          </p:nvPr>
        </p:nvSpPr>
        <p:spPr>
          <a:xfrm>
            <a:off x="457200" y="1268760"/>
            <a:ext cx="8229600" cy="5400328"/>
          </a:xfrm>
        </p:spPr>
        <p:txBody>
          <a:bodyPr/>
          <a:lstStyle/>
          <a:p>
            <a:pPr>
              <a:buNone/>
            </a:pPr>
            <a:r>
              <a:rPr lang="ru-RU"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Для того чтобы реализовать исследовательский  проект, мы обсудили общий план проекта, спланировали работу, наметили основные задачи. </a:t>
            </a:r>
          </a:p>
          <a:p>
            <a:pPr>
              <a:buNone/>
            </a:pPr>
            <a:r>
              <a:rPr lang="ru-RU" sz="2000" dirty="0" smtClean="0">
                <a:latin typeface="Times New Roman" pitchFamily="18" charset="0"/>
                <a:cs typeface="Times New Roman" pitchFamily="18" charset="0"/>
              </a:rPr>
              <a:t>             На первом этапе нас заинтересовали исторические вопросы:</a:t>
            </a:r>
          </a:p>
          <a:p>
            <a:pPr>
              <a:buNone/>
            </a:pPr>
            <a:r>
              <a:rPr lang="ru-RU" sz="2000" dirty="0" smtClean="0">
                <a:latin typeface="Times New Roman" pitchFamily="18" charset="0"/>
                <a:cs typeface="Times New Roman" pitchFamily="18" charset="0"/>
              </a:rPr>
              <a:t>1. Когда началась Великая отечественная война?</a:t>
            </a:r>
          </a:p>
          <a:p>
            <a:pPr>
              <a:buNone/>
            </a:pPr>
            <a:r>
              <a:rPr lang="ru-RU" sz="2000" dirty="0" smtClean="0">
                <a:latin typeface="Times New Roman" pitchFamily="18" charset="0"/>
                <a:cs typeface="Times New Roman" pitchFamily="18" charset="0"/>
              </a:rPr>
              <a:t>2. Сколько наших земляков ушло на войну.</a:t>
            </a:r>
          </a:p>
          <a:p>
            <a:pPr>
              <a:buNone/>
            </a:pPr>
            <a:r>
              <a:rPr lang="ru-RU" sz="2000" dirty="0" smtClean="0">
                <a:latin typeface="Times New Roman" pitchFamily="18" charset="0"/>
                <a:cs typeface="Times New Roman" pitchFamily="18" charset="0"/>
              </a:rPr>
              <a:t>3. В каком году Великая Отечественная война завершилась, и сколько наших земляков не смогли вернуться домой.</a:t>
            </a:r>
          </a:p>
          <a:p>
            <a:pPr>
              <a:buNone/>
            </a:pPr>
            <a:r>
              <a:rPr lang="ru-RU" sz="2000" dirty="0" smtClean="0">
                <a:latin typeface="Times New Roman" pitchFamily="18" charset="0"/>
                <a:cs typeface="Times New Roman" pitchFamily="18" charset="0"/>
              </a:rPr>
              <a:t>             На втором этапе мы выясняли:</a:t>
            </a:r>
          </a:p>
          <a:p>
            <a:pPr lvl="0">
              <a:buNone/>
            </a:pPr>
            <a:r>
              <a:rPr lang="ru-RU" sz="2000" dirty="0" smtClean="0">
                <a:latin typeface="Times New Roman" pitchFamily="18" charset="0"/>
                <a:cs typeface="Times New Roman" pitchFamily="18" charset="0"/>
              </a:rPr>
              <a:t>1.Имена героев </a:t>
            </a:r>
            <a:r>
              <a:rPr lang="ru-RU" sz="2000" dirty="0" err="1" smtClean="0">
                <a:latin typeface="Times New Roman" pitchFamily="18" charset="0"/>
                <a:cs typeface="Times New Roman" pitchFamily="18" charset="0"/>
              </a:rPr>
              <a:t>Маслянинского</a:t>
            </a:r>
            <a:r>
              <a:rPr lang="ru-RU" sz="2000" dirty="0" smtClean="0">
                <a:latin typeface="Times New Roman" pitchFamily="18" charset="0"/>
                <a:cs typeface="Times New Roman" pitchFamily="18" charset="0"/>
              </a:rPr>
              <a:t> района Великой Отечественной войны.</a:t>
            </a:r>
          </a:p>
          <a:p>
            <a:pPr lvl="0">
              <a:buNone/>
            </a:pPr>
            <a:r>
              <a:rPr lang="ru-RU" sz="2000" dirty="0" smtClean="0">
                <a:latin typeface="Times New Roman" pitchFamily="18" charset="0"/>
                <a:cs typeface="Times New Roman" pitchFamily="18" charset="0"/>
              </a:rPr>
              <a:t>2.Какие подвиги совершили наши земляки – герои?</a:t>
            </a:r>
          </a:p>
          <a:p>
            <a:pPr>
              <a:buNone/>
            </a:pPr>
            <a:r>
              <a:rPr lang="ru-RU" sz="2000" dirty="0" smtClean="0">
                <a:latin typeface="Times New Roman" pitchFamily="18" charset="0"/>
                <a:cs typeface="Times New Roman" pitchFamily="18" charset="0"/>
              </a:rPr>
              <a:t>             На третьем этапе мы выясняли:</a:t>
            </a:r>
          </a:p>
          <a:p>
            <a:r>
              <a:rPr lang="ru-RU" sz="2000" dirty="0" smtClean="0">
                <a:latin typeface="Times New Roman" pitchFamily="18" charset="0"/>
                <a:cs typeface="Times New Roman" pitchFamily="18" charset="0"/>
              </a:rPr>
              <a:t>Как сохраняют память в нашем районе о тех, кто погиб на полях сражений?</a:t>
            </a:r>
          </a:p>
          <a:p>
            <a:endParaRPr lang="ru-RU" sz="2000" dirty="0" smtClean="0">
              <a:latin typeface="Times New Roman" pitchFamily="18" charset="0"/>
              <a:cs typeface="Times New Roman" pitchFamily="18" charset="0"/>
            </a:endParaRPr>
          </a:p>
          <a:p>
            <a:endParaRPr lang="ru-RU" sz="2000" dirty="0" smtClean="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a:buNone/>
            </a:pPr>
            <a:r>
              <a:rPr lang="ru-RU" sz="2400" dirty="0" smtClean="0">
                <a:latin typeface="Times New Roman" pitchFamily="18" charset="0"/>
                <a:cs typeface="Times New Roman" pitchFamily="18" charset="0"/>
              </a:rPr>
              <a:t>                На четвертом этапе мы провели:</a:t>
            </a:r>
          </a:p>
          <a:p>
            <a:pPr lvl="0">
              <a:buNone/>
            </a:pPr>
            <a:r>
              <a:rPr lang="ru-RU" sz="2400" dirty="0" smtClean="0">
                <a:latin typeface="Times New Roman" pitchFamily="18" charset="0"/>
                <a:cs typeface="Times New Roman" pitchFamily="18" charset="0"/>
              </a:rPr>
              <a:t>1. Социальный опрос среди учителей и родителей, анкетирование младших школьников;</a:t>
            </a:r>
          </a:p>
          <a:p>
            <a:pPr lvl="0">
              <a:buNone/>
            </a:pPr>
            <a:r>
              <a:rPr lang="ru-RU" sz="2400" dirty="0" smtClean="0">
                <a:latin typeface="Times New Roman" pitchFamily="18" charset="0"/>
                <a:cs typeface="Times New Roman" pitchFamily="18" charset="0"/>
              </a:rPr>
              <a:t>2.  Проанализировали полученные результаты.</a:t>
            </a:r>
          </a:p>
          <a:p>
            <a:pPr>
              <a:buNone/>
            </a:pPr>
            <a:r>
              <a:rPr lang="ru-RU" sz="2400" dirty="0" smtClean="0">
                <a:latin typeface="Times New Roman" pitchFamily="18" charset="0"/>
                <a:cs typeface="Times New Roman" pitchFamily="18" charset="0"/>
              </a:rPr>
              <a:t>      Завершающим этапом нашего исследовательского проекта стал выпуск стенгазеты «Мы помним»</a:t>
            </a:r>
            <a:r>
              <a:rPr lang="ru-RU" sz="2400" b="1"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1268760"/>
            <a:ext cx="8229600" cy="360015"/>
          </a:xfrm>
        </p:spPr>
        <p:txBody>
          <a:bodyPr/>
          <a:lstStyle/>
          <a:p>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Вот, о чём  мы узнали:</a:t>
            </a:r>
            <a:r>
              <a:rPr lang="ru-RU" dirty="0" smtClean="0"/>
              <a:t/>
            </a:r>
            <a:br>
              <a:rPr lang="ru-RU" dirty="0" smtClean="0"/>
            </a:br>
            <a:endParaRPr lang="ru-RU" dirty="0"/>
          </a:p>
        </p:txBody>
      </p:sp>
      <p:sp>
        <p:nvSpPr>
          <p:cNvPr id="3" name="Содержимое 2"/>
          <p:cNvSpPr>
            <a:spLocks noGrp="1"/>
          </p:cNvSpPr>
          <p:nvPr>
            <p:ph idx="1"/>
          </p:nvPr>
        </p:nvSpPr>
        <p:spPr>
          <a:xfrm>
            <a:off x="457200" y="1340768"/>
            <a:ext cx="8229600" cy="5328320"/>
          </a:xfrm>
        </p:spPr>
        <p:txBody>
          <a:bodyPr/>
          <a:lstStyle/>
          <a:p>
            <a:pPr algn="just">
              <a:buNone/>
            </a:pPr>
            <a:r>
              <a:rPr lang="ru-RU" dirty="0" smtClean="0"/>
              <a:t>       </a:t>
            </a:r>
          </a:p>
          <a:p>
            <a:pPr algn="just">
              <a:buNone/>
            </a:pPr>
            <a:r>
              <a:rPr lang="ru-RU" dirty="0" smtClean="0">
                <a:latin typeface="Times New Roman" pitchFamily="18" charset="0"/>
                <a:cs typeface="Times New Roman" pitchFamily="18" charset="0"/>
              </a:rPr>
              <a:t>    22 июня 1941 года, когда на западной границе СССР солнечные лучи только собирались озарять землю, первые солдаты гитлеровской Германии ступили на советскую землю.</a:t>
            </a:r>
          </a:p>
          <a:p>
            <a:pPr algn="just">
              <a:buNone/>
            </a:pPr>
            <a:r>
              <a:rPr lang="ru-RU" dirty="0" smtClean="0">
                <a:latin typeface="Times New Roman" pitchFamily="18" charset="0"/>
                <a:cs typeface="Times New Roman" pitchFamily="18" charset="0"/>
              </a:rPr>
              <a:t> По радо прозвучали страшные слова:</a:t>
            </a:r>
          </a:p>
          <a:p>
            <a:pPr>
              <a:buNone/>
            </a:pPr>
            <a:endParaRPr lang="ru-RU" dirty="0"/>
          </a:p>
        </p:txBody>
      </p:sp>
      <p:pic>
        <p:nvPicPr>
          <p:cNvPr id="6" name="юрий-левитан-22-июня-1941-года-объявление-о-начале-войны.mp3">
            <a:hlinkClick r:id="" action="ppaction://media"/>
          </p:cNvPr>
          <p:cNvPicPr>
            <a:picLocks noRot="1" noChangeAspect="1"/>
          </p:cNvPicPr>
          <p:nvPr>
            <a:audioFile r:link="rId1"/>
          </p:nvPr>
        </p:nvPicPr>
        <p:blipFill>
          <a:blip r:embed="rId3" cstate="print"/>
          <a:stretch>
            <a:fillRect/>
          </a:stretch>
        </p:blipFill>
        <p:spPr>
          <a:xfrm>
            <a:off x="8460432" y="6237312"/>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7104"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0375" y="908051"/>
            <a:ext cx="8229600" cy="144685"/>
          </a:xfrm>
        </p:spPr>
        <p:txBody>
          <a:bodyPr/>
          <a:lstStyle/>
          <a:p>
            <a:endParaRPr lang="ru-RU" dirty="0"/>
          </a:p>
        </p:txBody>
      </p:sp>
      <p:sp>
        <p:nvSpPr>
          <p:cNvPr id="3" name="Содержимое 2"/>
          <p:cNvSpPr>
            <a:spLocks noGrp="1"/>
          </p:cNvSpPr>
          <p:nvPr>
            <p:ph idx="1"/>
          </p:nvPr>
        </p:nvSpPr>
        <p:spPr>
          <a:xfrm>
            <a:off x="457200" y="1052736"/>
            <a:ext cx="8229600" cy="5616352"/>
          </a:xfrm>
        </p:spPr>
        <p:txBody>
          <a:bodyPr/>
          <a:lstStyle/>
          <a:p>
            <a:pPr algn="just">
              <a:buNone/>
            </a:pPr>
            <a:r>
              <a:rPr lang="ru-RU" sz="2800" dirty="0" smtClean="0">
                <a:latin typeface="Times New Roman" pitchFamily="18" charset="0"/>
                <a:cs typeface="Times New Roman" pitchFamily="18" charset="0"/>
              </a:rPr>
              <a:t>      С этого дня начался  отсчет четырем годам нечеловеческих усилий, в течение которых будущее каждого  висело практически на волоске.  Чтобы не оказаться в фашистском рабстве, ради спасения Родины, народ вступил в схватку с коварным, жестоким и беспощадным врагом.</a:t>
            </a:r>
          </a:p>
          <a:p>
            <a:pPr algn="just">
              <a:buNone/>
            </a:pPr>
            <a:r>
              <a:rPr lang="ru-RU" sz="2800" dirty="0" smtClean="0">
                <a:latin typeface="Times New Roman" pitchFamily="18" charset="0"/>
                <a:cs typeface="Times New Roman" pitchFamily="18" charset="0"/>
              </a:rPr>
              <a:t>   Миллионы солдат – мужчины и женщины – уходили на фронт. Это была самая жестокая и кровопролитная война в истории нашей страны. Она длилась четыре года или 1418 дней. И закончилась лишь 9 мая 1945 года нашей Победой.  </a:t>
            </a:r>
            <a:endParaRPr lang="ru-RU"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omnim">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Pomnim</Template>
  <TotalTime>182</TotalTime>
  <Words>1235</Words>
  <Application>Microsoft Office PowerPoint</Application>
  <PresentationFormat>Экран (4:3)</PresentationFormat>
  <Paragraphs>75</Paragraphs>
  <Slides>44</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44</vt:i4>
      </vt:variant>
    </vt:vector>
  </HeadingPairs>
  <TitlesOfParts>
    <vt:vector size="45" baseType="lpstr">
      <vt:lpstr>Pomnim</vt:lpstr>
      <vt:lpstr>Слайд 1</vt:lpstr>
      <vt:lpstr>Актуальность: </vt:lpstr>
      <vt:lpstr>Цель: </vt:lpstr>
      <vt:lpstr>Задачи: </vt:lpstr>
      <vt:lpstr>Гипотеза:</vt:lpstr>
      <vt:lpstr>Проект: </vt:lpstr>
      <vt:lpstr>Слайд 7</vt:lpstr>
      <vt:lpstr> Вот, о чём  мы узнали: </vt:lpstr>
      <vt:lpstr>Слайд 9</vt:lpstr>
      <vt:lpstr>Слайд 10</vt:lpstr>
      <vt:lpstr>Слайд 11</vt:lpstr>
      <vt:lpstr>Бажин Петр Яковлевич (1914-1978 гг.)</vt:lpstr>
      <vt:lpstr>Бизяев Дмитрий Иванович (1919-1985 гг.).</vt:lpstr>
      <vt:lpstr>Гриценко Ефим Дмитриевич (1908-1945 гг.)</vt:lpstr>
      <vt:lpstr>Желнов Федор Георгиевич (1923-1981 гг.)</vt:lpstr>
      <vt:lpstr>Марковский Вениамин Яковлевич (1924-1943 гг.)</vt:lpstr>
      <vt:lpstr>Перминов Ерофей Иосифович (1913-1971 гг.).</vt:lpstr>
      <vt:lpstr>Щекотов Григорий Феоктистович (1924-1981 гг.)</vt:lpstr>
      <vt:lpstr>Память о Великой Отечественной войне</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В честь земляков-героев названы улицы: </vt:lpstr>
      <vt:lpstr>Слайд 34</vt:lpstr>
      <vt:lpstr> Исследование. </vt:lpstr>
      <vt:lpstr>Слайд 36</vt:lpstr>
      <vt:lpstr>Слайд 37</vt:lpstr>
      <vt:lpstr>Слайд 38</vt:lpstr>
      <vt:lpstr>Слайд 39</vt:lpstr>
      <vt:lpstr> Заключение </vt:lpstr>
      <vt:lpstr>Слайд 41</vt:lpstr>
      <vt:lpstr>Слайд 42</vt:lpstr>
      <vt:lpstr>Слайд 43</vt:lpstr>
      <vt:lpstr>Слайд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DNS</dc:creator>
  <dc:description>http://propowerpoint.ru - Бесплатные шаблоны для презентаций. Полезные советы и уроки  PowerPoint .</dc:description>
  <cp:lastModifiedBy>DNS</cp:lastModifiedBy>
  <cp:revision>21</cp:revision>
  <dcterms:created xsi:type="dcterms:W3CDTF">2018-01-27T11:57:08Z</dcterms:created>
  <dcterms:modified xsi:type="dcterms:W3CDTF">2018-03-25T05:02:48Z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00080008050000000000010243100207f8000400038000</vt:lpwstr>
  </property>
</Properties>
</file>