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0" r:id="rId11"/>
    <p:sldId id="266" r:id="rId12"/>
    <p:sldId id="267" r:id="rId13"/>
    <p:sldId id="268" r:id="rId14"/>
    <p:sldId id="271" r:id="rId15"/>
    <p:sldId id="272" r:id="rId16"/>
    <p:sldId id="273" r:id="rId17"/>
    <p:sldId id="275" r:id="rId18"/>
    <p:sldId id="274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13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CCC48BA-CB0D-437A-B97F-AB0A07B9C69B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406E4E7-5736-47CC-B6F6-47BC4D6101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greensad.com.ua/ru/product/zemljanika-baron-solemaher-kont-05l/" TargetMode="External"/><Relationship Id="rId3" Type="http://schemas.openxmlformats.org/officeDocument/2006/relationships/hyperlink" Target="http://mikha-pirog.ya.ru/replies.xml?item_no=4841" TargetMode="External"/><Relationship Id="rId7" Type="http://schemas.openxmlformats.org/officeDocument/2006/relationships/hyperlink" Target="http://sufiy.ucoz.com/news/2012-09-26" TargetMode="External"/><Relationship Id="rId12" Type="http://schemas.openxmlformats.org/officeDocument/2006/relationships/hyperlink" Target="http://fotki.yandex.ru/users/gotissa-lacri/view/469314/?page=5" TargetMode="External"/><Relationship Id="rId2" Type="http://schemas.openxmlformats.org/officeDocument/2006/relationships/hyperlink" Target="http://derevo-gallereya.org/berza-derevo-foto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v-flowers.com/biologiya/khitroe-zernyshko.html" TargetMode="External"/><Relationship Id="rId11" Type="http://schemas.openxmlformats.org/officeDocument/2006/relationships/hyperlink" Target="http://www.yugopolis.ru/news/sport/2011/07/21/20398/plavanie-sportivnye-shkoly-basseiny" TargetMode="External"/><Relationship Id="rId5" Type="http://schemas.openxmlformats.org/officeDocument/2006/relationships/hyperlink" Target="http://www.all-live.ru/img156.htm" TargetMode="External"/><Relationship Id="rId10" Type="http://schemas.openxmlformats.org/officeDocument/2006/relationships/hyperlink" Target="http://m.interfax.by/article/1089979" TargetMode="External"/><Relationship Id="rId4" Type="http://schemas.openxmlformats.org/officeDocument/2006/relationships/hyperlink" Target="http://img.nr2.ru/chel/368388.html" TargetMode="External"/><Relationship Id="rId9" Type="http://schemas.openxmlformats.org/officeDocument/2006/relationships/hyperlink" Target="http://21region.org/sections/sport/25231-khokkejj-barys-i-vitjaz-ustanovili-rekord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76872"/>
            <a:ext cx="5995000" cy="15807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Написание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слов с двойными согласными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5085184"/>
            <a:ext cx="3439035" cy="95213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Калашникова Любовь Петровна  учитель начальных классов высшей квалификационной категории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95536" y="476672"/>
            <a:ext cx="4176464" cy="952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МБОУ СОШ № 153</a:t>
            </a:r>
          </a:p>
          <a:p>
            <a:pPr algn="ctr"/>
            <a:r>
              <a:rPr lang="ru-RU" dirty="0" smtClean="0"/>
              <a:t>г. Новосибирска</a:t>
            </a:r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10419" y="2221474"/>
            <a:ext cx="3816424" cy="1136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Открытый урок </a:t>
            </a:r>
          </a:p>
          <a:p>
            <a:r>
              <a:rPr lang="ru-RU" dirty="0" smtClean="0"/>
              <a:t> </a:t>
            </a:r>
            <a:r>
              <a:rPr lang="ru-RU" dirty="0" smtClean="0"/>
              <a:t>русского языка на тему: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80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Теннис </a:t>
            </a:r>
            <a:endParaRPr lang="ru-RU" dirty="0"/>
          </a:p>
        </p:txBody>
      </p:sp>
      <p:pic>
        <p:nvPicPr>
          <p:cNvPr id="2050" name="Picture 2" descr="http://m.interfax.by/files/2011-04/20110401-143723-67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57525" y="1628800"/>
            <a:ext cx="5596533" cy="483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89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Бассейн </a:t>
            </a:r>
            <a:endParaRPr lang="ru-RU" dirty="0"/>
          </a:p>
        </p:txBody>
      </p:sp>
      <p:pic>
        <p:nvPicPr>
          <p:cNvPr id="16386" name="Picture 2" descr="http://aksakal.info/uploads/posts/2011-12/1322799177_basseyn-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60"/>
          <a:stretch/>
        </p:blipFill>
        <p:spPr bwMode="auto">
          <a:xfrm>
            <a:off x="2699792" y="1844824"/>
            <a:ext cx="5616624" cy="430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59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024744" cy="720080"/>
          </a:xfrm>
        </p:spPr>
        <p:txBody>
          <a:bodyPr/>
          <a:lstStyle/>
          <a:p>
            <a:r>
              <a:rPr lang="ru-RU" dirty="0" smtClean="0"/>
              <a:t>Перрон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3927" y="1124744"/>
            <a:ext cx="7920880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- площадка </a:t>
            </a:r>
            <a:r>
              <a:rPr lang="ru-RU" dirty="0"/>
              <a:t>у железнодорожных путей на станциях и остановочных пунктах для удобной посадки и высадки пассажиров</a:t>
            </a:r>
          </a:p>
        </p:txBody>
      </p:sp>
      <p:pic>
        <p:nvPicPr>
          <p:cNvPr id="17410" name="Picture 2" descr="http://img-fotki.yandex.ru/get/5813/12435149.27/0_72942_dc7b0693_XL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2"/>
          <a:stretch/>
        </p:blipFill>
        <p:spPr bwMode="auto">
          <a:xfrm>
            <a:off x="1043608" y="2492896"/>
            <a:ext cx="7331968" cy="380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17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Кроссворд с двойными согласными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392955"/>
              </p:ext>
            </p:extLst>
          </p:nvPr>
        </p:nvGraphicFramePr>
        <p:xfrm>
          <a:off x="4572000" y="2780928"/>
          <a:ext cx="3528441" cy="3139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63"/>
                <a:gridCol w="504063"/>
                <a:gridCol w="504063"/>
                <a:gridCol w="504063"/>
                <a:gridCol w="504063"/>
                <a:gridCol w="504063"/>
                <a:gridCol w="504063"/>
              </a:tblGrid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5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r>
                        <a:rPr lang="ru-RU" sz="1600" u="none" strike="noStrike" dirty="0" smtClean="0">
                          <a:effectLst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43607" y="2708920"/>
            <a:ext cx="343555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Какая болезнь с - </a:t>
            </a:r>
            <a:r>
              <a:rPr lang="ru-RU" dirty="0" err="1" smtClean="0"/>
              <a:t>пп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2. В какой игре - </a:t>
            </a:r>
            <a:r>
              <a:rPr lang="ru-RU" dirty="0" err="1" smtClean="0"/>
              <a:t>кк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3. В </a:t>
            </a:r>
            <a:r>
              <a:rPr lang="ru-RU" dirty="0"/>
              <a:t>каком дне недели - </a:t>
            </a:r>
            <a:r>
              <a:rPr lang="ru-RU" dirty="0" err="1"/>
              <a:t>бб</a:t>
            </a:r>
            <a:r>
              <a:rPr lang="ru-RU" dirty="0" smtClean="0"/>
              <a:t>?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4. В </a:t>
            </a:r>
            <a:r>
              <a:rPr lang="ru-RU" dirty="0"/>
              <a:t>каком языке - </a:t>
            </a:r>
            <a:r>
              <a:rPr lang="ru-RU" dirty="0" err="1"/>
              <a:t>сс</a:t>
            </a:r>
            <a:r>
              <a:rPr lang="ru-RU" dirty="0"/>
              <a:t>?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5. Какой </a:t>
            </a:r>
            <a:r>
              <a:rPr lang="ru-RU" dirty="0"/>
              <a:t>сосуд с - </a:t>
            </a:r>
            <a:r>
              <a:rPr lang="ru-RU" dirty="0" err="1"/>
              <a:t>нн</a:t>
            </a:r>
            <a:r>
              <a:rPr lang="ru-RU" dirty="0"/>
              <a:t>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076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Кроссворд с двойными согласными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6958967"/>
              </p:ext>
            </p:extLst>
          </p:nvPr>
        </p:nvGraphicFramePr>
        <p:xfrm>
          <a:off x="4572000" y="2780928"/>
          <a:ext cx="3528441" cy="3139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63"/>
                <a:gridCol w="504063"/>
                <a:gridCol w="504063"/>
                <a:gridCol w="504063"/>
                <a:gridCol w="504063"/>
                <a:gridCol w="504063"/>
                <a:gridCol w="504063"/>
              </a:tblGrid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5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Г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р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и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п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п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</a:rPr>
                        <a:t>5</a:t>
                      </a:r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43607" y="2708920"/>
            <a:ext cx="343555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Какая болезнь с - </a:t>
            </a:r>
            <a:r>
              <a:rPr lang="ru-RU" dirty="0" err="1" smtClean="0"/>
              <a:t>пп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2. В какой игре - </a:t>
            </a:r>
            <a:r>
              <a:rPr lang="ru-RU" dirty="0" err="1" smtClean="0"/>
              <a:t>кк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3. В </a:t>
            </a:r>
            <a:r>
              <a:rPr lang="ru-RU" dirty="0"/>
              <a:t>каком дне недели - </a:t>
            </a:r>
            <a:r>
              <a:rPr lang="ru-RU" dirty="0" err="1"/>
              <a:t>бб</a:t>
            </a:r>
            <a:r>
              <a:rPr lang="ru-RU" dirty="0" smtClean="0"/>
              <a:t>?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4. В </a:t>
            </a:r>
            <a:r>
              <a:rPr lang="ru-RU" dirty="0"/>
              <a:t>каком языке - </a:t>
            </a:r>
            <a:r>
              <a:rPr lang="ru-RU" dirty="0" err="1"/>
              <a:t>сс</a:t>
            </a:r>
            <a:r>
              <a:rPr lang="ru-RU" dirty="0"/>
              <a:t>?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5. Какой </a:t>
            </a:r>
            <a:r>
              <a:rPr lang="ru-RU" dirty="0"/>
              <a:t>сосуд с - </a:t>
            </a:r>
            <a:r>
              <a:rPr lang="ru-RU" dirty="0" err="1"/>
              <a:t>нн</a:t>
            </a:r>
            <a:r>
              <a:rPr lang="ru-RU" dirty="0"/>
              <a:t>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490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Кроссворд с двойными согласными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2337340"/>
              </p:ext>
            </p:extLst>
          </p:nvPr>
        </p:nvGraphicFramePr>
        <p:xfrm>
          <a:off x="4572000" y="2780928"/>
          <a:ext cx="3528441" cy="3139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63"/>
                <a:gridCol w="504063"/>
                <a:gridCol w="504063"/>
                <a:gridCol w="504063"/>
                <a:gridCol w="504063"/>
                <a:gridCol w="504063"/>
                <a:gridCol w="504063"/>
              </a:tblGrid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Х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5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Г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о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р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к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и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п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п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й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</a:rPr>
                        <a:t>5</a:t>
                      </a:r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43607" y="2708920"/>
            <a:ext cx="343555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Какая болезнь с - </a:t>
            </a:r>
            <a:r>
              <a:rPr lang="ru-RU" dirty="0" err="1" smtClean="0"/>
              <a:t>пп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2. В какой игре - </a:t>
            </a:r>
            <a:r>
              <a:rPr lang="ru-RU" dirty="0" err="1" smtClean="0"/>
              <a:t>кк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3. В </a:t>
            </a:r>
            <a:r>
              <a:rPr lang="ru-RU" dirty="0"/>
              <a:t>каком дне недели - </a:t>
            </a:r>
            <a:r>
              <a:rPr lang="ru-RU" dirty="0" err="1"/>
              <a:t>бб</a:t>
            </a:r>
            <a:r>
              <a:rPr lang="ru-RU" dirty="0" smtClean="0"/>
              <a:t>?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4. В </a:t>
            </a:r>
            <a:r>
              <a:rPr lang="ru-RU" dirty="0"/>
              <a:t>каком языке - </a:t>
            </a:r>
            <a:r>
              <a:rPr lang="ru-RU" dirty="0" err="1"/>
              <a:t>сс</a:t>
            </a:r>
            <a:r>
              <a:rPr lang="ru-RU" dirty="0"/>
              <a:t>?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5. Какой </a:t>
            </a:r>
            <a:r>
              <a:rPr lang="ru-RU" dirty="0"/>
              <a:t>сосуд с - </a:t>
            </a:r>
            <a:r>
              <a:rPr lang="ru-RU" dirty="0" err="1"/>
              <a:t>нн</a:t>
            </a:r>
            <a:r>
              <a:rPr lang="ru-RU" dirty="0"/>
              <a:t>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586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Кроссворд с двойными согласными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9585210"/>
              </p:ext>
            </p:extLst>
          </p:nvPr>
        </p:nvGraphicFramePr>
        <p:xfrm>
          <a:off x="4572000" y="2780928"/>
          <a:ext cx="3528441" cy="3139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63"/>
                <a:gridCol w="504063"/>
                <a:gridCol w="504063"/>
                <a:gridCol w="504063"/>
                <a:gridCol w="504063"/>
                <a:gridCol w="504063"/>
                <a:gridCol w="504063"/>
              </a:tblGrid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Х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5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Г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о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Р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С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к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и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у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п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б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п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б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о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т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</a:rPr>
                        <a:t>5</a:t>
                      </a:r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43607" y="2708920"/>
            <a:ext cx="343555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Какая болезнь с - </a:t>
            </a:r>
            <a:r>
              <a:rPr lang="ru-RU" dirty="0" err="1" smtClean="0"/>
              <a:t>пп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2. В какой игре - </a:t>
            </a:r>
            <a:r>
              <a:rPr lang="ru-RU" dirty="0" err="1" smtClean="0"/>
              <a:t>кк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3. В </a:t>
            </a:r>
            <a:r>
              <a:rPr lang="ru-RU" dirty="0"/>
              <a:t>каком дне недели - </a:t>
            </a:r>
            <a:r>
              <a:rPr lang="ru-RU" dirty="0" err="1"/>
              <a:t>бб</a:t>
            </a:r>
            <a:r>
              <a:rPr lang="ru-RU" dirty="0" smtClean="0"/>
              <a:t>?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4. В </a:t>
            </a:r>
            <a:r>
              <a:rPr lang="ru-RU" dirty="0"/>
              <a:t>каком языке - </a:t>
            </a:r>
            <a:r>
              <a:rPr lang="ru-RU" dirty="0" err="1"/>
              <a:t>сс</a:t>
            </a:r>
            <a:r>
              <a:rPr lang="ru-RU" dirty="0"/>
              <a:t>?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5. Какой </a:t>
            </a:r>
            <a:r>
              <a:rPr lang="ru-RU" dirty="0"/>
              <a:t>сосуд с - </a:t>
            </a:r>
            <a:r>
              <a:rPr lang="ru-RU" dirty="0" err="1"/>
              <a:t>нн</a:t>
            </a:r>
            <a:r>
              <a:rPr lang="ru-RU" dirty="0"/>
              <a:t>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50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Кроссворд с двойными согласными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9513314"/>
              </p:ext>
            </p:extLst>
          </p:nvPr>
        </p:nvGraphicFramePr>
        <p:xfrm>
          <a:off x="4572000" y="2780928"/>
          <a:ext cx="3528441" cy="3139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63"/>
                <a:gridCol w="504063"/>
                <a:gridCol w="504063"/>
                <a:gridCol w="504063"/>
                <a:gridCol w="504063"/>
                <a:gridCol w="504063"/>
                <a:gridCol w="504063"/>
              </a:tblGrid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Х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5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Г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о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Р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у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С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с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к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и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r>
                        <a:rPr lang="ru-RU" sz="1600" b="1" u="none" strike="noStrike" dirty="0" smtClean="0">
                          <a:effectLst/>
                        </a:rPr>
                        <a:t>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и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у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п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б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п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б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о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т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</a:rPr>
                        <a:t>5</a:t>
                      </a:r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43607" y="2708920"/>
            <a:ext cx="343555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Какая болезнь с - </a:t>
            </a:r>
            <a:r>
              <a:rPr lang="ru-RU" dirty="0" err="1" smtClean="0"/>
              <a:t>пп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2. В какой игре - </a:t>
            </a:r>
            <a:r>
              <a:rPr lang="ru-RU" dirty="0" err="1" smtClean="0"/>
              <a:t>кк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3. В </a:t>
            </a:r>
            <a:r>
              <a:rPr lang="ru-RU" dirty="0"/>
              <a:t>каком дне недели - </a:t>
            </a:r>
            <a:r>
              <a:rPr lang="ru-RU" dirty="0" err="1"/>
              <a:t>бб</a:t>
            </a:r>
            <a:r>
              <a:rPr lang="ru-RU" dirty="0" smtClean="0"/>
              <a:t>?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4. В </a:t>
            </a:r>
            <a:r>
              <a:rPr lang="ru-RU" dirty="0"/>
              <a:t>каком языке - </a:t>
            </a:r>
            <a:r>
              <a:rPr lang="ru-RU" dirty="0" err="1"/>
              <a:t>сс</a:t>
            </a:r>
            <a:r>
              <a:rPr lang="ru-RU" dirty="0"/>
              <a:t>?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5. Какой </a:t>
            </a:r>
            <a:r>
              <a:rPr lang="ru-RU" dirty="0"/>
              <a:t>сосуд с - </a:t>
            </a:r>
            <a:r>
              <a:rPr lang="ru-RU" dirty="0" err="1"/>
              <a:t>нн</a:t>
            </a:r>
            <a:r>
              <a:rPr lang="ru-RU" dirty="0"/>
              <a:t>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81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Кроссворд с двойными согласными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3499418"/>
              </p:ext>
            </p:extLst>
          </p:nvPr>
        </p:nvGraphicFramePr>
        <p:xfrm>
          <a:off x="4572000" y="2780928"/>
          <a:ext cx="3528441" cy="3139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63"/>
                <a:gridCol w="504063"/>
                <a:gridCol w="504063"/>
                <a:gridCol w="504063"/>
                <a:gridCol w="504063"/>
                <a:gridCol w="504063"/>
                <a:gridCol w="504063"/>
              </a:tblGrid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Х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5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Г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о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Р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у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r>
                        <a:rPr lang="en-US" sz="1600" b="1" u="none" strike="noStrike" dirty="0" smtClean="0">
                          <a:effectLst/>
                        </a:rPr>
                        <a:t>c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к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r>
                        <a:rPr lang="ru-RU" sz="1600" b="1" u="none" strike="noStrike" dirty="0" smtClean="0">
                          <a:effectLst/>
                        </a:rPr>
                        <a:t>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r>
                        <a:rPr lang="ru-RU" sz="1600" b="1" u="none" strike="noStrike" dirty="0" smtClean="0">
                          <a:effectLst/>
                        </a:rPr>
                        <a:t>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и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у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п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б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п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б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о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т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9239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В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н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н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43607" y="2708920"/>
            <a:ext cx="343555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Какая болезнь с - </a:t>
            </a:r>
            <a:r>
              <a:rPr lang="ru-RU" dirty="0" err="1" smtClean="0"/>
              <a:t>пп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2. В какой игре - </a:t>
            </a:r>
            <a:r>
              <a:rPr lang="ru-RU" dirty="0" err="1" smtClean="0"/>
              <a:t>кк</a:t>
            </a:r>
            <a:r>
              <a:rPr lang="ru-RU" dirty="0" smtClean="0"/>
              <a:t>? </a:t>
            </a:r>
          </a:p>
          <a:p>
            <a:endParaRPr lang="ru-RU" dirty="0" smtClean="0"/>
          </a:p>
          <a:p>
            <a:r>
              <a:rPr lang="ru-RU" dirty="0" smtClean="0"/>
              <a:t>3. В </a:t>
            </a:r>
            <a:r>
              <a:rPr lang="ru-RU" dirty="0"/>
              <a:t>каком дне недели - </a:t>
            </a:r>
            <a:r>
              <a:rPr lang="ru-RU" dirty="0" err="1"/>
              <a:t>бб</a:t>
            </a:r>
            <a:r>
              <a:rPr lang="ru-RU" dirty="0" smtClean="0"/>
              <a:t>?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4. В </a:t>
            </a:r>
            <a:r>
              <a:rPr lang="ru-RU" dirty="0"/>
              <a:t>каком языке - </a:t>
            </a:r>
            <a:r>
              <a:rPr lang="ru-RU" dirty="0" err="1"/>
              <a:t>сс</a:t>
            </a:r>
            <a:r>
              <a:rPr lang="ru-RU" dirty="0"/>
              <a:t>?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5. Какой </a:t>
            </a:r>
            <a:r>
              <a:rPr lang="ru-RU" dirty="0"/>
              <a:t>сосуд с - </a:t>
            </a:r>
            <a:r>
              <a:rPr lang="ru-RU" dirty="0" err="1"/>
              <a:t>нн</a:t>
            </a:r>
            <a:r>
              <a:rPr lang="ru-RU" dirty="0"/>
              <a:t>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57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3573016"/>
            <a:ext cx="6777317" cy="745308"/>
          </a:xfrm>
        </p:spPr>
        <p:txBody>
          <a:bodyPr/>
          <a:lstStyle/>
          <a:p>
            <a:pPr algn="ctr"/>
            <a:r>
              <a:rPr lang="ru-RU" dirty="0" smtClean="0"/>
              <a:t>У.  274. с. 138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05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Береза</a:t>
            </a:r>
            <a:endParaRPr lang="ru-RU" dirty="0"/>
          </a:p>
        </p:txBody>
      </p:sp>
      <p:pic>
        <p:nvPicPr>
          <p:cNvPr id="2050" name="Picture 2" descr="http://img-2006-04.photosight.ru/20/138856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764824"/>
            <a:ext cx="4265315" cy="568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87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Использованные материалы и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Рамзаева</a:t>
            </a:r>
            <a:r>
              <a:rPr lang="ru-RU" dirty="0"/>
              <a:t> Л. Методическая разработка по русскому языку 3 класс. – Издательство Дрофа, </a:t>
            </a:r>
            <a:r>
              <a:rPr lang="ru-RU" dirty="0" smtClean="0"/>
              <a:t>20</a:t>
            </a:r>
            <a:r>
              <a:rPr lang="en-US" dirty="0" smtClean="0"/>
              <a:t>11</a:t>
            </a:r>
            <a:r>
              <a:rPr lang="ru-RU" dirty="0" smtClean="0"/>
              <a:t> </a:t>
            </a:r>
            <a:r>
              <a:rPr lang="ru-RU" dirty="0"/>
              <a:t>г.  С. 68</a:t>
            </a:r>
          </a:p>
          <a:p>
            <a:r>
              <a:rPr lang="ru-RU" dirty="0"/>
              <a:t>Журнал начальная школа     № 9. </a:t>
            </a:r>
            <a:r>
              <a:rPr lang="ru-RU" dirty="0" smtClean="0"/>
              <a:t>20</a:t>
            </a:r>
            <a:r>
              <a:rPr lang="en-US" dirty="0" smtClean="0"/>
              <a:t>12</a:t>
            </a:r>
            <a:r>
              <a:rPr lang="ru-RU" dirty="0" smtClean="0"/>
              <a:t> </a:t>
            </a:r>
            <a:r>
              <a:rPr lang="ru-RU" dirty="0"/>
              <a:t>г. С.24. </a:t>
            </a:r>
            <a:endParaRPr lang="ru-RU" dirty="0" smtClean="0"/>
          </a:p>
          <a:p>
            <a:r>
              <a:rPr lang="en-US" dirty="0"/>
              <a:t>http://poiskslov.com/word/%D0%BF%D0%B5%D1%80%D1%80%D0%BE%D0%BD/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17903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992888" cy="38511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Ссылки на использованные изображения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288175"/>
            <a:ext cx="7632848" cy="4517089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derevo-gallereya.org/berza-derevo-foto.html</a:t>
            </a:r>
            <a:endParaRPr lang="ru-RU" sz="2000" dirty="0" smtClean="0"/>
          </a:p>
          <a:p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mikha-pirog.ya.ru/replies.xml?item_no=4841</a:t>
            </a:r>
            <a:endParaRPr lang="ru-RU" sz="2000" dirty="0" smtClean="0"/>
          </a:p>
          <a:p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img.nr2.ru/chel/368388.html</a:t>
            </a:r>
            <a:endParaRPr lang="ru-RU" sz="2000" dirty="0" smtClean="0"/>
          </a:p>
          <a:p>
            <a:r>
              <a:rPr lang="en-US" sz="2000" dirty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www.all-live.ru/img156.htm</a:t>
            </a:r>
            <a:endParaRPr lang="ru-RU" sz="2000" dirty="0" smtClean="0"/>
          </a:p>
          <a:p>
            <a:r>
              <a:rPr lang="en-US" sz="2000" dirty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iv-flowers.com/biologiya/khitroe-zernyshko.html</a:t>
            </a:r>
            <a:endParaRPr lang="ru-RU" sz="2000" dirty="0" smtClean="0"/>
          </a:p>
          <a:p>
            <a:r>
              <a:rPr lang="en-US" sz="2000" dirty="0">
                <a:hlinkClick r:id="rId7"/>
              </a:rPr>
              <a:t>http://</a:t>
            </a:r>
            <a:r>
              <a:rPr lang="en-US" sz="2000" dirty="0" smtClean="0">
                <a:hlinkClick r:id="rId7"/>
              </a:rPr>
              <a:t>sufiy.ucoz.com/news/2012-09-26</a:t>
            </a:r>
            <a:endParaRPr lang="ru-RU" sz="2000" dirty="0" smtClean="0"/>
          </a:p>
          <a:p>
            <a:r>
              <a:rPr lang="en-US" sz="2000" dirty="0">
                <a:hlinkClick r:id="rId8"/>
              </a:rPr>
              <a:t>http://greensad.com.ua/ru/product/zemljanika-baron-solemaher-kont-05l</a:t>
            </a:r>
            <a:r>
              <a:rPr lang="en-US" sz="2000" dirty="0" smtClean="0">
                <a:hlinkClick r:id="rId8"/>
              </a:rPr>
              <a:t>/</a:t>
            </a:r>
            <a:endParaRPr lang="ru-RU" sz="2000" dirty="0" smtClean="0"/>
          </a:p>
          <a:p>
            <a:r>
              <a:rPr lang="en-US" sz="2000" dirty="0">
                <a:hlinkClick r:id="rId9"/>
              </a:rPr>
              <a:t>http://</a:t>
            </a:r>
            <a:r>
              <a:rPr lang="en-US" sz="2000" dirty="0" smtClean="0">
                <a:hlinkClick r:id="rId9"/>
              </a:rPr>
              <a:t>21region.org/sections/sport/25231-khokkejj-barys-i-vitjaz-ustanovili-rekord.html</a:t>
            </a:r>
            <a:endParaRPr lang="ru-RU" sz="2000" dirty="0" smtClean="0"/>
          </a:p>
          <a:p>
            <a:r>
              <a:rPr lang="en-US" sz="2000" dirty="0">
                <a:hlinkClick r:id="rId10"/>
              </a:rPr>
              <a:t>http://</a:t>
            </a:r>
            <a:r>
              <a:rPr lang="en-US" sz="2000" dirty="0" smtClean="0">
                <a:hlinkClick r:id="rId10"/>
              </a:rPr>
              <a:t>m.interfax.by/article/1089979</a:t>
            </a:r>
            <a:endParaRPr lang="ru-RU" sz="2000" dirty="0" smtClean="0"/>
          </a:p>
          <a:p>
            <a:r>
              <a:rPr lang="en-US" sz="2000" dirty="0">
                <a:hlinkClick r:id="rId11"/>
              </a:rPr>
              <a:t>http://</a:t>
            </a:r>
            <a:r>
              <a:rPr lang="en-US" sz="2000" dirty="0" smtClean="0">
                <a:hlinkClick r:id="rId11"/>
              </a:rPr>
              <a:t>www.yugopolis.ru/news/sport/2011/07/21/20398/plavanie-sportivnye-shkoly-basseiny</a:t>
            </a:r>
            <a:endParaRPr lang="ru-RU" sz="2000" dirty="0" smtClean="0"/>
          </a:p>
          <a:p>
            <a:r>
              <a:rPr lang="en-US" sz="2000" dirty="0">
                <a:hlinkClick r:id="rId12"/>
              </a:rPr>
              <a:t>http://fotki.yandex.ru/users/gotissa-lacri/view/469314/?</a:t>
            </a:r>
            <a:r>
              <a:rPr lang="en-US" sz="2000" dirty="0" smtClean="0">
                <a:hlinkClick r:id="rId12"/>
              </a:rPr>
              <a:t>page=5</a:t>
            </a:r>
            <a:r>
              <a:rPr lang="ru-RU" sz="2000" dirty="0" smtClean="0"/>
              <a:t> 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67686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Карандаш</a:t>
            </a:r>
            <a:endParaRPr lang="ru-RU" dirty="0"/>
          </a:p>
        </p:txBody>
      </p:sp>
      <p:pic>
        <p:nvPicPr>
          <p:cNvPr id="8194" name="Picture 2" descr="http://cs10099.vkontakte.ru/u15946340/-5/y_dcc42b4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90463"/>
            <a:ext cx="4943872" cy="395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97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Мороз </a:t>
            </a:r>
            <a:endParaRPr lang="ru-RU" dirty="0"/>
          </a:p>
        </p:txBody>
      </p:sp>
      <p:pic>
        <p:nvPicPr>
          <p:cNvPr id="9218" name="Picture 2" descr="http://img-fotki.yandex.ru/get/13/promza-03.0/0_78d5_c1f07a79_XL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76872"/>
            <a:ext cx="5675784" cy="40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074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Заяц </a:t>
            </a:r>
            <a:endParaRPr lang="ru-RU" dirty="0"/>
          </a:p>
        </p:txBody>
      </p:sp>
      <p:pic>
        <p:nvPicPr>
          <p:cNvPr id="10242" name="Picture 2" descr="http://img-fotki.yandex.ru/get/38/degtyannikovaa.5/0_19366_9d7cbbc5_XL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47651"/>
            <a:ext cx="5747792" cy="431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81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Воробей </a:t>
            </a:r>
            <a:endParaRPr lang="ru-RU" dirty="0"/>
          </a:p>
        </p:txBody>
      </p:sp>
      <p:pic>
        <p:nvPicPr>
          <p:cNvPr id="11266" name="Picture 2" descr="http://www.exploringthepotteries.org.uk/Nof_website1/species/birds/birdsT-W/birdsT-W_images/tsparrow01a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827" y="2132856"/>
            <a:ext cx="5539713" cy="4154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83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Капуста </a:t>
            </a:r>
            <a:endParaRPr lang="ru-RU" dirty="0"/>
          </a:p>
        </p:txBody>
      </p:sp>
      <p:pic>
        <p:nvPicPr>
          <p:cNvPr id="12290" name="Picture 2" descr="http://mnogodiet.net/wp-content/uploads/2010/08/02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96852"/>
            <a:ext cx="5747792" cy="431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96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Ягода </a:t>
            </a:r>
            <a:endParaRPr lang="ru-RU" dirty="0"/>
          </a:p>
        </p:txBody>
      </p:sp>
      <p:pic>
        <p:nvPicPr>
          <p:cNvPr id="13314" name="Picture 2" descr="http://www.mir-sadovoda.ru/files/z1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69197" y="2204865"/>
            <a:ext cx="5922403" cy="419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01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Хоккей </a:t>
            </a:r>
            <a:endParaRPr lang="ru-RU" dirty="0"/>
          </a:p>
        </p:txBody>
      </p:sp>
      <p:pic>
        <p:nvPicPr>
          <p:cNvPr id="1026" name="Picture 2" descr="Хоккей: &quot;Барыс&quot; и &quot;Витязь&quot; установили рекорд результативности КХЛ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68860"/>
            <a:ext cx="5747792" cy="431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92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91</TotalTime>
  <Words>514</Words>
  <Application>Microsoft Office PowerPoint</Application>
  <PresentationFormat>Экран (4:3)</PresentationFormat>
  <Paragraphs>248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Остин</vt:lpstr>
      <vt:lpstr>Написание слов с двойными согласными</vt:lpstr>
      <vt:lpstr>Береза</vt:lpstr>
      <vt:lpstr>Карандаш</vt:lpstr>
      <vt:lpstr>Мороз </vt:lpstr>
      <vt:lpstr>Заяц </vt:lpstr>
      <vt:lpstr>Воробей </vt:lpstr>
      <vt:lpstr>Капуста </vt:lpstr>
      <vt:lpstr>Ягода </vt:lpstr>
      <vt:lpstr>Хоккей </vt:lpstr>
      <vt:lpstr>Теннис </vt:lpstr>
      <vt:lpstr>Бассейн </vt:lpstr>
      <vt:lpstr>Перрон </vt:lpstr>
      <vt:lpstr>Кроссворд с двойными согласными</vt:lpstr>
      <vt:lpstr>Кроссворд с двойными согласными</vt:lpstr>
      <vt:lpstr>Кроссворд с двойными согласными</vt:lpstr>
      <vt:lpstr>Кроссворд с двойными согласными</vt:lpstr>
      <vt:lpstr>Кроссворд с двойными согласными</vt:lpstr>
      <vt:lpstr>Кроссворд с двойными согласными</vt:lpstr>
      <vt:lpstr>Домашнее задание </vt:lpstr>
      <vt:lpstr>Использованные материалы и литература</vt:lpstr>
      <vt:lpstr>Ссылки на использованные изображения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Упражнение в написании слов с двойными согласными</dc:title>
  <dc:creator>Admin</dc:creator>
  <cp:lastModifiedBy>Сергей</cp:lastModifiedBy>
  <cp:revision>16</cp:revision>
  <dcterms:created xsi:type="dcterms:W3CDTF">2012-11-22T17:48:28Z</dcterms:created>
  <dcterms:modified xsi:type="dcterms:W3CDTF">2018-05-09T03:59:47Z</dcterms:modified>
</cp:coreProperties>
</file>