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0"/>
  </p:notesMasterIdLst>
  <p:sldIdLst>
    <p:sldId id="256" r:id="rId2"/>
    <p:sldId id="285" r:id="rId3"/>
    <p:sldId id="294" r:id="rId4"/>
    <p:sldId id="296" r:id="rId5"/>
    <p:sldId id="297" r:id="rId6"/>
    <p:sldId id="298" r:id="rId7"/>
    <p:sldId id="299" r:id="rId8"/>
    <p:sldId id="301" r:id="rId9"/>
    <p:sldId id="302" r:id="rId10"/>
    <p:sldId id="303" r:id="rId11"/>
    <p:sldId id="260" r:id="rId12"/>
    <p:sldId id="261" r:id="rId13"/>
    <p:sldId id="262" r:id="rId14"/>
    <p:sldId id="265" r:id="rId15"/>
    <p:sldId id="266" r:id="rId16"/>
    <p:sldId id="267" r:id="rId17"/>
    <p:sldId id="270" r:id="rId18"/>
    <p:sldId id="273" r:id="rId19"/>
    <p:sldId id="305" r:id="rId20"/>
    <p:sldId id="307" r:id="rId21"/>
    <p:sldId id="279" r:id="rId22"/>
    <p:sldId id="280" r:id="rId23"/>
    <p:sldId id="281" r:id="rId24"/>
    <p:sldId id="282" r:id="rId25"/>
    <p:sldId id="283" r:id="rId26"/>
    <p:sldId id="289" r:id="rId27"/>
    <p:sldId id="290" r:id="rId28"/>
    <p:sldId id="304" r:id="rId29"/>
  </p:sldIdLst>
  <p:sldSz cx="9144000" cy="6858000" type="screen4x3"/>
  <p:notesSz cx="6761163" cy="9882188"/>
  <p:defaultTextStyle>
    <a:defPPr>
      <a:defRPr lang="en-US"/>
    </a:defPPr>
    <a:lvl1pPr marL="0" algn="l" defTabSz="914400" rtl="0" latinLnBrk="0">
      <a:defRPr sz="1800" kern="1200">
        <a:solidFill>
          <a:schemeClr val="tx1"/>
        </a:solidFill>
        <a:latin typeface="+mn-lt"/>
        <a:ea typeface="+mn-ea"/>
        <a:cs typeface="+mn-cs"/>
      </a:defRPr>
    </a:lvl1pPr>
    <a:lvl2pPr marL="457200" algn="l" defTabSz="914400" rtl="0" latinLnBrk="0">
      <a:defRPr sz="1800" kern="1200">
        <a:solidFill>
          <a:schemeClr val="tx1"/>
        </a:solidFill>
        <a:latin typeface="+mn-lt"/>
        <a:ea typeface="+mn-ea"/>
        <a:cs typeface="+mn-cs"/>
      </a:defRPr>
    </a:lvl2pPr>
    <a:lvl3pPr marL="914400" algn="l" defTabSz="914400" rtl="0" latinLnBrk="0">
      <a:defRPr sz="1800" kern="1200">
        <a:solidFill>
          <a:schemeClr val="tx1"/>
        </a:solidFill>
        <a:latin typeface="+mn-lt"/>
        <a:ea typeface="+mn-ea"/>
        <a:cs typeface="+mn-cs"/>
      </a:defRPr>
    </a:lvl3pPr>
    <a:lvl4pPr marL="1371600" algn="l" defTabSz="914400" rtl="0" latinLnBrk="0">
      <a:defRPr sz="1800" kern="1200">
        <a:solidFill>
          <a:schemeClr val="tx1"/>
        </a:solidFill>
        <a:latin typeface="+mn-lt"/>
        <a:ea typeface="+mn-ea"/>
        <a:cs typeface="+mn-cs"/>
      </a:defRPr>
    </a:lvl4pPr>
    <a:lvl5pPr marL="1828800" algn="l" defTabSz="914400" rtl="0" latinLnBrk="0">
      <a:defRPr sz="1800" kern="1200">
        <a:solidFill>
          <a:schemeClr val="tx1"/>
        </a:solidFill>
        <a:latin typeface="+mn-lt"/>
        <a:ea typeface="+mn-ea"/>
        <a:cs typeface="+mn-cs"/>
      </a:defRPr>
    </a:lvl5pPr>
    <a:lvl6pPr marL="2286000" algn="l" defTabSz="914400" rtl="0" latinLnBrk="0">
      <a:defRPr sz="1800" kern="1200">
        <a:solidFill>
          <a:schemeClr val="tx1"/>
        </a:solidFill>
        <a:latin typeface="+mn-lt"/>
        <a:ea typeface="+mn-ea"/>
        <a:cs typeface="+mn-cs"/>
      </a:defRPr>
    </a:lvl6pPr>
    <a:lvl7pPr marL="2743200" algn="l" defTabSz="914400" rtl="0" latinLnBrk="0">
      <a:defRPr sz="1800" kern="1200">
        <a:solidFill>
          <a:schemeClr val="tx1"/>
        </a:solidFill>
        <a:latin typeface="+mn-lt"/>
        <a:ea typeface="+mn-ea"/>
        <a:cs typeface="+mn-cs"/>
      </a:defRPr>
    </a:lvl7pPr>
    <a:lvl8pPr marL="3200400" algn="l" defTabSz="914400" rtl="0" latinLnBrk="0">
      <a:defRPr sz="1800" kern="1200">
        <a:solidFill>
          <a:schemeClr val="tx1"/>
        </a:solidFill>
        <a:latin typeface="+mn-lt"/>
        <a:ea typeface="+mn-ea"/>
        <a:cs typeface="+mn-cs"/>
      </a:defRPr>
    </a:lvl8pPr>
    <a:lvl9pPr marL="3657600" algn="l" defTabSz="914400" rtl="0" latinLnBrk="0">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74" autoAdjust="0"/>
    <p:restoredTop sz="94624" autoAdjust="0"/>
  </p:normalViewPr>
  <p:slideViewPr>
    <p:cSldViewPr>
      <p:cViewPr>
        <p:scale>
          <a:sx n="70" d="100"/>
          <a:sy n="70" d="100"/>
        </p:scale>
        <p:origin x="-1392" y="-9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3">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4">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F8DB051-B3C5-4C0E-8F18-936BAA281B70}" type="doc">
      <dgm:prSet loTypeId="urn:microsoft.com/office/officeart/2005/8/layout/default#3" loCatId="list" qsTypeId="urn:microsoft.com/office/officeart/2005/8/quickstyle/3d3" qsCatId="3D" csTypeId="urn:microsoft.com/office/officeart/2005/8/colors/colorful2" csCatId="colorful" phldr="1"/>
      <dgm:spPr/>
      <dgm:t>
        <a:bodyPr/>
        <a:lstStyle/>
        <a:p>
          <a:endParaRPr lang="ru-RU"/>
        </a:p>
      </dgm:t>
    </dgm:pt>
    <dgm:pt modelId="{08F955D2-7E69-49B0-B6FB-A277FE5CEFBC}">
      <dgm:prSet phldrT="[Текст]"/>
      <dgm:spPr/>
      <dgm:t>
        <a:bodyPr/>
        <a:lstStyle/>
        <a:p>
          <a:r>
            <a:rPr lang="ru-RU" i="1" dirty="0" smtClean="0">
              <a:solidFill>
                <a:schemeClr val="tx1"/>
              </a:solidFill>
              <a:latin typeface="Times New Roman" pitchFamily="18" charset="0"/>
              <a:cs typeface="Times New Roman" pitchFamily="18" charset="0"/>
            </a:rPr>
            <a:t>состояние равновесия( когда общественное производство и общественное потребление в достаточной мере сбалансированы). </a:t>
          </a:r>
          <a:endParaRPr lang="ru-RU" i="1" dirty="0">
            <a:solidFill>
              <a:schemeClr val="tx1"/>
            </a:solidFill>
            <a:latin typeface="Times New Roman" pitchFamily="18" charset="0"/>
            <a:cs typeface="Times New Roman" pitchFamily="18" charset="0"/>
          </a:endParaRPr>
        </a:p>
      </dgm:t>
    </dgm:pt>
    <dgm:pt modelId="{87D38DC0-1038-4B40-9388-159CD9A66B87}" type="parTrans" cxnId="{F25F3DF8-D0A3-49A3-AA47-F971A88DCFDE}">
      <dgm:prSet/>
      <dgm:spPr/>
      <dgm:t>
        <a:bodyPr/>
        <a:lstStyle/>
        <a:p>
          <a:endParaRPr lang="ru-RU" i="1">
            <a:solidFill>
              <a:schemeClr val="tx1"/>
            </a:solidFill>
          </a:endParaRPr>
        </a:p>
      </dgm:t>
    </dgm:pt>
    <dgm:pt modelId="{468F71CE-3BAC-437F-8907-20926E4F6101}" type="sibTrans" cxnId="{F25F3DF8-D0A3-49A3-AA47-F971A88DCFDE}">
      <dgm:prSet/>
      <dgm:spPr/>
      <dgm:t>
        <a:bodyPr/>
        <a:lstStyle/>
        <a:p>
          <a:endParaRPr lang="ru-RU" i="1">
            <a:solidFill>
              <a:schemeClr val="tx1"/>
            </a:solidFill>
          </a:endParaRPr>
        </a:p>
      </dgm:t>
    </dgm:pt>
    <dgm:pt modelId="{806D9206-6751-4F03-BF1A-A8A40A6C953B}">
      <dgm:prSet phldrT="[Текст]"/>
      <dgm:spPr/>
      <dgm:t>
        <a:bodyPr/>
        <a:lstStyle/>
        <a:p>
          <a:r>
            <a:rPr lang="ru-RU" i="1" dirty="0" smtClean="0">
              <a:solidFill>
                <a:schemeClr val="tx1"/>
              </a:solidFill>
              <a:latin typeface="Times New Roman" pitchFamily="18" charset="0"/>
              <a:cs typeface="Times New Roman" pitchFamily="18" charset="0"/>
            </a:rPr>
            <a:t>состояние неравновесия (когда </a:t>
          </a:r>
          <a:r>
            <a:rPr lang="ru-RU" b="0" i="1" dirty="0" smtClean="0">
              <a:solidFill>
                <a:schemeClr val="tx1"/>
              </a:solidFill>
            </a:rPr>
            <a:t>нарушаются нормальные связи и пропорции в экономике, и наступает ее кризисное состояние)</a:t>
          </a:r>
          <a:r>
            <a:rPr lang="ru-RU" dirty="0" smtClean="0"/>
            <a:t/>
          </a:r>
          <a:br>
            <a:rPr lang="ru-RU" dirty="0" smtClean="0"/>
          </a:br>
          <a:endParaRPr lang="ru-RU" i="1" dirty="0">
            <a:solidFill>
              <a:schemeClr val="tx1"/>
            </a:solidFill>
            <a:latin typeface="Times New Roman" pitchFamily="18" charset="0"/>
            <a:cs typeface="Times New Roman" pitchFamily="18" charset="0"/>
          </a:endParaRPr>
        </a:p>
      </dgm:t>
    </dgm:pt>
    <dgm:pt modelId="{76A3833A-2155-49BC-AE65-BD6E7CCBF9DF}" type="parTrans" cxnId="{E47D17D9-2B96-432C-BB44-53CA2A61289F}">
      <dgm:prSet/>
      <dgm:spPr/>
      <dgm:t>
        <a:bodyPr/>
        <a:lstStyle/>
        <a:p>
          <a:endParaRPr lang="ru-RU" i="1">
            <a:solidFill>
              <a:schemeClr val="tx1"/>
            </a:solidFill>
          </a:endParaRPr>
        </a:p>
      </dgm:t>
    </dgm:pt>
    <dgm:pt modelId="{FA2DE9DE-0F5D-49D7-BDE1-5AB8B852C089}" type="sibTrans" cxnId="{E47D17D9-2B96-432C-BB44-53CA2A61289F}">
      <dgm:prSet/>
      <dgm:spPr/>
      <dgm:t>
        <a:bodyPr/>
        <a:lstStyle/>
        <a:p>
          <a:endParaRPr lang="ru-RU" i="1">
            <a:solidFill>
              <a:schemeClr val="tx1"/>
            </a:solidFill>
          </a:endParaRPr>
        </a:p>
      </dgm:t>
    </dgm:pt>
    <dgm:pt modelId="{0B881F11-9186-4472-9AB0-0E83F78B2C76}" type="pres">
      <dgm:prSet presAssocID="{3F8DB051-B3C5-4C0E-8F18-936BAA281B70}" presName="diagram" presStyleCnt="0">
        <dgm:presLayoutVars>
          <dgm:dir/>
          <dgm:resizeHandles val="exact"/>
        </dgm:presLayoutVars>
      </dgm:prSet>
      <dgm:spPr/>
      <dgm:t>
        <a:bodyPr/>
        <a:lstStyle/>
        <a:p>
          <a:endParaRPr lang="ru-RU"/>
        </a:p>
      </dgm:t>
    </dgm:pt>
    <dgm:pt modelId="{A5698EF6-37D9-4F7F-9CF5-C3C448E51AAC}" type="pres">
      <dgm:prSet presAssocID="{08F955D2-7E69-49B0-B6FB-A277FE5CEFBC}" presName="node" presStyleLbl="node1" presStyleIdx="0" presStyleCnt="2">
        <dgm:presLayoutVars>
          <dgm:bulletEnabled val="1"/>
        </dgm:presLayoutVars>
      </dgm:prSet>
      <dgm:spPr/>
      <dgm:t>
        <a:bodyPr/>
        <a:lstStyle/>
        <a:p>
          <a:endParaRPr lang="ru-RU"/>
        </a:p>
      </dgm:t>
    </dgm:pt>
    <dgm:pt modelId="{7F083306-4D25-4D2E-89A0-9010A2098B19}" type="pres">
      <dgm:prSet presAssocID="{468F71CE-3BAC-437F-8907-20926E4F6101}" presName="sibTrans" presStyleCnt="0"/>
      <dgm:spPr/>
    </dgm:pt>
    <dgm:pt modelId="{00A3356C-7606-4447-B37C-E26858103AFD}" type="pres">
      <dgm:prSet presAssocID="{806D9206-6751-4F03-BF1A-A8A40A6C953B}" presName="node" presStyleLbl="node1" presStyleIdx="1" presStyleCnt="2">
        <dgm:presLayoutVars>
          <dgm:bulletEnabled val="1"/>
        </dgm:presLayoutVars>
      </dgm:prSet>
      <dgm:spPr/>
      <dgm:t>
        <a:bodyPr/>
        <a:lstStyle/>
        <a:p>
          <a:endParaRPr lang="ru-RU"/>
        </a:p>
      </dgm:t>
    </dgm:pt>
  </dgm:ptLst>
  <dgm:cxnLst>
    <dgm:cxn modelId="{F25F3DF8-D0A3-49A3-AA47-F971A88DCFDE}" srcId="{3F8DB051-B3C5-4C0E-8F18-936BAA281B70}" destId="{08F955D2-7E69-49B0-B6FB-A277FE5CEFBC}" srcOrd="0" destOrd="0" parTransId="{87D38DC0-1038-4B40-9388-159CD9A66B87}" sibTransId="{468F71CE-3BAC-437F-8907-20926E4F6101}"/>
    <dgm:cxn modelId="{E78338D6-DE22-42D8-8FF9-E089442B0018}" type="presOf" srcId="{806D9206-6751-4F03-BF1A-A8A40A6C953B}" destId="{00A3356C-7606-4447-B37C-E26858103AFD}" srcOrd="0" destOrd="0" presId="urn:microsoft.com/office/officeart/2005/8/layout/default#3"/>
    <dgm:cxn modelId="{E6EF7CD4-C2D6-46F1-A0F5-767F30F3A6DF}" type="presOf" srcId="{3F8DB051-B3C5-4C0E-8F18-936BAA281B70}" destId="{0B881F11-9186-4472-9AB0-0E83F78B2C76}" srcOrd="0" destOrd="0" presId="urn:microsoft.com/office/officeart/2005/8/layout/default#3"/>
    <dgm:cxn modelId="{E47D17D9-2B96-432C-BB44-53CA2A61289F}" srcId="{3F8DB051-B3C5-4C0E-8F18-936BAA281B70}" destId="{806D9206-6751-4F03-BF1A-A8A40A6C953B}" srcOrd="1" destOrd="0" parTransId="{76A3833A-2155-49BC-AE65-BD6E7CCBF9DF}" sibTransId="{FA2DE9DE-0F5D-49D7-BDE1-5AB8B852C089}"/>
    <dgm:cxn modelId="{45CFD482-CE60-4C1B-AA74-6F2D77466E6D}" type="presOf" srcId="{08F955D2-7E69-49B0-B6FB-A277FE5CEFBC}" destId="{A5698EF6-37D9-4F7F-9CF5-C3C448E51AAC}" srcOrd="0" destOrd="0" presId="urn:microsoft.com/office/officeart/2005/8/layout/default#3"/>
    <dgm:cxn modelId="{A8FA60DD-E35A-45AF-B3F3-CEC1C0CA07D9}" type="presParOf" srcId="{0B881F11-9186-4472-9AB0-0E83F78B2C76}" destId="{A5698EF6-37D9-4F7F-9CF5-C3C448E51AAC}" srcOrd="0" destOrd="0" presId="urn:microsoft.com/office/officeart/2005/8/layout/default#3"/>
    <dgm:cxn modelId="{39FA477B-B2F1-4735-A1EA-D59DEC38E941}" type="presParOf" srcId="{0B881F11-9186-4472-9AB0-0E83F78B2C76}" destId="{7F083306-4D25-4D2E-89A0-9010A2098B19}" srcOrd="1" destOrd="0" presId="urn:microsoft.com/office/officeart/2005/8/layout/default#3"/>
    <dgm:cxn modelId="{26254DCB-A14D-44C1-8E98-A35B6978809F}" type="presParOf" srcId="{0B881F11-9186-4472-9AB0-0E83F78B2C76}" destId="{00A3356C-7606-4447-B37C-E26858103AFD}" srcOrd="2" destOrd="0" presId="urn:microsoft.com/office/officeart/2005/8/layout/defaul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59D7805-A690-4C22-B201-ACEB18934458}" type="doc">
      <dgm:prSet loTypeId="urn:microsoft.com/office/officeart/2005/8/layout/gear1" loCatId="cycle" qsTypeId="urn:microsoft.com/office/officeart/2005/8/quickstyle/3d5" qsCatId="3D" csTypeId="urn:microsoft.com/office/officeart/2005/8/colors/colorful1#3" csCatId="colorful" phldr="1"/>
      <dgm:spPr/>
    </dgm:pt>
    <dgm:pt modelId="{4D40A325-877E-4DD7-8AE2-559AF34DF73A}">
      <dgm:prSet phldrT="[Текст]"/>
      <dgm:spPr/>
      <dgm:t>
        <a:bodyPr/>
        <a:lstStyle/>
        <a:p>
          <a:r>
            <a:rPr kumimoji="0" lang="ru-RU" b="0" i="0" u="none" strike="noStrike" cap="none" normalizeH="0" baseline="0" dirty="0" err="1" smtClean="0">
              <a:ln/>
              <a:solidFill>
                <a:schemeClr val="tx1"/>
              </a:solidFill>
              <a:effectLst/>
              <a:latin typeface="Times New Roman" pitchFamily="18" charset="0"/>
              <a:ea typeface="Times New Roman" pitchFamily="18" charset="0"/>
              <a:cs typeface="Times New Roman" pitchFamily="18" charset="0"/>
            </a:rPr>
            <a:t>Макрокризис</a:t>
          </a:r>
          <a:r>
            <a:rPr kumimoji="0" lang="ru-RU" b="0" i="0" u="none" strike="noStrike" cap="none" normalizeH="0" baseline="0" dirty="0" smtClean="0">
              <a:ln/>
              <a:solidFill>
                <a:schemeClr val="tx1"/>
              </a:solidFill>
              <a:effectLst/>
              <a:latin typeface="Times New Roman" pitchFamily="18" charset="0"/>
              <a:ea typeface="Times New Roman" pitchFamily="18" charset="0"/>
              <a:cs typeface="Times New Roman" pitchFamily="18" charset="0"/>
            </a:rPr>
            <a:t> охватывает большие объемы и масштабы проблемы. </a:t>
          </a:r>
          <a:endParaRPr lang="ru-RU" b="0" dirty="0">
            <a:solidFill>
              <a:schemeClr val="tx1"/>
            </a:solidFill>
          </a:endParaRPr>
        </a:p>
      </dgm:t>
    </dgm:pt>
    <dgm:pt modelId="{A0A0E128-6A8D-4532-BDAD-937428D6C797}" type="parTrans" cxnId="{6213D3FA-B640-4726-86C5-B151EB784A64}">
      <dgm:prSet/>
      <dgm:spPr/>
      <dgm:t>
        <a:bodyPr/>
        <a:lstStyle/>
        <a:p>
          <a:endParaRPr lang="ru-RU" b="0">
            <a:solidFill>
              <a:schemeClr val="tx1"/>
            </a:solidFill>
          </a:endParaRPr>
        </a:p>
      </dgm:t>
    </dgm:pt>
    <dgm:pt modelId="{40D204E2-695F-40C0-B391-9C72EC0D01F1}" type="sibTrans" cxnId="{6213D3FA-B640-4726-86C5-B151EB784A64}">
      <dgm:prSet/>
      <dgm:spPr/>
      <dgm:t>
        <a:bodyPr/>
        <a:lstStyle/>
        <a:p>
          <a:endParaRPr lang="ru-RU" b="0">
            <a:solidFill>
              <a:schemeClr val="tx1"/>
            </a:solidFill>
          </a:endParaRPr>
        </a:p>
      </dgm:t>
    </dgm:pt>
    <dgm:pt modelId="{056E1149-EEA1-4D6C-8129-269FC1C45B03}">
      <dgm:prSet phldrT="[Текст]"/>
      <dgm:spPr/>
      <dgm:t>
        <a:bodyPr/>
        <a:lstStyle/>
        <a:p>
          <a:pPr rtl="0"/>
          <a:r>
            <a:rPr kumimoji="0" lang="ru-RU" b="0" i="0" u="none" strike="noStrike" cap="none" normalizeH="0" baseline="0" dirty="0" err="1" smtClean="0">
              <a:ln/>
              <a:solidFill>
                <a:schemeClr val="tx1"/>
              </a:solidFill>
              <a:effectLst/>
              <a:latin typeface="Times New Roman" pitchFamily="18" charset="0"/>
              <a:ea typeface="Times New Roman" pitchFamily="18" charset="0"/>
              <a:cs typeface="Times New Roman" pitchFamily="18" charset="0"/>
            </a:rPr>
            <a:t>Микрокризис</a:t>
          </a:r>
          <a:r>
            <a:rPr kumimoji="0" lang="ru-RU" b="0" i="0" u="none" strike="noStrike" cap="none" normalizeH="0" baseline="0" dirty="0" smtClean="0">
              <a:ln/>
              <a:solidFill>
                <a:schemeClr val="tx1"/>
              </a:solidFill>
              <a:effectLst/>
              <a:latin typeface="Times New Roman" pitchFamily="18" charset="0"/>
              <a:ea typeface="Times New Roman" pitchFamily="18" charset="0"/>
              <a:cs typeface="Times New Roman" pitchFamily="18" charset="0"/>
            </a:rPr>
            <a:t> захватывает только отдельную проблему или группу проблем.</a:t>
          </a:r>
          <a:endParaRPr lang="ru-RU" b="0" dirty="0">
            <a:solidFill>
              <a:schemeClr val="tx1"/>
            </a:solidFill>
          </a:endParaRPr>
        </a:p>
      </dgm:t>
    </dgm:pt>
    <dgm:pt modelId="{459A64DE-6594-4339-808A-35EFDA36D041}" type="parTrans" cxnId="{A721CD30-2894-431B-99FD-14CD3C521738}">
      <dgm:prSet/>
      <dgm:spPr/>
      <dgm:t>
        <a:bodyPr/>
        <a:lstStyle/>
        <a:p>
          <a:endParaRPr lang="ru-RU" b="0">
            <a:solidFill>
              <a:schemeClr val="tx1"/>
            </a:solidFill>
          </a:endParaRPr>
        </a:p>
      </dgm:t>
    </dgm:pt>
    <dgm:pt modelId="{7C36B7E3-E20F-4ADD-9C60-1810810AD541}" type="sibTrans" cxnId="{A721CD30-2894-431B-99FD-14CD3C521738}">
      <dgm:prSet/>
      <dgm:spPr/>
      <dgm:t>
        <a:bodyPr/>
        <a:lstStyle/>
        <a:p>
          <a:endParaRPr lang="ru-RU" b="0">
            <a:solidFill>
              <a:schemeClr val="tx1"/>
            </a:solidFill>
          </a:endParaRPr>
        </a:p>
      </dgm:t>
    </dgm:pt>
    <dgm:pt modelId="{16AE53CC-5184-4350-9FA0-024C8CAB2B55}" type="pres">
      <dgm:prSet presAssocID="{259D7805-A690-4C22-B201-ACEB18934458}" presName="composite" presStyleCnt="0">
        <dgm:presLayoutVars>
          <dgm:chMax val="3"/>
          <dgm:animLvl val="lvl"/>
          <dgm:resizeHandles val="exact"/>
        </dgm:presLayoutVars>
      </dgm:prSet>
      <dgm:spPr/>
    </dgm:pt>
    <dgm:pt modelId="{85D3E399-3F8F-4014-A9E0-FA46A767B31D}" type="pres">
      <dgm:prSet presAssocID="{4D40A325-877E-4DD7-8AE2-559AF34DF73A}" presName="gear1" presStyleLbl="node1" presStyleIdx="0" presStyleCnt="2">
        <dgm:presLayoutVars>
          <dgm:chMax val="1"/>
          <dgm:bulletEnabled val="1"/>
        </dgm:presLayoutVars>
      </dgm:prSet>
      <dgm:spPr/>
      <dgm:t>
        <a:bodyPr/>
        <a:lstStyle/>
        <a:p>
          <a:endParaRPr lang="ru-RU"/>
        </a:p>
      </dgm:t>
    </dgm:pt>
    <dgm:pt modelId="{390056D0-867A-4F8F-BC97-91FAEF90DBB0}" type="pres">
      <dgm:prSet presAssocID="{4D40A325-877E-4DD7-8AE2-559AF34DF73A}" presName="gear1srcNode" presStyleLbl="node1" presStyleIdx="0" presStyleCnt="2"/>
      <dgm:spPr/>
      <dgm:t>
        <a:bodyPr/>
        <a:lstStyle/>
        <a:p>
          <a:endParaRPr lang="ru-RU"/>
        </a:p>
      </dgm:t>
    </dgm:pt>
    <dgm:pt modelId="{99BCE4D3-ECB8-4255-A631-5D7F60F42D17}" type="pres">
      <dgm:prSet presAssocID="{4D40A325-877E-4DD7-8AE2-559AF34DF73A}" presName="gear1dstNode" presStyleLbl="node1" presStyleIdx="0" presStyleCnt="2"/>
      <dgm:spPr/>
      <dgm:t>
        <a:bodyPr/>
        <a:lstStyle/>
        <a:p>
          <a:endParaRPr lang="ru-RU"/>
        </a:p>
      </dgm:t>
    </dgm:pt>
    <dgm:pt modelId="{3251FD83-A295-4928-9ECF-138660CC19C0}" type="pres">
      <dgm:prSet presAssocID="{056E1149-EEA1-4D6C-8129-269FC1C45B03}" presName="gear2" presStyleLbl="node1" presStyleIdx="1" presStyleCnt="2">
        <dgm:presLayoutVars>
          <dgm:chMax val="1"/>
          <dgm:bulletEnabled val="1"/>
        </dgm:presLayoutVars>
      </dgm:prSet>
      <dgm:spPr/>
      <dgm:t>
        <a:bodyPr/>
        <a:lstStyle/>
        <a:p>
          <a:endParaRPr lang="ru-RU"/>
        </a:p>
      </dgm:t>
    </dgm:pt>
    <dgm:pt modelId="{A1209B87-F85B-4257-B006-555054B27B28}" type="pres">
      <dgm:prSet presAssocID="{056E1149-EEA1-4D6C-8129-269FC1C45B03}" presName="gear2srcNode" presStyleLbl="node1" presStyleIdx="1" presStyleCnt="2"/>
      <dgm:spPr/>
      <dgm:t>
        <a:bodyPr/>
        <a:lstStyle/>
        <a:p>
          <a:endParaRPr lang="ru-RU"/>
        </a:p>
      </dgm:t>
    </dgm:pt>
    <dgm:pt modelId="{F97BD30D-3A11-4FDC-9141-8989F7C20A30}" type="pres">
      <dgm:prSet presAssocID="{056E1149-EEA1-4D6C-8129-269FC1C45B03}" presName="gear2dstNode" presStyleLbl="node1" presStyleIdx="1" presStyleCnt="2"/>
      <dgm:spPr/>
      <dgm:t>
        <a:bodyPr/>
        <a:lstStyle/>
        <a:p>
          <a:endParaRPr lang="ru-RU"/>
        </a:p>
      </dgm:t>
    </dgm:pt>
    <dgm:pt modelId="{7C9C2405-CDCD-4D7F-8876-3BBA51F077FA}" type="pres">
      <dgm:prSet presAssocID="{40D204E2-695F-40C0-B391-9C72EC0D01F1}" presName="connector1" presStyleLbl="sibTrans2D1" presStyleIdx="0" presStyleCnt="2"/>
      <dgm:spPr/>
      <dgm:t>
        <a:bodyPr/>
        <a:lstStyle/>
        <a:p>
          <a:endParaRPr lang="ru-RU"/>
        </a:p>
      </dgm:t>
    </dgm:pt>
    <dgm:pt modelId="{85430E7B-4EB6-4DE2-8197-796166488C81}" type="pres">
      <dgm:prSet presAssocID="{7C36B7E3-E20F-4ADD-9C60-1810810AD541}" presName="connector2" presStyleLbl="sibTrans2D1" presStyleIdx="1" presStyleCnt="2"/>
      <dgm:spPr/>
      <dgm:t>
        <a:bodyPr/>
        <a:lstStyle/>
        <a:p>
          <a:endParaRPr lang="ru-RU"/>
        </a:p>
      </dgm:t>
    </dgm:pt>
  </dgm:ptLst>
  <dgm:cxnLst>
    <dgm:cxn modelId="{E59E5757-A7D0-4A02-B643-99948787AEF0}" type="presOf" srcId="{056E1149-EEA1-4D6C-8129-269FC1C45B03}" destId="{A1209B87-F85B-4257-B006-555054B27B28}" srcOrd="1" destOrd="0" presId="urn:microsoft.com/office/officeart/2005/8/layout/gear1"/>
    <dgm:cxn modelId="{17EE3116-C5E6-4DA3-9464-DEA55F49C795}" type="presOf" srcId="{4D40A325-877E-4DD7-8AE2-559AF34DF73A}" destId="{85D3E399-3F8F-4014-A9E0-FA46A767B31D}" srcOrd="0" destOrd="0" presId="urn:microsoft.com/office/officeart/2005/8/layout/gear1"/>
    <dgm:cxn modelId="{BB2CF78E-F02B-4269-A8E1-DAF6527AB7A0}" type="presOf" srcId="{259D7805-A690-4C22-B201-ACEB18934458}" destId="{16AE53CC-5184-4350-9FA0-024C8CAB2B55}" srcOrd="0" destOrd="0" presId="urn:microsoft.com/office/officeart/2005/8/layout/gear1"/>
    <dgm:cxn modelId="{A6DCA812-E237-46DA-8FA5-48D83A7AB909}" type="presOf" srcId="{4D40A325-877E-4DD7-8AE2-559AF34DF73A}" destId="{99BCE4D3-ECB8-4255-A631-5D7F60F42D17}" srcOrd="2" destOrd="0" presId="urn:microsoft.com/office/officeart/2005/8/layout/gear1"/>
    <dgm:cxn modelId="{146FEC7D-91F0-496D-A75A-A8A7D69371B1}" type="presOf" srcId="{7C36B7E3-E20F-4ADD-9C60-1810810AD541}" destId="{85430E7B-4EB6-4DE2-8197-796166488C81}" srcOrd="0" destOrd="0" presId="urn:microsoft.com/office/officeart/2005/8/layout/gear1"/>
    <dgm:cxn modelId="{6213D3FA-B640-4726-86C5-B151EB784A64}" srcId="{259D7805-A690-4C22-B201-ACEB18934458}" destId="{4D40A325-877E-4DD7-8AE2-559AF34DF73A}" srcOrd="0" destOrd="0" parTransId="{A0A0E128-6A8D-4532-BDAD-937428D6C797}" sibTransId="{40D204E2-695F-40C0-B391-9C72EC0D01F1}"/>
    <dgm:cxn modelId="{A721CD30-2894-431B-99FD-14CD3C521738}" srcId="{259D7805-A690-4C22-B201-ACEB18934458}" destId="{056E1149-EEA1-4D6C-8129-269FC1C45B03}" srcOrd="1" destOrd="0" parTransId="{459A64DE-6594-4339-808A-35EFDA36D041}" sibTransId="{7C36B7E3-E20F-4ADD-9C60-1810810AD541}"/>
    <dgm:cxn modelId="{2465A0BE-5CC4-4374-88FB-7822E6F6E97F}" type="presOf" srcId="{056E1149-EEA1-4D6C-8129-269FC1C45B03}" destId="{3251FD83-A295-4928-9ECF-138660CC19C0}" srcOrd="0" destOrd="0" presId="urn:microsoft.com/office/officeart/2005/8/layout/gear1"/>
    <dgm:cxn modelId="{16D9F9B6-9C55-46EE-A6C3-5621DF71E084}" type="presOf" srcId="{4D40A325-877E-4DD7-8AE2-559AF34DF73A}" destId="{390056D0-867A-4F8F-BC97-91FAEF90DBB0}" srcOrd="1" destOrd="0" presId="urn:microsoft.com/office/officeart/2005/8/layout/gear1"/>
    <dgm:cxn modelId="{93A9352C-5872-4260-BFEA-4363B1AE8CDD}" type="presOf" srcId="{056E1149-EEA1-4D6C-8129-269FC1C45B03}" destId="{F97BD30D-3A11-4FDC-9141-8989F7C20A30}" srcOrd="2" destOrd="0" presId="urn:microsoft.com/office/officeart/2005/8/layout/gear1"/>
    <dgm:cxn modelId="{B89261B2-F340-4ABC-9FD2-9D76CA0444B7}" type="presOf" srcId="{40D204E2-695F-40C0-B391-9C72EC0D01F1}" destId="{7C9C2405-CDCD-4D7F-8876-3BBA51F077FA}" srcOrd="0" destOrd="0" presId="urn:microsoft.com/office/officeart/2005/8/layout/gear1"/>
    <dgm:cxn modelId="{AE4A0E33-9A4C-4329-9C2F-7912D53BC31D}" type="presParOf" srcId="{16AE53CC-5184-4350-9FA0-024C8CAB2B55}" destId="{85D3E399-3F8F-4014-A9E0-FA46A767B31D}" srcOrd="0" destOrd="0" presId="urn:microsoft.com/office/officeart/2005/8/layout/gear1"/>
    <dgm:cxn modelId="{D4E968F7-D85F-499D-AEEF-83CBC9F72C54}" type="presParOf" srcId="{16AE53CC-5184-4350-9FA0-024C8CAB2B55}" destId="{390056D0-867A-4F8F-BC97-91FAEF90DBB0}" srcOrd="1" destOrd="0" presId="urn:microsoft.com/office/officeart/2005/8/layout/gear1"/>
    <dgm:cxn modelId="{8D9AECA1-15CB-4E24-8B42-1F434632670B}" type="presParOf" srcId="{16AE53CC-5184-4350-9FA0-024C8CAB2B55}" destId="{99BCE4D3-ECB8-4255-A631-5D7F60F42D17}" srcOrd="2" destOrd="0" presId="urn:microsoft.com/office/officeart/2005/8/layout/gear1"/>
    <dgm:cxn modelId="{BD1AC9D9-30D5-468F-B9D5-FA7F84C8CC85}" type="presParOf" srcId="{16AE53CC-5184-4350-9FA0-024C8CAB2B55}" destId="{3251FD83-A295-4928-9ECF-138660CC19C0}" srcOrd="3" destOrd="0" presId="urn:microsoft.com/office/officeart/2005/8/layout/gear1"/>
    <dgm:cxn modelId="{59D7ACEC-C8C7-4CD9-ADC2-AC035D650E6F}" type="presParOf" srcId="{16AE53CC-5184-4350-9FA0-024C8CAB2B55}" destId="{A1209B87-F85B-4257-B006-555054B27B28}" srcOrd="4" destOrd="0" presId="urn:microsoft.com/office/officeart/2005/8/layout/gear1"/>
    <dgm:cxn modelId="{A952814F-6091-491E-8FC9-C1D32824611C}" type="presParOf" srcId="{16AE53CC-5184-4350-9FA0-024C8CAB2B55}" destId="{F97BD30D-3A11-4FDC-9141-8989F7C20A30}" srcOrd="5" destOrd="0" presId="urn:microsoft.com/office/officeart/2005/8/layout/gear1"/>
    <dgm:cxn modelId="{9D9E5CE0-2E92-4B7D-92F5-FD42717C9F65}" type="presParOf" srcId="{16AE53CC-5184-4350-9FA0-024C8CAB2B55}" destId="{7C9C2405-CDCD-4D7F-8876-3BBA51F077FA}" srcOrd="6" destOrd="0" presId="urn:microsoft.com/office/officeart/2005/8/layout/gear1"/>
    <dgm:cxn modelId="{B7E486B5-66E4-4221-82C3-88FF5E6D011F}" type="presParOf" srcId="{16AE53CC-5184-4350-9FA0-024C8CAB2B55}" destId="{85430E7B-4EB6-4DE2-8197-796166488C81}" srcOrd="7" destOrd="0" presId="urn:microsoft.com/office/officeart/2005/8/layout/gear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2AC725A-66A1-4C85-9711-7A890F908812}" type="doc">
      <dgm:prSet loTypeId="urn:microsoft.com/office/officeart/2005/8/layout/default#4" loCatId="list" qsTypeId="urn:microsoft.com/office/officeart/2005/8/quickstyle/3d1" qsCatId="3D" csTypeId="urn:microsoft.com/office/officeart/2005/8/colors/colorful1#4" csCatId="colorful" phldr="1"/>
      <dgm:spPr/>
      <dgm:t>
        <a:bodyPr/>
        <a:lstStyle/>
        <a:p>
          <a:endParaRPr lang="ru-RU"/>
        </a:p>
      </dgm:t>
    </dgm:pt>
    <dgm:pt modelId="{0C32D6A1-95F8-41C3-85F1-1CFD7DD4893F}">
      <dgm:prSet phldrT="[Текст]" custT="1"/>
      <dgm:spPr/>
      <dgm:t>
        <a:bodyPr/>
        <a:lstStyle/>
        <a:p>
          <a:r>
            <a:rPr kumimoji="0" lang="ru-RU" sz="1800" b="0" i="0" u="none" strike="noStrike" cap="none" normalizeH="0" baseline="0" dirty="0" smtClean="0">
              <a:ln/>
              <a:solidFill>
                <a:schemeClr val="tx1"/>
              </a:solidFill>
              <a:effectLst/>
              <a:latin typeface="Times New Roman" pitchFamily="18" charset="0"/>
              <a:ea typeface="Times New Roman" pitchFamily="18" charset="0"/>
              <a:cs typeface="Times New Roman" pitchFamily="18" charset="0"/>
            </a:rPr>
            <a:t>Внешние связаны со стратегией макроэкономического развития или развития мировой экономики, конкуренцией, политической ситуацией в стране</a:t>
          </a:r>
          <a:endParaRPr lang="ru-RU" sz="1800" dirty="0">
            <a:solidFill>
              <a:schemeClr val="tx1"/>
            </a:solidFill>
            <a:latin typeface="Times New Roman" pitchFamily="18" charset="0"/>
            <a:cs typeface="Times New Roman" pitchFamily="18" charset="0"/>
          </a:endParaRPr>
        </a:p>
      </dgm:t>
    </dgm:pt>
    <dgm:pt modelId="{90CE7EE5-8C7F-4019-83AE-9678F8DC6FD6}" type="parTrans" cxnId="{B35412B6-8284-4ADD-A7EC-2FAC8E7FBB96}">
      <dgm:prSet/>
      <dgm:spPr/>
      <dgm:t>
        <a:bodyPr/>
        <a:lstStyle/>
        <a:p>
          <a:endParaRPr lang="ru-RU" sz="1800">
            <a:solidFill>
              <a:schemeClr val="tx1"/>
            </a:solidFill>
            <a:latin typeface="Times New Roman" pitchFamily="18" charset="0"/>
            <a:cs typeface="Times New Roman" pitchFamily="18" charset="0"/>
          </a:endParaRPr>
        </a:p>
      </dgm:t>
    </dgm:pt>
    <dgm:pt modelId="{DF7BF84A-CCE4-4DD8-8437-356811A0E43F}" type="sibTrans" cxnId="{B35412B6-8284-4ADD-A7EC-2FAC8E7FBB96}">
      <dgm:prSet/>
      <dgm:spPr/>
      <dgm:t>
        <a:bodyPr/>
        <a:lstStyle/>
        <a:p>
          <a:endParaRPr lang="ru-RU" sz="1800">
            <a:solidFill>
              <a:schemeClr val="tx1"/>
            </a:solidFill>
            <a:latin typeface="Times New Roman" pitchFamily="18" charset="0"/>
            <a:cs typeface="Times New Roman" pitchFamily="18" charset="0"/>
          </a:endParaRPr>
        </a:p>
      </dgm:t>
    </dgm:pt>
    <dgm:pt modelId="{A08B7D0F-C0F5-4F4F-B755-BE0D70906A7B}">
      <dgm:prSet phldrT="[Текст]" custT="1"/>
      <dgm:spPr/>
      <dgm:t>
        <a:bodyPr/>
        <a:lstStyle/>
        <a:p>
          <a:r>
            <a:rPr kumimoji="0" lang="ru-RU" sz="1800" b="0" i="0" u="none" strike="noStrike" cap="none" normalizeH="0" baseline="0" dirty="0" smtClean="0">
              <a:ln/>
              <a:solidFill>
                <a:schemeClr val="tx1"/>
              </a:solidFill>
              <a:effectLst/>
              <a:latin typeface="Times New Roman" pitchFamily="18" charset="0"/>
              <a:ea typeface="Times New Roman" pitchFamily="18" charset="0"/>
              <a:cs typeface="Times New Roman" pitchFamily="18" charset="0"/>
            </a:rPr>
            <a:t>Внутренние - с внутренними конфликтами, недостатками в организации производства, несовершенством управления и инвестиционной политикой.</a:t>
          </a:r>
          <a:endParaRPr lang="ru-RU" sz="1800" dirty="0">
            <a:solidFill>
              <a:schemeClr val="tx1"/>
            </a:solidFill>
            <a:latin typeface="Times New Roman" pitchFamily="18" charset="0"/>
            <a:cs typeface="Times New Roman" pitchFamily="18" charset="0"/>
          </a:endParaRPr>
        </a:p>
      </dgm:t>
    </dgm:pt>
    <dgm:pt modelId="{27B48278-9A0A-4E2E-B416-F60ABC50AC66}" type="parTrans" cxnId="{EBB640E6-37A1-4C37-85BD-1084397E468E}">
      <dgm:prSet/>
      <dgm:spPr/>
      <dgm:t>
        <a:bodyPr/>
        <a:lstStyle/>
        <a:p>
          <a:endParaRPr lang="ru-RU" sz="1800">
            <a:solidFill>
              <a:schemeClr val="tx1"/>
            </a:solidFill>
            <a:latin typeface="Times New Roman" pitchFamily="18" charset="0"/>
            <a:cs typeface="Times New Roman" pitchFamily="18" charset="0"/>
          </a:endParaRPr>
        </a:p>
      </dgm:t>
    </dgm:pt>
    <dgm:pt modelId="{8CADCF6C-8ED4-42CB-A451-B854B67C02CC}" type="sibTrans" cxnId="{EBB640E6-37A1-4C37-85BD-1084397E468E}">
      <dgm:prSet/>
      <dgm:spPr/>
      <dgm:t>
        <a:bodyPr/>
        <a:lstStyle/>
        <a:p>
          <a:endParaRPr lang="ru-RU" sz="1800">
            <a:solidFill>
              <a:schemeClr val="tx1"/>
            </a:solidFill>
            <a:latin typeface="Times New Roman" pitchFamily="18" charset="0"/>
            <a:cs typeface="Times New Roman" pitchFamily="18" charset="0"/>
          </a:endParaRPr>
        </a:p>
      </dgm:t>
    </dgm:pt>
    <dgm:pt modelId="{D93071A1-B4AE-43B5-8657-9DE3A946DD37}" type="pres">
      <dgm:prSet presAssocID="{B2AC725A-66A1-4C85-9711-7A890F908812}" presName="diagram" presStyleCnt="0">
        <dgm:presLayoutVars>
          <dgm:dir/>
          <dgm:resizeHandles val="exact"/>
        </dgm:presLayoutVars>
      </dgm:prSet>
      <dgm:spPr/>
      <dgm:t>
        <a:bodyPr/>
        <a:lstStyle/>
        <a:p>
          <a:endParaRPr lang="ru-RU"/>
        </a:p>
      </dgm:t>
    </dgm:pt>
    <dgm:pt modelId="{F758DFDA-7F71-41E3-8D84-E39E30606747}" type="pres">
      <dgm:prSet presAssocID="{0C32D6A1-95F8-41C3-85F1-1CFD7DD4893F}" presName="node" presStyleLbl="node1" presStyleIdx="0" presStyleCnt="2">
        <dgm:presLayoutVars>
          <dgm:bulletEnabled val="1"/>
        </dgm:presLayoutVars>
      </dgm:prSet>
      <dgm:spPr/>
      <dgm:t>
        <a:bodyPr/>
        <a:lstStyle/>
        <a:p>
          <a:endParaRPr lang="ru-RU"/>
        </a:p>
      </dgm:t>
    </dgm:pt>
    <dgm:pt modelId="{099C9B62-8043-44AC-995D-82ED61976E61}" type="pres">
      <dgm:prSet presAssocID="{DF7BF84A-CCE4-4DD8-8437-356811A0E43F}" presName="sibTrans" presStyleCnt="0"/>
      <dgm:spPr/>
    </dgm:pt>
    <dgm:pt modelId="{288CD286-F756-46CE-9AB8-CF86D6C16E09}" type="pres">
      <dgm:prSet presAssocID="{A08B7D0F-C0F5-4F4F-B755-BE0D70906A7B}" presName="node" presStyleLbl="node1" presStyleIdx="1" presStyleCnt="2">
        <dgm:presLayoutVars>
          <dgm:bulletEnabled val="1"/>
        </dgm:presLayoutVars>
      </dgm:prSet>
      <dgm:spPr/>
      <dgm:t>
        <a:bodyPr/>
        <a:lstStyle/>
        <a:p>
          <a:endParaRPr lang="ru-RU"/>
        </a:p>
      </dgm:t>
    </dgm:pt>
  </dgm:ptLst>
  <dgm:cxnLst>
    <dgm:cxn modelId="{EBB640E6-37A1-4C37-85BD-1084397E468E}" srcId="{B2AC725A-66A1-4C85-9711-7A890F908812}" destId="{A08B7D0F-C0F5-4F4F-B755-BE0D70906A7B}" srcOrd="1" destOrd="0" parTransId="{27B48278-9A0A-4E2E-B416-F60ABC50AC66}" sibTransId="{8CADCF6C-8ED4-42CB-A451-B854B67C02CC}"/>
    <dgm:cxn modelId="{AC610DEC-C188-4566-B6E2-71D55FBA1592}" type="presOf" srcId="{B2AC725A-66A1-4C85-9711-7A890F908812}" destId="{D93071A1-B4AE-43B5-8657-9DE3A946DD37}" srcOrd="0" destOrd="0" presId="urn:microsoft.com/office/officeart/2005/8/layout/default#4"/>
    <dgm:cxn modelId="{E13E8C14-5CF8-4014-B637-5C29F2DC9CE8}" type="presOf" srcId="{0C32D6A1-95F8-41C3-85F1-1CFD7DD4893F}" destId="{F758DFDA-7F71-41E3-8D84-E39E30606747}" srcOrd="0" destOrd="0" presId="urn:microsoft.com/office/officeart/2005/8/layout/default#4"/>
    <dgm:cxn modelId="{B35412B6-8284-4ADD-A7EC-2FAC8E7FBB96}" srcId="{B2AC725A-66A1-4C85-9711-7A890F908812}" destId="{0C32D6A1-95F8-41C3-85F1-1CFD7DD4893F}" srcOrd="0" destOrd="0" parTransId="{90CE7EE5-8C7F-4019-83AE-9678F8DC6FD6}" sibTransId="{DF7BF84A-CCE4-4DD8-8437-356811A0E43F}"/>
    <dgm:cxn modelId="{C2A0D273-4A75-4668-A9D1-38211EEB8448}" type="presOf" srcId="{A08B7D0F-C0F5-4F4F-B755-BE0D70906A7B}" destId="{288CD286-F756-46CE-9AB8-CF86D6C16E09}" srcOrd="0" destOrd="0" presId="urn:microsoft.com/office/officeart/2005/8/layout/default#4"/>
    <dgm:cxn modelId="{254CD183-6F8F-4A97-8E66-EF8F4A64313C}" type="presParOf" srcId="{D93071A1-B4AE-43B5-8657-9DE3A946DD37}" destId="{F758DFDA-7F71-41E3-8D84-E39E30606747}" srcOrd="0" destOrd="0" presId="urn:microsoft.com/office/officeart/2005/8/layout/default#4"/>
    <dgm:cxn modelId="{9AEEEB52-F21B-4C45-9E8E-EEF08DE83196}" type="presParOf" srcId="{D93071A1-B4AE-43B5-8657-9DE3A946DD37}" destId="{099C9B62-8043-44AC-995D-82ED61976E61}" srcOrd="1" destOrd="0" presId="urn:microsoft.com/office/officeart/2005/8/layout/default#4"/>
    <dgm:cxn modelId="{9F078B42-91F8-4F59-99ED-890E95CEA2A7}" type="presParOf" srcId="{D93071A1-B4AE-43B5-8657-9DE3A946DD37}" destId="{288CD286-F756-46CE-9AB8-CF86D6C16E09}" srcOrd="2" destOrd="0" presId="urn:microsoft.com/office/officeart/2005/8/layout/default#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default#3">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default#4">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5">
  <dgm:title val=""/>
  <dgm:desc val=""/>
  <dgm:catLst>
    <dgm:cat type="3D" pri="11500"/>
  </dgm:catLst>
  <dgm:scene3d>
    <a:camera prst="isometricOffAxis2Left" zoom="95000"/>
    <a:lightRig rig="flat" dir="t"/>
  </dgm:scene3d>
  <dgm:styleLbl name="node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381000" contourW="38100" prstMaterial="matte">
      <a:contourClr>
        <a:schemeClr val="lt1"/>
      </a:contourClr>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z="5715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381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52400" extrusionH="1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z="-38100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381000" prstMaterial="matte"/>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400500" extrusionH="6350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150" extrusionH="12700" prstMaterial="flat">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12700" prstMaterial="flat">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63500" extrusionH="6350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400500" extrusionH="63500" contourW="12700" prstMaterial="matte">
      <a:contourClr>
        <a:schemeClr val="lt1"/>
      </a:contourClr>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40050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4005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15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29837" cy="494109"/>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29761" y="0"/>
            <a:ext cx="2929837" cy="494109"/>
          </a:xfrm>
          <a:prstGeom prst="rect">
            <a:avLst/>
          </a:prstGeom>
        </p:spPr>
        <p:txBody>
          <a:bodyPr vert="horz" lIns="91440" tIns="45720" rIns="91440" bIns="45720" rtlCol="0"/>
          <a:lstStyle>
            <a:lvl1pPr algn="r">
              <a:defRPr sz="1200"/>
            </a:lvl1pPr>
          </a:lstStyle>
          <a:p>
            <a:fld id="{2669F85B-3EC8-4F0E-BB9D-613E8A1BF787}" type="datetimeFigureOut">
              <a:rPr lang="ru-RU" smtClean="0"/>
              <a:pPr/>
              <a:t>10.03.2022</a:t>
            </a:fld>
            <a:endParaRPr lang="ru-RU"/>
          </a:p>
        </p:txBody>
      </p:sp>
      <p:sp>
        <p:nvSpPr>
          <p:cNvPr id="4" name="Образ слайда 3"/>
          <p:cNvSpPr>
            <a:spLocks noGrp="1" noRot="1" noChangeAspect="1"/>
          </p:cNvSpPr>
          <p:nvPr>
            <p:ph type="sldImg" idx="2"/>
          </p:nvPr>
        </p:nvSpPr>
        <p:spPr>
          <a:xfrm>
            <a:off x="911225" y="741363"/>
            <a:ext cx="4938713" cy="3705225"/>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76117" y="4694039"/>
            <a:ext cx="5408930" cy="4446985"/>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9386364"/>
            <a:ext cx="2929837" cy="494109"/>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29761" y="9386364"/>
            <a:ext cx="2929837" cy="494109"/>
          </a:xfrm>
          <a:prstGeom prst="rect">
            <a:avLst/>
          </a:prstGeom>
        </p:spPr>
        <p:txBody>
          <a:bodyPr vert="horz" lIns="91440" tIns="45720" rIns="91440" bIns="45720" rtlCol="0" anchor="b"/>
          <a:lstStyle>
            <a:lvl1pPr algn="r">
              <a:defRPr sz="1200"/>
            </a:lvl1pPr>
          </a:lstStyle>
          <a:p>
            <a:fld id="{FBC1C914-16A1-4205-898C-18A03D7BB1B5}" type="slidenum">
              <a:rPr lang="ru-RU" smtClean="0"/>
              <a:pPr/>
              <a:t>‹#›</a:t>
            </a:fld>
            <a:endParaRPr lang="ru-RU"/>
          </a:p>
        </p:txBody>
      </p:sp>
    </p:spTree>
    <p:extLst>
      <p:ext uri="{BB962C8B-B14F-4D97-AF65-F5344CB8AC3E}">
        <p14:creationId xmlns:p14="http://schemas.microsoft.com/office/powerpoint/2010/main" val="1728782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FBC1C914-16A1-4205-898C-18A03D7BB1B5}" type="slidenum">
              <a:rPr lang="ru-RU" smtClean="0"/>
              <a:pPr/>
              <a:t>3</a:t>
            </a:fld>
            <a:endParaRPr lang="ru-R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FBC1C914-16A1-4205-898C-18A03D7BB1B5}" type="slidenum">
              <a:rPr lang="ru-RU" smtClean="0"/>
              <a:pPr/>
              <a:t>25</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14" name="Заголовок 13"/>
          <p:cNvSpPr>
            <a:spLocks noGrp="1"/>
          </p:cNvSpPr>
          <p:nvPr>
            <p:ph type="ctrTitle"/>
          </p:nvPr>
        </p:nvSpPr>
        <p:spPr>
          <a:xfrm>
            <a:off x="1432560" y="359898"/>
            <a:ext cx="7406640" cy="1472184"/>
          </a:xfrm>
        </p:spPr>
        <p:txBody>
          <a:bodyPr anchor="b"/>
          <a:lstStyle>
            <a:lvl1pPr algn="l">
              <a:defRPr/>
            </a:lvl1pPr>
            <a:extLst/>
          </a:lstStyle>
          <a:p>
            <a:r>
              <a:rPr kumimoji="0" lang="ru-RU" smtClean="0"/>
              <a:t>Образец заголовка</a:t>
            </a:r>
            <a:endParaRPr kumimoji="0" lang="en-US"/>
          </a:p>
        </p:txBody>
      </p:sp>
      <p:sp>
        <p:nvSpPr>
          <p:cNvPr id="22" name="Подзаголовок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sp>
        <p:nvSpPr>
          <p:cNvPr id="7" name="Дата 6"/>
          <p:cNvSpPr>
            <a:spLocks noGrp="1"/>
          </p:cNvSpPr>
          <p:nvPr>
            <p:ph type="dt" sz="half" idx="10"/>
          </p:nvPr>
        </p:nvSpPr>
        <p:spPr/>
        <p:txBody>
          <a:bodyPr/>
          <a:lstStyle>
            <a:extLst/>
          </a:lstStyle>
          <a:p>
            <a:fld id="{7EAF463A-BC7C-46EE-9F1E-7F377CCA4891}" type="datetimeFigureOut">
              <a:rPr lang="en-US" smtClean="0"/>
              <a:pPr/>
              <a:t>3/10/2022</a:t>
            </a:fld>
            <a:endParaRPr lang="en-US"/>
          </a:p>
        </p:txBody>
      </p:sp>
      <p:sp>
        <p:nvSpPr>
          <p:cNvPr id="20" name="Нижний колонтитул 19"/>
          <p:cNvSpPr>
            <a:spLocks noGrp="1"/>
          </p:cNvSpPr>
          <p:nvPr>
            <p:ph type="ftr" sz="quarter" idx="11"/>
          </p:nvPr>
        </p:nvSpPr>
        <p:spPr/>
        <p:txBody>
          <a:bodyPr/>
          <a:lstStyle>
            <a:extLst/>
          </a:lstStyle>
          <a:p>
            <a:endParaRPr lang="en-US"/>
          </a:p>
        </p:txBody>
      </p:sp>
      <p:sp>
        <p:nvSpPr>
          <p:cNvPr id="10" name="Номер слайда 9"/>
          <p:cNvSpPr>
            <a:spLocks noGrp="1"/>
          </p:cNvSpPr>
          <p:nvPr>
            <p:ph type="sldNum" sz="quarter" idx="12"/>
          </p:nvPr>
        </p:nvSpPr>
        <p:spPr/>
        <p:txBody>
          <a:bodyPr/>
          <a:lstStyle>
            <a:extLst/>
          </a:lstStyle>
          <a:p>
            <a:fld id="{A483448D-3A78-4528-A469-B745A65DA480}" type="slidenum">
              <a:rPr lang="en-US" smtClean="0"/>
              <a:pPr/>
              <a:t>‹#›</a:t>
            </a:fld>
            <a:endParaRPr lang="en-US"/>
          </a:p>
        </p:txBody>
      </p:sp>
      <p:sp>
        <p:nvSpPr>
          <p:cNvPr id="8" name="Овал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Овал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transition>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7EAF463A-BC7C-46EE-9F1E-7F377CCA4891}" type="datetimeFigureOut">
              <a:rPr lang="en-US" smtClean="0"/>
              <a:pPr/>
              <a:t>3/10/2022</a:t>
            </a:fld>
            <a:endParaRPr lang="en-US"/>
          </a:p>
        </p:txBody>
      </p:sp>
      <p:sp>
        <p:nvSpPr>
          <p:cNvPr id="5" name="Нижний колонтитул 4"/>
          <p:cNvSpPr>
            <a:spLocks noGrp="1"/>
          </p:cNvSpPr>
          <p:nvPr>
            <p:ph type="ftr" sz="quarter" idx="11"/>
          </p:nvPr>
        </p:nvSpPr>
        <p:spPr/>
        <p:txBody>
          <a:bodyPr/>
          <a:lstStyle>
            <a:extLst/>
          </a:lstStyle>
          <a:p>
            <a:endParaRPr lang="en-US"/>
          </a:p>
        </p:txBody>
      </p:sp>
      <p:sp>
        <p:nvSpPr>
          <p:cNvPr id="6" name="Номер слайда 5"/>
          <p:cNvSpPr>
            <a:spLocks noGrp="1"/>
          </p:cNvSpPr>
          <p:nvPr>
            <p:ph type="sldNum" sz="quarter" idx="12"/>
          </p:nvPr>
        </p:nvSpPr>
        <p:spPr/>
        <p:txBody>
          <a:bodyPr/>
          <a:lstStyle>
            <a:extLst/>
          </a:lstStyle>
          <a:p>
            <a:fld id="{A483448D-3A78-4528-A469-B745A65DA480}" type="slidenum">
              <a:rPr lang="en-US" smtClean="0"/>
              <a:pPr/>
              <a:t>‹#›</a:t>
            </a:fld>
            <a:endParaRPr lang="en-US"/>
          </a:p>
        </p:txBody>
      </p:sp>
    </p:spTree>
  </p:cSld>
  <p:clrMapOvr>
    <a:masterClrMapping/>
  </p:clrMapOvr>
  <p:transition>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58000" y="274639"/>
            <a:ext cx="1828800" cy="5851525"/>
          </a:xfrm>
        </p:spPr>
        <p:txBody>
          <a:bodyPr vert="eaVe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1143000" y="274640"/>
            <a:ext cx="5562600" cy="5851525"/>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7EAF463A-BC7C-46EE-9F1E-7F377CCA4891}" type="datetimeFigureOut">
              <a:rPr lang="en-US" smtClean="0"/>
              <a:pPr/>
              <a:t>3/10/2022</a:t>
            </a:fld>
            <a:endParaRPr lang="en-US"/>
          </a:p>
        </p:txBody>
      </p:sp>
      <p:sp>
        <p:nvSpPr>
          <p:cNvPr id="5" name="Нижний колонтитул 4"/>
          <p:cNvSpPr>
            <a:spLocks noGrp="1"/>
          </p:cNvSpPr>
          <p:nvPr>
            <p:ph type="ftr" sz="quarter" idx="11"/>
          </p:nvPr>
        </p:nvSpPr>
        <p:spPr/>
        <p:txBody>
          <a:bodyPr/>
          <a:lstStyle>
            <a:extLst/>
          </a:lstStyle>
          <a:p>
            <a:endParaRPr lang="en-US"/>
          </a:p>
        </p:txBody>
      </p:sp>
      <p:sp>
        <p:nvSpPr>
          <p:cNvPr id="6" name="Номер слайда 5"/>
          <p:cNvSpPr>
            <a:spLocks noGrp="1"/>
          </p:cNvSpPr>
          <p:nvPr>
            <p:ph type="sldNum" sz="quarter" idx="12"/>
          </p:nvPr>
        </p:nvSpPr>
        <p:spPr/>
        <p:txBody>
          <a:bodyPr/>
          <a:lstStyle>
            <a:extLst/>
          </a:lstStyle>
          <a:p>
            <a:fld id="{A483448D-3A78-4528-A469-B745A65DA480}" type="slidenum">
              <a:rPr lang="en-US" smtClean="0"/>
              <a:pPr/>
              <a:t>‹#›</a:t>
            </a:fld>
            <a:endParaRPr lang="en-US"/>
          </a:p>
        </p:txBody>
      </p:sp>
    </p:spTree>
  </p:cSld>
  <p:clrMapOvr>
    <a:masterClrMapping/>
  </p:clrMapOvr>
  <p:transition>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7EAF463A-BC7C-46EE-9F1E-7F377CCA4891}" type="datetimeFigureOut">
              <a:rPr lang="en-US" smtClean="0"/>
              <a:pPr/>
              <a:t>3/10/2022</a:t>
            </a:fld>
            <a:endParaRPr lang="en-US"/>
          </a:p>
        </p:txBody>
      </p:sp>
      <p:sp>
        <p:nvSpPr>
          <p:cNvPr id="5" name="Нижний колонтитул 4"/>
          <p:cNvSpPr>
            <a:spLocks noGrp="1"/>
          </p:cNvSpPr>
          <p:nvPr>
            <p:ph type="ftr" sz="quarter" idx="11"/>
          </p:nvPr>
        </p:nvSpPr>
        <p:spPr/>
        <p:txBody>
          <a:bodyPr/>
          <a:lstStyle>
            <a:extLst/>
          </a:lstStyle>
          <a:p>
            <a:endParaRPr lang="en-US"/>
          </a:p>
        </p:txBody>
      </p:sp>
      <p:sp>
        <p:nvSpPr>
          <p:cNvPr id="6" name="Номер слайда 5"/>
          <p:cNvSpPr>
            <a:spLocks noGrp="1"/>
          </p:cNvSpPr>
          <p:nvPr>
            <p:ph type="sldNum" sz="quarter" idx="12"/>
          </p:nvPr>
        </p:nvSpPr>
        <p:spPr/>
        <p:txBody>
          <a:bodyPr/>
          <a:lstStyle>
            <a:extLst/>
          </a:lstStyle>
          <a:p>
            <a:fld id="{A483448D-3A78-4528-A469-B745A65DA480}" type="slidenum">
              <a:rPr lang="en-US" smtClean="0"/>
              <a:pPr/>
              <a:t>‹#›</a:t>
            </a:fld>
            <a:endParaRPr lang="en-US"/>
          </a:p>
        </p:txBody>
      </p:sp>
    </p:spTree>
  </p:cSld>
  <p:clrMapOvr>
    <a:masterClrMapping/>
  </p:clrMapOvr>
  <p:transition>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7" name="Прямоугольник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extLst/>
          </a:lstStyle>
          <a:p>
            <a:fld id="{7EAF463A-BC7C-46EE-9F1E-7F377CCA4891}" type="datetimeFigureOut">
              <a:rPr lang="en-US" smtClean="0"/>
              <a:pPr/>
              <a:t>3/10/2022</a:t>
            </a:fld>
            <a:endParaRPr lang="en-US"/>
          </a:p>
        </p:txBody>
      </p:sp>
      <p:sp>
        <p:nvSpPr>
          <p:cNvPr id="5" name="Нижний колонтитул 4"/>
          <p:cNvSpPr>
            <a:spLocks noGrp="1"/>
          </p:cNvSpPr>
          <p:nvPr>
            <p:ph type="ftr" sz="quarter" idx="11"/>
          </p:nvPr>
        </p:nvSpPr>
        <p:spPr/>
        <p:txBody>
          <a:bodyPr/>
          <a:lstStyle>
            <a:extLst/>
          </a:lstStyle>
          <a:p>
            <a:endParaRPr lang="en-US"/>
          </a:p>
        </p:txBody>
      </p:sp>
      <p:sp>
        <p:nvSpPr>
          <p:cNvPr id="6" name="Номер слайда 5"/>
          <p:cNvSpPr>
            <a:spLocks noGrp="1"/>
          </p:cNvSpPr>
          <p:nvPr>
            <p:ph type="sldNum" sz="quarter" idx="12"/>
          </p:nvPr>
        </p:nvSpPr>
        <p:spPr/>
        <p:txBody>
          <a:bodyPr/>
          <a:lstStyle>
            <a:extLst/>
          </a:lstStyle>
          <a:p>
            <a:fld id="{A483448D-3A78-4528-A469-B745A65DA480}" type="slidenum">
              <a:rPr lang="en-US" smtClean="0"/>
              <a:pPr/>
              <a:t>‹#›</a:t>
            </a:fld>
            <a:endParaRPr lang="en-US"/>
          </a:p>
        </p:txBody>
      </p:sp>
      <p:sp>
        <p:nvSpPr>
          <p:cNvPr id="10" name="Прямоугольник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Овал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Овал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transition>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320"/>
            <a:ext cx="7498080" cy="1143000"/>
          </a:xfrm>
        </p:spPr>
        <p:txBody>
          <a:bodyPr/>
          <a:lstStyle>
            <a:extLst/>
          </a:lstStyle>
          <a:p>
            <a:r>
              <a:rPr kumimoji="0" lang="ru-RU" smtClean="0"/>
              <a:t>Образец заголовка</a:t>
            </a:r>
            <a:endParaRPr kumimoji="0" lang="en-US"/>
          </a:p>
        </p:txBody>
      </p:sp>
      <p:sp>
        <p:nvSpPr>
          <p:cNvPr id="3" name="Содержимое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7EAF463A-BC7C-46EE-9F1E-7F377CCA4891}" type="datetimeFigureOut">
              <a:rPr lang="en-US" smtClean="0"/>
              <a:pPr/>
              <a:t>3/10/2022</a:t>
            </a:fld>
            <a:endParaRPr lang="en-US"/>
          </a:p>
        </p:txBody>
      </p:sp>
      <p:sp>
        <p:nvSpPr>
          <p:cNvPr id="6" name="Нижний колонтитул 5"/>
          <p:cNvSpPr>
            <a:spLocks noGrp="1"/>
          </p:cNvSpPr>
          <p:nvPr>
            <p:ph type="ftr" sz="quarter" idx="11"/>
          </p:nvPr>
        </p:nvSpPr>
        <p:spPr/>
        <p:txBody>
          <a:bodyPr/>
          <a:lstStyle>
            <a:extLst/>
          </a:lstStyle>
          <a:p>
            <a:endParaRPr lang="en-US"/>
          </a:p>
        </p:txBody>
      </p:sp>
      <p:sp>
        <p:nvSpPr>
          <p:cNvPr id="7" name="Номер слайда 6"/>
          <p:cNvSpPr>
            <a:spLocks noGrp="1"/>
          </p:cNvSpPr>
          <p:nvPr>
            <p:ph type="sldNum" sz="quarter" idx="12"/>
          </p:nvPr>
        </p:nvSpPr>
        <p:spPr/>
        <p:txBody>
          <a:bodyPr/>
          <a:lstStyle>
            <a:extLst/>
          </a:lstStyle>
          <a:p>
            <a:fld id="{A483448D-3A78-4528-A469-B745A65DA480}" type="slidenum">
              <a:rPr lang="en-US" smtClean="0"/>
              <a:pPr/>
              <a:t>‹#›</a:t>
            </a:fld>
            <a:endParaRPr lang="en-US"/>
          </a:p>
        </p:txBody>
      </p:sp>
    </p:spTree>
  </p:cSld>
  <p:clrMapOvr>
    <a:masterClrMapping/>
  </p:clrMapOvr>
  <p:transition>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7EAF463A-BC7C-46EE-9F1E-7F377CCA4891}" type="datetimeFigureOut">
              <a:rPr lang="en-US" smtClean="0"/>
              <a:pPr/>
              <a:t>3/10/2022</a:t>
            </a:fld>
            <a:endParaRPr lang="en-US"/>
          </a:p>
        </p:txBody>
      </p:sp>
      <p:sp>
        <p:nvSpPr>
          <p:cNvPr id="8" name="Нижний колонтитул 7"/>
          <p:cNvSpPr>
            <a:spLocks noGrp="1"/>
          </p:cNvSpPr>
          <p:nvPr>
            <p:ph type="ftr" sz="quarter" idx="11"/>
          </p:nvPr>
        </p:nvSpPr>
        <p:spPr/>
        <p:txBody>
          <a:bodyPr/>
          <a:lstStyle>
            <a:extLst/>
          </a:lstStyle>
          <a:p>
            <a:endParaRPr lang="en-US"/>
          </a:p>
        </p:txBody>
      </p:sp>
      <p:sp>
        <p:nvSpPr>
          <p:cNvPr id="9" name="Номер слайда 8"/>
          <p:cNvSpPr>
            <a:spLocks noGrp="1"/>
          </p:cNvSpPr>
          <p:nvPr>
            <p:ph type="sldNum" sz="quarter" idx="12"/>
          </p:nvPr>
        </p:nvSpPr>
        <p:spPr/>
        <p:txBody>
          <a:bodyPr/>
          <a:lstStyle>
            <a:extLst/>
          </a:lstStyle>
          <a:p>
            <a:fld id="{A483448D-3A78-4528-A469-B745A65DA480}" type="slidenum">
              <a:rPr lang="en-US" smtClean="0"/>
              <a:pPr/>
              <a:t>‹#›</a:t>
            </a:fld>
            <a:endParaRPr lang="en-US"/>
          </a:p>
        </p:txBody>
      </p:sp>
    </p:spTree>
  </p:cSld>
  <p:clrMapOvr>
    <a:masterClrMapping/>
  </p:clrMapOvr>
  <p:transition>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320"/>
            <a:ext cx="7498080" cy="1143000"/>
          </a:xfrm>
        </p:spPr>
        <p:txBody>
          <a:bodyPr anchor="ctr"/>
          <a:lstStyle>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extLst/>
          </a:lstStyle>
          <a:p>
            <a:fld id="{7EAF463A-BC7C-46EE-9F1E-7F377CCA4891}" type="datetimeFigureOut">
              <a:rPr lang="en-US" smtClean="0"/>
              <a:pPr/>
              <a:t>3/10/2022</a:t>
            </a:fld>
            <a:endParaRPr lang="en-US"/>
          </a:p>
        </p:txBody>
      </p:sp>
      <p:sp>
        <p:nvSpPr>
          <p:cNvPr id="4" name="Нижний колонтитул 3"/>
          <p:cNvSpPr>
            <a:spLocks noGrp="1"/>
          </p:cNvSpPr>
          <p:nvPr>
            <p:ph type="ftr" sz="quarter" idx="11"/>
          </p:nvPr>
        </p:nvSpPr>
        <p:spPr/>
        <p:txBody>
          <a:bodyPr/>
          <a:lstStyle>
            <a:extLst/>
          </a:lstStyle>
          <a:p>
            <a:endParaRPr lang="en-US"/>
          </a:p>
        </p:txBody>
      </p:sp>
      <p:sp>
        <p:nvSpPr>
          <p:cNvPr id="5" name="Номер слайда 4"/>
          <p:cNvSpPr>
            <a:spLocks noGrp="1"/>
          </p:cNvSpPr>
          <p:nvPr>
            <p:ph type="sldNum" sz="quarter" idx="12"/>
          </p:nvPr>
        </p:nvSpPr>
        <p:spPr/>
        <p:txBody>
          <a:bodyPr/>
          <a:lstStyle>
            <a:extLst/>
          </a:lstStyle>
          <a:p>
            <a:fld id="{A483448D-3A78-4528-A469-B745A65DA480}" type="slidenum">
              <a:rPr lang="en-US" smtClean="0"/>
              <a:pPr/>
              <a:t>‹#›</a:t>
            </a:fld>
            <a:endParaRPr lang="en-US"/>
          </a:p>
        </p:txBody>
      </p:sp>
    </p:spTree>
  </p:cSld>
  <p:clrMapOvr>
    <a:masterClrMapping/>
  </p:clrMapOvr>
  <p:transition>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5" name="Прямоугольник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Дата 1"/>
          <p:cNvSpPr>
            <a:spLocks noGrp="1"/>
          </p:cNvSpPr>
          <p:nvPr>
            <p:ph type="dt" sz="half" idx="10"/>
          </p:nvPr>
        </p:nvSpPr>
        <p:spPr/>
        <p:txBody>
          <a:bodyPr/>
          <a:lstStyle>
            <a:extLst/>
          </a:lstStyle>
          <a:p>
            <a:fld id="{7EAF463A-BC7C-46EE-9F1E-7F377CCA4891}" type="datetimeFigureOut">
              <a:rPr lang="en-US" smtClean="0"/>
              <a:pPr/>
              <a:t>3/10/2022</a:t>
            </a:fld>
            <a:endParaRPr lang="en-US"/>
          </a:p>
        </p:txBody>
      </p:sp>
      <p:sp>
        <p:nvSpPr>
          <p:cNvPr id="3" name="Нижний колонтитул 2"/>
          <p:cNvSpPr>
            <a:spLocks noGrp="1"/>
          </p:cNvSpPr>
          <p:nvPr>
            <p:ph type="ftr" sz="quarter" idx="11"/>
          </p:nvPr>
        </p:nvSpPr>
        <p:spPr/>
        <p:txBody>
          <a:bodyPr/>
          <a:lstStyle>
            <a:extLst/>
          </a:lstStyle>
          <a:p>
            <a:endParaRPr lang="en-US"/>
          </a:p>
        </p:txBody>
      </p:sp>
      <p:sp>
        <p:nvSpPr>
          <p:cNvPr id="4" name="Номер слайда 3"/>
          <p:cNvSpPr>
            <a:spLocks noGrp="1"/>
          </p:cNvSpPr>
          <p:nvPr>
            <p:ph type="sldNum" sz="quarter" idx="12"/>
          </p:nvPr>
        </p:nvSpPr>
        <p:spPr/>
        <p:txBody>
          <a:bodyPr/>
          <a:lstStyle>
            <a:extLst/>
          </a:lstStyle>
          <a:p>
            <a:fld id="{A483448D-3A78-4528-A469-B745A65DA480}" type="slidenum">
              <a:rPr lang="en-US" smtClean="0"/>
              <a:pPr/>
              <a:t>‹#›</a:t>
            </a:fld>
            <a:endParaRPr lang="en-US"/>
          </a:p>
        </p:txBody>
      </p:sp>
      <p:sp>
        <p:nvSpPr>
          <p:cNvPr id="6" name="Прямоугольник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transition>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7EAF463A-BC7C-46EE-9F1E-7F377CCA4891}" type="datetimeFigureOut">
              <a:rPr lang="en-US" smtClean="0"/>
              <a:pPr/>
              <a:t>3/10/2022</a:t>
            </a:fld>
            <a:endParaRPr lang="en-US"/>
          </a:p>
        </p:txBody>
      </p:sp>
      <p:sp>
        <p:nvSpPr>
          <p:cNvPr id="6" name="Нижний колонтитул 5"/>
          <p:cNvSpPr>
            <a:spLocks noGrp="1"/>
          </p:cNvSpPr>
          <p:nvPr>
            <p:ph type="ftr" sz="quarter" idx="11"/>
          </p:nvPr>
        </p:nvSpPr>
        <p:spPr/>
        <p:txBody>
          <a:bodyPr/>
          <a:lstStyle>
            <a:extLst/>
          </a:lstStyle>
          <a:p>
            <a:endParaRPr lang="en-US"/>
          </a:p>
        </p:txBody>
      </p:sp>
      <p:sp>
        <p:nvSpPr>
          <p:cNvPr id="7" name="Номер слайда 6"/>
          <p:cNvSpPr>
            <a:spLocks noGrp="1"/>
          </p:cNvSpPr>
          <p:nvPr>
            <p:ph type="sldNum" sz="quarter" idx="12"/>
          </p:nvPr>
        </p:nvSpPr>
        <p:spPr/>
        <p:txBody>
          <a:bodyPr/>
          <a:lstStyle>
            <a:extLst/>
          </a:lstStyle>
          <a:p>
            <a:fld id="{A483448D-3A78-4528-A469-B745A65DA480}" type="slidenum">
              <a:rPr lang="en-US" smtClean="0"/>
              <a:pPr/>
              <a:t>‹#›</a:t>
            </a:fld>
            <a:endParaRPr lang="en-US"/>
          </a:p>
        </p:txBody>
      </p:sp>
    </p:spTree>
  </p:cSld>
  <p:clrMapOvr>
    <a:masterClrMapping/>
  </p:clrMapOvr>
  <p:transition>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ru-RU" smtClean="0"/>
              <a:t>Образец заголовка</a:t>
            </a:r>
            <a:endParaRPr kumimoji="0" lang="en-US"/>
          </a:p>
        </p:txBody>
      </p:sp>
      <p:sp>
        <p:nvSpPr>
          <p:cNvPr id="5" name="Дата 4"/>
          <p:cNvSpPr>
            <a:spLocks noGrp="1"/>
          </p:cNvSpPr>
          <p:nvPr>
            <p:ph type="dt" sz="half" idx="10"/>
          </p:nvPr>
        </p:nvSpPr>
        <p:spPr/>
        <p:txBody>
          <a:bodyPr/>
          <a:lstStyle>
            <a:extLst/>
          </a:lstStyle>
          <a:p>
            <a:fld id="{7EAF463A-BC7C-46EE-9F1E-7F377CCA4891}" type="datetimeFigureOut">
              <a:rPr lang="en-US" smtClean="0"/>
              <a:pPr/>
              <a:t>3/10/2022</a:t>
            </a:fld>
            <a:endParaRPr lang="en-US"/>
          </a:p>
        </p:txBody>
      </p:sp>
      <p:sp>
        <p:nvSpPr>
          <p:cNvPr id="6" name="Нижний колонтитул 5"/>
          <p:cNvSpPr>
            <a:spLocks noGrp="1"/>
          </p:cNvSpPr>
          <p:nvPr>
            <p:ph type="ftr" sz="quarter" idx="11"/>
          </p:nvPr>
        </p:nvSpPr>
        <p:spPr/>
        <p:txBody>
          <a:bodyPr/>
          <a:lstStyle>
            <a:extLst/>
          </a:lstStyle>
          <a:p>
            <a:endParaRPr lang="en-US"/>
          </a:p>
        </p:txBody>
      </p:sp>
      <p:sp>
        <p:nvSpPr>
          <p:cNvPr id="7" name="Номер слайда 6"/>
          <p:cNvSpPr>
            <a:spLocks noGrp="1"/>
          </p:cNvSpPr>
          <p:nvPr>
            <p:ph type="sldNum" sz="quarter" idx="12"/>
          </p:nvPr>
        </p:nvSpPr>
        <p:spPr/>
        <p:txBody>
          <a:bodyPr/>
          <a:lstStyle>
            <a:extLst/>
          </a:lstStyle>
          <a:p>
            <a:fld id="{A483448D-3A78-4528-A469-B745A65DA480}" type="slidenum">
              <a:rPr lang="en-US" smtClean="0"/>
              <a:pPr/>
              <a:t>‹#›</a:t>
            </a:fld>
            <a:endParaRPr lang="en-US"/>
          </a:p>
        </p:txBody>
      </p:sp>
      <p:sp>
        <p:nvSpPr>
          <p:cNvPr id="8" name="Прямоугольник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Рисунок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ru-RU" smtClean="0"/>
              <a:t>Вставка рисунка</a:t>
            </a:r>
            <a:endParaRPr kumimoji="0" lang="en-US" dirty="0"/>
          </a:p>
        </p:txBody>
      </p:sp>
      <p:sp>
        <p:nvSpPr>
          <p:cNvPr id="9" name="Блок-схема: процесс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Блок-схема: процесс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Текст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ru-RU" smtClean="0"/>
              <a:t>Образец текста</a:t>
            </a:r>
          </a:p>
        </p:txBody>
      </p:sp>
    </p:spTree>
  </p:cSld>
  <p:clrMapOvr>
    <a:masterClrMapping/>
  </p:clrMapOvr>
  <p:transition>
    <p:rand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ирог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Овал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Кольцо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Прямоугольник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Заголовок 4"/>
          <p:cNvSpPr>
            <a:spLocks noGrp="1"/>
          </p:cNvSpPr>
          <p:nvPr>
            <p:ph type="title"/>
          </p:nvPr>
        </p:nvSpPr>
        <p:spPr>
          <a:xfrm>
            <a:off x="1435608" y="274638"/>
            <a:ext cx="7498080" cy="1143000"/>
          </a:xfrm>
          <a:prstGeom prst="rect">
            <a:avLst/>
          </a:prstGeom>
        </p:spPr>
        <p:txBody>
          <a:bodyPr anchor="ctr">
            <a:normAutofit/>
          </a:bodyPr>
          <a:lstStyle>
            <a:extLst/>
          </a:lstStyle>
          <a:p>
            <a:r>
              <a:rPr kumimoji="0" lang="ru-RU" smtClean="0"/>
              <a:t>Образец заголовка</a:t>
            </a:r>
            <a:endParaRPr kumimoji="0" lang="en-US"/>
          </a:p>
        </p:txBody>
      </p:sp>
      <p:sp>
        <p:nvSpPr>
          <p:cNvPr id="9" name="Текст 8"/>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4" name="Дата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7EAF463A-BC7C-46EE-9F1E-7F377CCA4891}" type="datetimeFigureOut">
              <a:rPr lang="en-US" smtClean="0"/>
              <a:pPr/>
              <a:t>3/10/2022</a:t>
            </a:fld>
            <a:endParaRPr lang="en-US"/>
          </a:p>
        </p:txBody>
      </p:sp>
      <p:sp>
        <p:nvSpPr>
          <p:cNvPr id="10" name="Нижний колонтитул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en-US"/>
          </a:p>
        </p:txBody>
      </p:sp>
      <p:sp>
        <p:nvSpPr>
          <p:cNvPr id="22" name="Номер слайда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A483448D-3A78-4528-A469-B745A65DA480}" type="slidenum">
              <a:rPr lang="en-US" smtClean="0"/>
              <a:pPr/>
              <a:t>‹#›</a:t>
            </a:fld>
            <a:endParaRPr lang="en-US"/>
          </a:p>
        </p:txBody>
      </p:sp>
      <p:sp>
        <p:nvSpPr>
          <p:cNvPr id="15" name="Прямоугольник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random/>
  </p:transition>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7.xml"/><Relationship Id="rId4" Type="http://schemas.openxmlformats.org/officeDocument/2006/relationships/image" Target="../media/image11.jpeg"/></Relationships>
</file>

<file path=ppt/slides/_rels/slide1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7.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gif"/><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24.jpeg"/></Relationships>
</file>

<file path=ppt/slides/_rels/slide26.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323528" y="260648"/>
            <a:ext cx="8568952" cy="3785652"/>
          </a:xfrm>
          <a:prstGeom prst="rect">
            <a:avLst/>
          </a:prstGeom>
        </p:spPr>
        <p:txBody>
          <a:bodyPr wrap="square">
            <a:spAutoFit/>
          </a:bodyPr>
          <a:lstStyle/>
          <a:p>
            <a:pPr algn="ctr"/>
            <a:endParaRPr lang="ru-RU" dirty="0" smtClean="0">
              <a:latin typeface="Times New Roman" pitchFamily="18" charset="0"/>
              <a:cs typeface="Times New Roman" pitchFamily="18" charset="0"/>
            </a:endParaRPr>
          </a:p>
          <a:p>
            <a:pPr algn="ctr"/>
            <a:r>
              <a:rPr lang="ru-RU" sz="2400" dirty="0" smtClean="0">
                <a:latin typeface="Times New Roman" pitchFamily="18" charset="0"/>
                <a:cs typeface="Times New Roman" pitchFamily="18" charset="0"/>
              </a:rPr>
              <a:t>ТОГБПОУ «Многоотраслевой колледж»</a:t>
            </a:r>
          </a:p>
          <a:p>
            <a:pPr algn="ctr"/>
            <a:endParaRPr lang="ru-RU" sz="2400" dirty="0" smtClean="0">
              <a:latin typeface="Times New Roman" pitchFamily="18" charset="0"/>
              <a:cs typeface="Times New Roman" pitchFamily="18" charset="0"/>
            </a:endParaRPr>
          </a:p>
          <a:p>
            <a:pPr algn="ctr"/>
            <a:r>
              <a:rPr lang="ru-RU" sz="2400" dirty="0" smtClean="0">
                <a:latin typeface="Times New Roman" pitchFamily="18" charset="0"/>
                <a:cs typeface="Times New Roman" pitchFamily="18" charset="0"/>
              </a:rPr>
              <a:t>Презентация на </a:t>
            </a:r>
            <a:r>
              <a:rPr lang="ru-RU" sz="2400" smtClean="0">
                <a:latin typeface="Times New Roman" pitchFamily="18" charset="0"/>
                <a:cs typeface="Times New Roman" pitchFamily="18" charset="0"/>
              </a:rPr>
              <a:t>тему:</a:t>
            </a:r>
          </a:p>
          <a:p>
            <a:pPr algn="ctr"/>
            <a:r>
              <a:rPr lang="ru-RU" sz="2400" smtClean="0">
                <a:latin typeface="Times New Roman" pitchFamily="18" charset="0"/>
                <a:cs typeface="Times New Roman" pitchFamily="18" charset="0"/>
              </a:rPr>
              <a:t>«Экономический</a:t>
            </a:r>
            <a:r>
              <a:rPr lang="ru-RU" sz="2400" dirty="0" smtClean="0">
                <a:latin typeface="Times New Roman" pitchFamily="18" charset="0"/>
                <a:cs typeface="Times New Roman" pitchFamily="18" charset="0"/>
              </a:rPr>
              <a:t> </a:t>
            </a:r>
            <a:r>
              <a:rPr lang="ru-RU" sz="2400" dirty="0" smtClean="0">
                <a:latin typeface="Times New Roman" pitchFamily="18" charset="0"/>
                <a:cs typeface="Times New Roman" pitchFamily="18" charset="0"/>
              </a:rPr>
              <a:t>смысл и проблемы кризиса»</a:t>
            </a:r>
          </a:p>
          <a:p>
            <a:pPr algn="ctr"/>
            <a:endParaRPr lang="en-US" dirty="0" smtClean="0">
              <a:latin typeface="Times New Roman" pitchFamily="18" charset="0"/>
              <a:cs typeface="Times New Roman" pitchFamily="18" charset="0"/>
            </a:endParaRPr>
          </a:p>
          <a:p>
            <a:pPr algn="ctr"/>
            <a:endParaRPr lang="ru-RU" dirty="0" smtClean="0">
              <a:latin typeface="Times New Roman" pitchFamily="18" charset="0"/>
              <a:cs typeface="Times New Roman" pitchFamily="18" charset="0"/>
            </a:endParaRPr>
          </a:p>
          <a:p>
            <a:pPr algn="ctr"/>
            <a:endParaRPr lang="ru-RU" dirty="0" smtClean="0">
              <a:latin typeface="Times New Roman" pitchFamily="18" charset="0"/>
              <a:cs typeface="Times New Roman" pitchFamily="18" charset="0"/>
            </a:endParaRPr>
          </a:p>
          <a:p>
            <a:pPr algn="ctr"/>
            <a:endParaRPr lang="ru-RU" dirty="0" smtClean="0">
              <a:latin typeface="Times New Roman" pitchFamily="18" charset="0"/>
              <a:cs typeface="Times New Roman" pitchFamily="18" charset="0"/>
            </a:endParaRPr>
          </a:p>
          <a:p>
            <a:pPr algn="ctr"/>
            <a:endParaRPr lang="ru-RU" dirty="0" smtClean="0">
              <a:latin typeface="Times New Roman" pitchFamily="18" charset="0"/>
              <a:cs typeface="Times New Roman" pitchFamily="18" charset="0"/>
            </a:endParaRPr>
          </a:p>
          <a:p>
            <a:pPr algn="ctr"/>
            <a:endParaRPr lang="ru-RU" dirty="0" smtClean="0">
              <a:latin typeface="Times New Roman" pitchFamily="18" charset="0"/>
              <a:cs typeface="Times New Roman" pitchFamily="18" charset="0"/>
            </a:endParaRPr>
          </a:p>
          <a:p>
            <a:endParaRPr lang="en-US" dirty="0" smtClean="0">
              <a:latin typeface="Times New Roman" pitchFamily="18" charset="0"/>
              <a:cs typeface="Times New Roman" pitchFamily="18" charset="0"/>
            </a:endParaRPr>
          </a:p>
        </p:txBody>
      </p:sp>
      <p:pic>
        <p:nvPicPr>
          <p:cNvPr id="3" name="Рисунок 2" descr="d361b57e74e762fb8bf0fa64d856c9fa"/>
          <p:cNvPicPr/>
          <p:nvPr/>
        </p:nvPicPr>
        <p:blipFill>
          <a:blip r:embed="rId2"/>
          <a:srcRect/>
          <a:stretch>
            <a:fillRect/>
          </a:stretch>
        </p:blipFill>
        <p:spPr bwMode="auto">
          <a:xfrm>
            <a:off x="1219200" y="2209800"/>
            <a:ext cx="7467600" cy="3505200"/>
          </a:xfrm>
          <a:prstGeom prst="rect">
            <a:avLst/>
          </a:prstGeom>
          <a:noFill/>
          <a:ln w="9525">
            <a:noFill/>
            <a:miter lim="800000"/>
            <a:headEnd/>
            <a:tailEnd/>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1" fill="hold"/>
                                        <p:tgtEl>
                                          <p:spTgt spid="4"/>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Объект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 y="0"/>
            <a:ext cx="8229600" cy="6477000"/>
          </a:xfrm>
          <a:prstGeom prst="rect">
            <a:avLst/>
          </a:prstGeom>
        </p:spPr>
      </p:pic>
    </p:spTree>
    <p:extLst>
      <p:ext uri="{BB962C8B-B14F-4D97-AF65-F5344CB8AC3E}">
        <p14:creationId xmlns:p14="http://schemas.microsoft.com/office/powerpoint/2010/main" val="3422194423"/>
      </p:ext>
    </p:extLst>
  </p:cSld>
  <p:clrMapOvr>
    <a:masterClrMapping/>
  </p:clrMapOvr>
  <p:transition>
    <p:random/>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9" name="Picture 3" descr="http://kprf-saratov.ru/wp-content/uploads/fimg1635302_Trudnosti_Litvyi_ekonomicheskiy_bum.jpg"/>
          <p:cNvPicPr>
            <a:picLocks noChangeAspect="1" noChangeArrowheads="1"/>
          </p:cNvPicPr>
          <p:nvPr/>
        </p:nvPicPr>
        <p:blipFill>
          <a:blip r:embed="rId2"/>
          <a:srcRect t="1382" r="7692" b="8808"/>
          <a:stretch>
            <a:fillRect/>
          </a:stretch>
        </p:blipFill>
        <p:spPr bwMode="auto">
          <a:xfrm>
            <a:off x="-1" y="0"/>
            <a:ext cx="9144001" cy="6858000"/>
          </a:xfrm>
          <a:prstGeom prst="rect">
            <a:avLst/>
          </a:prstGeom>
          <a:noFill/>
        </p:spPr>
      </p:pic>
      <p:sp>
        <p:nvSpPr>
          <p:cNvPr id="29697" name="Rectangle 1"/>
          <p:cNvSpPr>
            <a:spLocks noChangeArrowheads="1"/>
          </p:cNvSpPr>
          <p:nvPr/>
        </p:nvSpPr>
        <p:spPr bwMode="auto">
          <a:xfrm>
            <a:off x="152400" y="2819400"/>
            <a:ext cx="5029200" cy="317009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000" b="1" i="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Как известно, современное общество стремится к постоянному улучшению уровня и условий жизни, которые может обеспечить только устойчивый экономический рост. Однако наблюдения показывают, что долговременный экономический рост не является равномерным, а постоянно прерывается периодами экономической нестабильности.</a:t>
            </a:r>
            <a:endParaRPr kumimoji="0" lang="ru-RU" sz="2800" b="1" i="1"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afterEffect">
                                  <p:stCondLst>
                                    <p:cond delay="0"/>
                                  </p:stCondLst>
                                  <p:childTnLst>
                                    <p:set>
                                      <p:cBhvr>
                                        <p:cTn id="6" dur="1" fill="hold">
                                          <p:stCondLst>
                                            <p:cond delay="0"/>
                                          </p:stCondLst>
                                        </p:cTn>
                                        <p:tgtEl>
                                          <p:spTgt spid="29697"/>
                                        </p:tgtEl>
                                        <p:attrNameLst>
                                          <p:attrName>style.visibility</p:attrName>
                                        </p:attrNameLst>
                                      </p:cBhvr>
                                      <p:to>
                                        <p:strVal val="visible"/>
                                      </p:to>
                                    </p:set>
                                    <p:anim to="" calcmode="lin" valueType="num">
                                      <p:cBhvr>
                                        <p:cTn id="7" dur="1" fill="hold"/>
                                        <p:tgtEl>
                                          <p:spTgt spid="29697"/>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1"/>
          <p:cNvSpPr>
            <a:spLocks noChangeArrowheads="1"/>
          </p:cNvSpPr>
          <p:nvPr/>
        </p:nvSpPr>
        <p:spPr bwMode="auto">
          <a:xfrm>
            <a:off x="1834431" y="224135"/>
            <a:ext cx="5175969" cy="461665"/>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0" i="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Экономике свойственны 2 состояния:</a:t>
            </a:r>
            <a:endParaRPr kumimoji="0" lang="ru-RU" sz="3200" b="0" i="1" u="none" strike="noStrike" cap="none" normalizeH="0" baseline="0" dirty="0" smtClean="0">
              <a:ln>
                <a:noFill/>
              </a:ln>
              <a:solidFill>
                <a:schemeClr val="tx1"/>
              </a:solidFill>
              <a:effectLst/>
              <a:latin typeface="Times New Roman" pitchFamily="18" charset="0"/>
              <a:cs typeface="Times New Roman" pitchFamily="18" charset="0"/>
            </a:endParaRPr>
          </a:p>
        </p:txBody>
      </p:sp>
      <p:graphicFrame>
        <p:nvGraphicFramePr>
          <p:cNvPr id="3" name="Схема 2"/>
          <p:cNvGraphicFramePr/>
          <p:nvPr/>
        </p:nvGraphicFramePr>
        <p:xfrm>
          <a:off x="0" y="685800"/>
          <a:ext cx="9144000" cy="6019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afterEffect">
                                  <p:stCondLst>
                                    <p:cond delay="0"/>
                                  </p:stCondLst>
                                  <p:childTnLst>
                                    <p:set>
                                      <p:cBhvr>
                                        <p:cTn id="6" dur="1" fill="hold">
                                          <p:stCondLst>
                                            <p:cond delay="0"/>
                                          </p:stCondLst>
                                        </p:cTn>
                                        <p:tgtEl>
                                          <p:spTgt spid="30721"/>
                                        </p:tgtEl>
                                        <p:attrNameLst>
                                          <p:attrName>style.visibility</p:attrName>
                                        </p:attrNameLst>
                                      </p:cBhvr>
                                      <p:to>
                                        <p:strVal val="visible"/>
                                      </p:to>
                                    </p:set>
                                    <p:anim to="" calcmode="lin" valueType="num">
                                      <p:cBhvr>
                                        <p:cTn id="7" dur="1" fill="hold"/>
                                        <p:tgtEl>
                                          <p:spTgt spid="30721"/>
                                        </p:tgtEl>
                                        <p:attrNameLst>
                                          <p:attrName/>
                                        </p:attrNameLst>
                                      </p:cBhvr>
                                    </p:anim>
                                  </p:childTnLst>
                                </p:cTn>
                              </p:par>
                            </p:childTnLst>
                          </p:cTn>
                        </p:par>
                        <p:par>
                          <p:cTn id="8" fill="hold">
                            <p:stCondLst>
                              <p:cond delay="0"/>
                            </p:stCondLst>
                            <p:childTnLst>
                              <p:par>
                                <p:cTn id="9" presetID="24"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to="" calcmode="lin" valueType="num">
                                      <p:cBhvr>
                                        <p:cTn id="11" dur="1" fill="hold"/>
                                        <p:tgtEl>
                                          <p:spTgt spid="3"/>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1" grpId="0"/>
      <p:bldGraphic spid="3" grpId="0">
        <p:bldAsOne/>
      </p:bldGraphic>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lh6.googleusercontent.com/-5RbD7_xQdoE/AAAAAAAAAAI/AAAAAAAADO4/3AsWOipMvGc/photo.jpg"/>
          <p:cNvPicPr>
            <a:picLocks noChangeAspect="1" noChangeArrowheads="1"/>
          </p:cNvPicPr>
          <p:nvPr/>
        </p:nvPicPr>
        <p:blipFill>
          <a:blip r:embed="rId2"/>
          <a:srcRect/>
          <a:stretch>
            <a:fillRect/>
          </a:stretch>
        </p:blipFill>
        <p:spPr bwMode="auto">
          <a:xfrm>
            <a:off x="1143000" y="0"/>
            <a:ext cx="8001000" cy="4191001"/>
          </a:xfrm>
          <a:prstGeom prst="rect">
            <a:avLst/>
          </a:prstGeom>
          <a:noFill/>
        </p:spPr>
      </p:pic>
      <p:sp>
        <p:nvSpPr>
          <p:cNvPr id="6" name="Прямоугольник 5"/>
          <p:cNvSpPr/>
          <p:nvPr/>
        </p:nvSpPr>
        <p:spPr>
          <a:xfrm>
            <a:off x="838200" y="4419600"/>
            <a:ext cx="2971800" cy="1477328"/>
          </a:xfrm>
          <a:prstGeom prst="rect">
            <a:avLst/>
          </a:prstGeom>
        </p:spPr>
        <p:txBody>
          <a:bodyPr wrap="square">
            <a:spAutoFit/>
          </a:bodyPr>
          <a:lstStyle/>
          <a:p>
            <a:pPr algn="ctr"/>
            <a:r>
              <a:rPr lang="ru-RU" b="1" dirty="0" smtClean="0">
                <a:latin typeface="Times New Roman" pitchFamily="18" charset="0"/>
                <a:cs typeface="Times New Roman" pitchFamily="18" charset="0"/>
              </a:rPr>
              <a:t>Финансовый кризис</a:t>
            </a:r>
            <a:r>
              <a:rPr lang="ru-RU" dirty="0" smtClean="0">
                <a:latin typeface="Times New Roman" pitchFamily="18" charset="0"/>
                <a:cs typeface="Times New Roman" pitchFamily="18" charset="0"/>
              </a:rPr>
              <a:t> — резкое изменение стоимости каких-либо финансовых инструментов.</a:t>
            </a:r>
            <a:endParaRPr lang="ru-RU" dirty="0">
              <a:latin typeface="Times New Roman" pitchFamily="18" charset="0"/>
              <a:cs typeface="Times New Roman" pitchFamily="18" charset="0"/>
            </a:endParaRPr>
          </a:p>
        </p:txBody>
      </p:sp>
      <p:sp>
        <p:nvSpPr>
          <p:cNvPr id="7" name="Прямоугольник 6"/>
          <p:cNvSpPr/>
          <p:nvPr/>
        </p:nvSpPr>
        <p:spPr>
          <a:xfrm>
            <a:off x="3657600" y="4120277"/>
            <a:ext cx="5257800" cy="2031325"/>
          </a:xfrm>
          <a:prstGeom prst="rect">
            <a:avLst/>
          </a:prstGeom>
        </p:spPr>
        <p:txBody>
          <a:bodyPr wrap="square">
            <a:spAutoFit/>
          </a:bodyPr>
          <a:lstStyle/>
          <a:p>
            <a:pPr algn="ctr"/>
            <a:r>
              <a:rPr lang="ru-RU" b="1" dirty="0" smtClean="0">
                <a:latin typeface="Times New Roman" pitchFamily="18" charset="0"/>
                <a:cs typeface="Times New Roman" pitchFamily="18" charset="0"/>
              </a:rPr>
              <a:t>Экономический кризис </a:t>
            </a:r>
            <a:r>
              <a:rPr lang="ru-RU" dirty="0" smtClean="0">
                <a:latin typeface="Times New Roman" pitchFamily="18" charset="0"/>
                <a:cs typeface="Times New Roman" pitchFamily="18" charset="0"/>
              </a:rPr>
              <a:t>— резкое ухудшение экономического состояния страны, проявляющееся в спаде производства, нарушении сложившихся производственных связей, банкротстве предприятий, росте безработицы и в итоге — в снижении жизненного уровня, благосостояния населения.</a:t>
            </a:r>
            <a:endParaRPr lang="ru-RU" dirty="0">
              <a:latin typeface="Times New Roman" pitchFamily="18" charset="0"/>
              <a:cs typeface="Times New Roman" pitchFamily="18" charset="0"/>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to="" calcmode="lin" valueType="num">
                                      <p:cBhvr>
                                        <p:cTn id="7" dur="1" fill="hold"/>
                                        <p:tgtEl>
                                          <p:spTgt spid="6"/>
                                        </p:tgtEl>
                                        <p:attrNameLst>
                                          <p:attrName/>
                                        </p:attrNameLst>
                                      </p:cBhvr>
                                    </p:anim>
                                  </p:childTnLst>
                                </p:cTn>
                              </p:par>
                            </p:childTnLst>
                          </p:cTn>
                        </p:par>
                        <p:par>
                          <p:cTn id="8" fill="hold">
                            <p:stCondLst>
                              <p:cond delay="0"/>
                            </p:stCondLst>
                            <p:childTnLst>
                              <p:par>
                                <p:cTn id="9" presetID="24"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to="" calcmode="lin" valueType="num">
                                      <p:cBhvr>
                                        <p:cTn id="11" dur="1" fill="hold"/>
                                        <p:tgtEl>
                                          <p:spTgt spid="7"/>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1066800" y="219670"/>
            <a:ext cx="8077200" cy="36933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По проблематике кризиса можно выделить макро- и </a:t>
            </a:r>
            <a:r>
              <a:rPr kumimoji="0" lang="ru-RU"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микрокризисы</a:t>
            </a:r>
            <a:r>
              <a:rPr kumimoji="0" lang="ru-RU"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endParaRPr kumimoji="0" lang="ru-RU" sz="2400" b="0" i="0" u="none" strike="noStrike" cap="none" normalizeH="0" baseline="0" dirty="0" smtClean="0">
              <a:ln>
                <a:noFill/>
              </a:ln>
              <a:solidFill>
                <a:schemeClr val="tx1"/>
              </a:solidFill>
              <a:effectLst/>
              <a:latin typeface="Times New Roman" pitchFamily="18" charset="0"/>
              <a:cs typeface="Times New Roman" pitchFamily="18" charset="0"/>
            </a:endParaRPr>
          </a:p>
        </p:txBody>
      </p:sp>
      <p:graphicFrame>
        <p:nvGraphicFramePr>
          <p:cNvPr id="3" name="Схема 2"/>
          <p:cNvGraphicFramePr/>
          <p:nvPr/>
        </p:nvGraphicFramePr>
        <p:xfrm>
          <a:off x="-1066800" y="-381000"/>
          <a:ext cx="10744200" cy="7924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afterEffect">
                                  <p:stCondLst>
                                    <p:cond delay="0"/>
                                  </p:stCondLst>
                                  <p:childTnLst>
                                    <p:set>
                                      <p:cBhvr>
                                        <p:cTn id="6" dur="1" fill="hold">
                                          <p:stCondLst>
                                            <p:cond delay="0"/>
                                          </p:stCondLst>
                                        </p:cTn>
                                        <p:tgtEl>
                                          <p:spTgt spid="22529"/>
                                        </p:tgtEl>
                                        <p:attrNameLst>
                                          <p:attrName>style.visibility</p:attrName>
                                        </p:attrNameLst>
                                      </p:cBhvr>
                                      <p:to>
                                        <p:strVal val="visible"/>
                                      </p:to>
                                    </p:set>
                                    <p:anim to="" calcmode="lin" valueType="num">
                                      <p:cBhvr>
                                        <p:cTn id="7" dur="1" fill="hold"/>
                                        <p:tgtEl>
                                          <p:spTgt spid="22529"/>
                                        </p:tgtEl>
                                        <p:attrNameLst>
                                          <p:attrName/>
                                        </p:attrNameLst>
                                      </p:cBhvr>
                                    </p:anim>
                                  </p:childTnLst>
                                </p:cTn>
                              </p:par>
                            </p:childTnLst>
                          </p:cTn>
                        </p:par>
                        <p:par>
                          <p:cTn id="8" fill="hold">
                            <p:stCondLst>
                              <p:cond delay="0"/>
                            </p:stCondLst>
                            <p:childTnLst>
                              <p:par>
                                <p:cTn id="9" presetID="24"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to="" calcmode="lin" valueType="num">
                                      <p:cBhvr>
                                        <p:cTn id="11" dur="1" fill="hold"/>
                                        <p:tgtEl>
                                          <p:spTgt spid="3"/>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29" grpId="0"/>
      <p:bldGraphic spid="3" grpId="0">
        <p:bldAsOne/>
      </p:bldGraphic>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Горизонтальный свиток 4"/>
          <p:cNvSpPr/>
          <p:nvPr/>
        </p:nvSpPr>
        <p:spPr>
          <a:xfrm>
            <a:off x="1143000" y="4114800"/>
            <a:ext cx="7696200" cy="1371600"/>
          </a:xfrm>
          <a:prstGeom prst="horizontalScroll">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ru-RU" dirty="0">
                <a:solidFill>
                  <a:srgbClr val="000000"/>
                </a:solidFill>
                <a:latin typeface="Times New Roman" pitchFamily="18" charset="0"/>
                <a:ea typeface="Times New Roman" pitchFamily="18" charset="0"/>
                <a:cs typeface="Times New Roman" pitchFamily="18" charset="0"/>
              </a:rPr>
              <a:t>Псевдокризис может </a:t>
            </a:r>
            <a:r>
              <a:rPr lang="ru-RU" dirty="0" smtClean="0">
                <a:solidFill>
                  <a:srgbClr val="000000"/>
                </a:solidFill>
                <a:latin typeface="Times New Roman" pitchFamily="18" charset="0"/>
                <a:ea typeface="Times New Roman" pitchFamily="18" charset="0"/>
                <a:cs typeface="Times New Roman" pitchFamily="18" charset="0"/>
              </a:rPr>
              <a:t>быть , </a:t>
            </a:r>
            <a:r>
              <a:rPr lang="ru-RU" dirty="0">
                <a:solidFill>
                  <a:srgbClr val="000000"/>
                </a:solidFill>
                <a:latin typeface="Times New Roman" pitchFamily="18" charset="0"/>
                <a:ea typeface="Times New Roman" pitchFamily="18" charset="0"/>
                <a:cs typeface="Times New Roman" pitchFamily="18" charset="0"/>
              </a:rPr>
              <a:t>спровоцирован с целью вытеснения конкурентов с рынка.</a:t>
            </a:r>
            <a:endParaRPr lang="ru-RU" dirty="0">
              <a:latin typeface="Times New Roman" pitchFamily="18" charset="0"/>
              <a:cs typeface="Times New Roman" pitchFamily="18" charset="0"/>
            </a:endParaRPr>
          </a:p>
        </p:txBody>
      </p:sp>
      <p:sp>
        <p:nvSpPr>
          <p:cNvPr id="23553" name="Rectangle 1"/>
          <p:cNvSpPr>
            <a:spLocks noChangeArrowheads="1"/>
          </p:cNvSpPr>
          <p:nvPr/>
        </p:nvSpPr>
        <p:spPr bwMode="auto">
          <a:xfrm>
            <a:off x="990600" y="2008763"/>
            <a:ext cx="8001000" cy="224676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fontAlgn="base">
              <a:spcBef>
                <a:spcPct val="0"/>
              </a:spcBef>
              <a:spcAft>
                <a:spcPct val="0"/>
              </a:spcAft>
            </a:pPr>
            <a:r>
              <a:rPr lang="ru-RU" sz="2000" dirty="0" smtClean="0"/>
              <a:t>Главной особенностью кризиса является то, что он, может распространяться на всю систему или всю проблематику развития. Потому что в системе существует органическое взаимодействие всех элементов, и проблемы не решаются по отдельности. Но это возникает тогда, когда нет управления кризисными ситуациями, или наоборот, когда осуществляется намеренная мотивация развития кризиса.</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23555" name="Picture 3" descr="http://rigaportal.lv/_nw/13/26894947.jpeg"/>
          <p:cNvPicPr>
            <a:picLocks noChangeAspect="1" noChangeArrowheads="1"/>
          </p:cNvPicPr>
          <p:nvPr/>
        </p:nvPicPr>
        <p:blipFill>
          <a:blip r:embed="rId2" cstate="print"/>
          <a:srcRect/>
          <a:stretch>
            <a:fillRect/>
          </a:stretch>
        </p:blipFill>
        <p:spPr bwMode="auto">
          <a:xfrm>
            <a:off x="304800" y="152400"/>
            <a:ext cx="1981200" cy="1584960"/>
          </a:xfrm>
          <a:prstGeom prst="rect">
            <a:avLst/>
          </a:prstGeom>
          <a:noFill/>
        </p:spPr>
      </p:pic>
      <p:pic>
        <p:nvPicPr>
          <p:cNvPr id="23557" name="Picture 5" descr="http://misanec.ru/wp-content/uploads/2015/09/43c0b121ccb8184da782c3d79d045382.jpg"/>
          <p:cNvPicPr>
            <a:picLocks noChangeAspect="1" noChangeArrowheads="1"/>
          </p:cNvPicPr>
          <p:nvPr/>
        </p:nvPicPr>
        <p:blipFill>
          <a:blip r:embed="rId3" cstate="print"/>
          <a:srcRect/>
          <a:stretch>
            <a:fillRect/>
          </a:stretch>
        </p:blipFill>
        <p:spPr bwMode="auto">
          <a:xfrm>
            <a:off x="3000487" y="152400"/>
            <a:ext cx="2409713" cy="1600200"/>
          </a:xfrm>
          <a:prstGeom prst="rect">
            <a:avLst/>
          </a:prstGeom>
          <a:noFill/>
        </p:spPr>
      </p:pic>
      <p:pic>
        <p:nvPicPr>
          <p:cNvPr id="23559" name="Picture 7" descr="https://pp.vk.me/c629225/v629225935/47832/hW2-NdF3AD8.jpg"/>
          <p:cNvPicPr>
            <a:picLocks noChangeAspect="1" noChangeArrowheads="1"/>
          </p:cNvPicPr>
          <p:nvPr/>
        </p:nvPicPr>
        <p:blipFill>
          <a:blip r:embed="rId4"/>
          <a:srcRect/>
          <a:stretch>
            <a:fillRect/>
          </a:stretch>
        </p:blipFill>
        <p:spPr bwMode="auto">
          <a:xfrm>
            <a:off x="6172200" y="152400"/>
            <a:ext cx="2590800" cy="1600200"/>
          </a:xfrm>
          <a:prstGeom prst="rect">
            <a:avLst/>
          </a:prstGeom>
          <a:noFill/>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afterEffect">
                                  <p:stCondLst>
                                    <p:cond delay="0"/>
                                  </p:stCondLst>
                                  <p:childTnLst>
                                    <p:set>
                                      <p:cBhvr>
                                        <p:cTn id="6" dur="1" fill="hold">
                                          <p:stCondLst>
                                            <p:cond delay="0"/>
                                          </p:stCondLst>
                                        </p:cTn>
                                        <p:tgtEl>
                                          <p:spTgt spid="23553"/>
                                        </p:tgtEl>
                                        <p:attrNameLst>
                                          <p:attrName>style.visibility</p:attrName>
                                        </p:attrNameLst>
                                      </p:cBhvr>
                                      <p:to>
                                        <p:strVal val="visible"/>
                                      </p:to>
                                    </p:set>
                                    <p:anim to="" calcmode="lin" valueType="num">
                                      <p:cBhvr>
                                        <p:cTn id="7" dur="1" fill="hold"/>
                                        <p:tgtEl>
                                          <p:spTgt spid="23553"/>
                                        </p:tgtEl>
                                        <p:attrNameLst>
                                          <p:attrName/>
                                        </p:attrNameLst>
                                      </p:cBhvr>
                                    </p:anim>
                                  </p:childTnLst>
                                </p:cTn>
                              </p:par>
                              <p:par>
                                <p:cTn id="8" presetID="24" presetClass="entr" presetSubtype="0" fill="hold" nodeType="withEffect">
                                  <p:stCondLst>
                                    <p:cond delay="0"/>
                                  </p:stCondLst>
                                  <p:childTnLst>
                                    <p:set>
                                      <p:cBhvr>
                                        <p:cTn id="9" dur="1" fill="hold">
                                          <p:stCondLst>
                                            <p:cond delay="0"/>
                                          </p:stCondLst>
                                        </p:cTn>
                                        <p:tgtEl>
                                          <p:spTgt spid="23557"/>
                                        </p:tgtEl>
                                        <p:attrNameLst>
                                          <p:attrName>style.visibility</p:attrName>
                                        </p:attrNameLst>
                                      </p:cBhvr>
                                      <p:to>
                                        <p:strVal val="visible"/>
                                      </p:to>
                                    </p:set>
                                    <p:anim to="" calcmode="lin" valueType="num">
                                      <p:cBhvr>
                                        <p:cTn id="10" dur="1" fill="hold"/>
                                        <p:tgtEl>
                                          <p:spTgt spid="23557"/>
                                        </p:tgtEl>
                                        <p:attrNameLst>
                                          <p:attrName/>
                                        </p:attrNameLst>
                                      </p:cBhvr>
                                    </p:anim>
                                  </p:childTnLst>
                                </p:cTn>
                              </p:par>
                              <p:par>
                                <p:cTn id="11" presetID="24"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 to="" calcmode="lin" valueType="num">
                                      <p:cBhvr>
                                        <p:cTn id="13" dur="1" fill="hold"/>
                                        <p:tgtEl>
                                          <p:spTgt spid="5"/>
                                        </p:tgtEl>
                                        <p:attrNameLst>
                                          <p:attrName/>
                                        </p:attrNameLst>
                                      </p:cBhvr>
                                    </p:anim>
                                  </p:childTnLst>
                                </p:cTn>
                              </p:par>
                              <p:par>
                                <p:cTn id="14" presetID="24" presetClass="entr" presetSubtype="0" fill="hold" nodeType="withEffect">
                                  <p:stCondLst>
                                    <p:cond delay="0"/>
                                  </p:stCondLst>
                                  <p:childTnLst>
                                    <p:set>
                                      <p:cBhvr>
                                        <p:cTn id="15" dur="1" fill="hold">
                                          <p:stCondLst>
                                            <p:cond delay="0"/>
                                          </p:stCondLst>
                                        </p:cTn>
                                        <p:tgtEl>
                                          <p:spTgt spid="23559"/>
                                        </p:tgtEl>
                                        <p:attrNameLst>
                                          <p:attrName>style.visibility</p:attrName>
                                        </p:attrNameLst>
                                      </p:cBhvr>
                                      <p:to>
                                        <p:strVal val="visible"/>
                                      </p:to>
                                    </p:set>
                                    <p:anim to="" calcmode="lin" valueType="num">
                                      <p:cBhvr>
                                        <p:cTn id="16" dur="1" fill="hold"/>
                                        <p:tgtEl>
                                          <p:spTgt spid="23559"/>
                                        </p:tgtEl>
                                        <p:attrNameLst>
                                          <p:attrName/>
                                        </p:attrNameLst>
                                      </p:cBhvr>
                                    </p:anim>
                                  </p:childTnLst>
                                </p:cTn>
                              </p:par>
                              <p:par>
                                <p:cTn id="17" presetID="24" presetClass="entr" presetSubtype="0" fill="hold" nodeType="withEffect">
                                  <p:stCondLst>
                                    <p:cond delay="0"/>
                                  </p:stCondLst>
                                  <p:childTnLst>
                                    <p:set>
                                      <p:cBhvr>
                                        <p:cTn id="18" dur="1" fill="hold">
                                          <p:stCondLst>
                                            <p:cond delay="0"/>
                                          </p:stCondLst>
                                        </p:cTn>
                                        <p:tgtEl>
                                          <p:spTgt spid="23555"/>
                                        </p:tgtEl>
                                        <p:attrNameLst>
                                          <p:attrName>style.visibility</p:attrName>
                                        </p:attrNameLst>
                                      </p:cBhvr>
                                      <p:to>
                                        <p:strVal val="visible"/>
                                      </p:to>
                                    </p:set>
                                    <p:anim to="" calcmode="lin" valueType="num">
                                      <p:cBhvr>
                                        <p:cTn id="19" dur="1" fill="hold"/>
                                        <p:tgtEl>
                                          <p:spTgt spid="23555"/>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355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1"/>
          <p:cNvSpPr>
            <a:spLocks noChangeArrowheads="1"/>
          </p:cNvSpPr>
          <p:nvPr/>
        </p:nvSpPr>
        <p:spPr bwMode="auto">
          <a:xfrm>
            <a:off x="1143000" y="427672"/>
            <a:ext cx="8001000" cy="147732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По непосредственным причинам возникновения кризисы разделяются на природные, общественные, экологические. Первые вызваны природными условиями жизни и деятельности человека, вторые - общественными отношениями. Экологические кризисы возникают при изменении природных условий, вызванных деятельностью человека.</a:t>
            </a:r>
            <a:endParaRPr kumimoji="0" lang="ru-RU" sz="2400"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24578" name="Rectangle 2"/>
          <p:cNvSpPr>
            <a:spLocks noChangeArrowheads="1"/>
          </p:cNvSpPr>
          <p:nvPr/>
        </p:nvSpPr>
        <p:spPr bwMode="auto">
          <a:xfrm>
            <a:off x="1143000" y="5830669"/>
            <a:ext cx="800100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Кроме того, кризисы могут быть предсказуемыми и неожиданными, глубокими и легкими.</a:t>
            </a:r>
            <a:endParaRPr kumimoji="0" lang="ru-RU" sz="2400" b="0"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24580" name="Picture 4" descr="http://chekmarev.neorealty.ru/pbpics/1266423129.jpg"/>
          <p:cNvPicPr>
            <a:picLocks noChangeAspect="1" noChangeArrowheads="1"/>
          </p:cNvPicPr>
          <p:nvPr/>
        </p:nvPicPr>
        <p:blipFill>
          <a:blip r:embed="rId2"/>
          <a:srcRect/>
          <a:stretch>
            <a:fillRect/>
          </a:stretch>
        </p:blipFill>
        <p:spPr bwMode="auto">
          <a:xfrm>
            <a:off x="1219200" y="1981200"/>
            <a:ext cx="7696200" cy="3810000"/>
          </a:xfrm>
          <a:prstGeom prst="rect">
            <a:avLst/>
          </a:prstGeom>
          <a:noFill/>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afterEffect">
                                  <p:stCondLst>
                                    <p:cond delay="0"/>
                                  </p:stCondLst>
                                  <p:childTnLst>
                                    <p:set>
                                      <p:cBhvr>
                                        <p:cTn id="6" dur="1" fill="hold">
                                          <p:stCondLst>
                                            <p:cond delay="0"/>
                                          </p:stCondLst>
                                        </p:cTn>
                                        <p:tgtEl>
                                          <p:spTgt spid="24577"/>
                                        </p:tgtEl>
                                        <p:attrNameLst>
                                          <p:attrName>style.visibility</p:attrName>
                                        </p:attrNameLst>
                                      </p:cBhvr>
                                      <p:to>
                                        <p:strVal val="visible"/>
                                      </p:to>
                                    </p:set>
                                    <p:anim to="" calcmode="lin" valueType="num">
                                      <p:cBhvr>
                                        <p:cTn id="7" dur="1" fill="hold"/>
                                        <p:tgtEl>
                                          <p:spTgt spid="24577"/>
                                        </p:tgtEl>
                                        <p:attrNameLst>
                                          <p:attrName/>
                                        </p:attrNameLst>
                                      </p:cBhvr>
                                    </p:anim>
                                  </p:childTnLst>
                                </p:cTn>
                              </p:par>
                            </p:childTnLst>
                          </p:cTn>
                        </p:par>
                        <p:par>
                          <p:cTn id="8" fill="hold">
                            <p:stCondLst>
                              <p:cond delay="0"/>
                            </p:stCondLst>
                            <p:childTnLst>
                              <p:par>
                                <p:cTn id="9" presetID="24" presetClass="entr" presetSubtype="0" fill="hold" nodeType="afterEffect">
                                  <p:stCondLst>
                                    <p:cond delay="0"/>
                                  </p:stCondLst>
                                  <p:childTnLst>
                                    <p:set>
                                      <p:cBhvr>
                                        <p:cTn id="10" dur="1" fill="hold">
                                          <p:stCondLst>
                                            <p:cond delay="0"/>
                                          </p:stCondLst>
                                        </p:cTn>
                                        <p:tgtEl>
                                          <p:spTgt spid="24580"/>
                                        </p:tgtEl>
                                        <p:attrNameLst>
                                          <p:attrName>style.visibility</p:attrName>
                                        </p:attrNameLst>
                                      </p:cBhvr>
                                      <p:to>
                                        <p:strVal val="visible"/>
                                      </p:to>
                                    </p:set>
                                    <p:anim to="" calcmode="lin" valueType="num">
                                      <p:cBhvr>
                                        <p:cTn id="11" dur="1" fill="hold"/>
                                        <p:tgtEl>
                                          <p:spTgt spid="24580"/>
                                        </p:tgtEl>
                                        <p:attrNameLst>
                                          <p:attrName/>
                                        </p:attrNameLst>
                                      </p:cBhvr>
                                    </p:anim>
                                  </p:childTnLst>
                                </p:cTn>
                              </p:par>
                            </p:childTnLst>
                          </p:cTn>
                        </p:par>
                        <p:par>
                          <p:cTn id="12" fill="hold">
                            <p:stCondLst>
                              <p:cond delay="0"/>
                            </p:stCondLst>
                            <p:childTnLst>
                              <p:par>
                                <p:cTn id="13" presetID="24" presetClass="entr" presetSubtype="0" fill="hold" grpId="0" nodeType="afterEffect">
                                  <p:stCondLst>
                                    <p:cond delay="0"/>
                                  </p:stCondLst>
                                  <p:childTnLst>
                                    <p:set>
                                      <p:cBhvr>
                                        <p:cTn id="14" dur="1" fill="hold">
                                          <p:stCondLst>
                                            <p:cond delay="0"/>
                                          </p:stCondLst>
                                        </p:cTn>
                                        <p:tgtEl>
                                          <p:spTgt spid="24578"/>
                                        </p:tgtEl>
                                        <p:attrNameLst>
                                          <p:attrName>style.visibility</p:attrName>
                                        </p:attrNameLst>
                                      </p:cBhvr>
                                      <p:to>
                                        <p:strVal val="visible"/>
                                      </p:to>
                                    </p:set>
                                    <p:anim to="" calcmode="lin" valueType="num">
                                      <p:cBhvr>
                                        <p:cTn id="15" dur="1" fill="hold"/>
                                        <p:tgtEl>
                                          <p:spTgt spid="24578"/>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7" grpId="0"/>
      <p:bldP spid="2457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1"/>
          <p:cNvSpPr>
            <a:spLocks noChangeArrowheads="1"/>
          </p:cNvSpPr>
          <p:nvPr/>
        </p:nvSpPr>
        <p:spPr bwMode="auto">
          <a:xfrm>
            <a:off x="0" y="240268"/>
            <a:ext cx="9144000" cy="101566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ru-RU" b="1" i="1" dirty="0" smtClean="0"/>
              <a:t>                                              </a:t>
            </a:r>
            <a:r>
              <a:rPr lang="ru-RU" sz="2000" b="1" i="1" dirty="0" smtClean="0"/>
              <a:t>Причины возникновения кризиса</a:t>
            </a:r>
          </a:p>
          <a:p>
            <a:endParaRPr lang="ru-RU" sz="2000" dirty="0" smtClean="0"/>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2000" b="1" i="1" u="none" strike="noStrike" cap="none" normalizeH="0" baseline="0" dirty="0" smtClean="0">
                <a:ln>
                  <a:noFill/>
                </a:ln>
                <a:solidFill>
                  <a:srgbClr val="000000"/>
                </a:solidFill>
                <a:effectLst/>
                <a:ea typeface="Times New Roman" pitchFamily="18" charset="0"/>
                <a:cs typeface="Times New Roman" pitchFamily="18" charset="0"/>
              </a:rPr>
              <a:t>могут быть внешними и внутренними</a:t>
            </a:r>
            <a:endParaRPr kumimoji="0" lang="ru-RU" sz="2000" b="1" i="1" u="none" strike="noStrike" cap="none" normalizeH="0" baseline="0" dirty="0" smtClean="0">
              <a:ln>
                <a:noFill/>
              </a:ln>
              <a:solidFill>
                <a:schemeClr val="tx1"/>
              </a:solidFill>
              <a:effectLst/>
              <a:cs typeface="Times New Roman" pitchFamily="18" charset="0"/>
            </a:endParaRPr>
          </a:p>
        </p:txBody>
      </p:sp>
      <p:graphicFrame>
        <p:nvGraphicFramePr>
          <p:cNvPr id="3" name="Схема 2"/>
          <p:cNvGraphicFramePr/>
          <p:nvPr/>
        </p:nvGraphicFramePr>
        <p:xfrm>
          <a:off x="381000" y="1295400"/>
          <a:ext cx="8458200" cy="5359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afterEffect">
                                  <p:stCondLst>
                                    <p:cond delay="0"/>
                                  </p:stCondLst>
                                  <p:childTnLst>
                                    <p:set>
                                      <p:cBhvr>
                                        <p:cTn id="6" dur="1" fill="hold">
                                          <p:stCondLst>
                                            <p:cond delay="0"/>
                                          </p:stCondLst>
                                        </p:cTn>
                                        <p:tgtEl>
                                          <p:spTgt spid="27649"/>
                                        </p:tgtEl>
                                        <p:attrNameLst>
                                          <p:attrName>style.visibility</p:attrName>
                                        </p:attrNameLst>
                                      </p:cBhvr>
                                      <p:to>
                                        <p:strVal val="visible"/>
                                      </p:to>
                                    </p:set>
                                    <p:anim to="" calcmode="lin" valueType="num">
                                      <p:cBhvr>
                                        <p:cTn id="7" dur="1" fill="hold"/>
                                        <p:tgtEl>
                                          <p:spTgt spid="27649"/>
                                        </p:tgtEl>
                                        <p:attrNameLst>
                                          <p:attrName/>
                                        </p:attrNameLst>
                                      </p:cBhvr>
                                    </p:anim>
                                  </p:childTnLst>
                                </p:cTn>
                              </p:par>
                            </p:childTnLst>
                          </p:cTn>
                        </p:par>
                        <p:par>
                          <p:cTn id="8" fill="hold">
                            <p:stCondLst>
                              <p:cond delay="0"/>
                            </p:stCondLst>
                            <p:childTnLst>
                              <p:par>
                                <p:cTn id="9" presetID="24"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to="" calcmode="lin" valueType="num">
                                      <p:cBhvr>
                                        <p:cTn id="11" dur="1" fill="hold"/>
                                        <p:tgtEl>
                                          <p:spTgt spid="3"/>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49" grpId="0"/>
      <p:bldGraphic spid="3" grpId="0">
        <p:bldAsOne/>
      </p:bldGraphic>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4" name="Picture 4" descr="http://zib.com.ua/files/articles_photos/114568.jpg"/>
          <p:cNvPicPr>
            <a:picLocks noChangeAspect="1" noChangeArrowheads="1"/>
          </p:cNvPicPr>
          <p:nvPr/>
        </p:nvPicPr>
        <p:blipFill>
          <a:blip r:embed="rId2"/>
          <a:srcRect/>
          <a:stretch>
            <a:fillRect/>
          </a:stretch>
        </p:blipFill>
        <p:spPr bwMode="auto">
          <a:xfrm>
            <a:off x="4874551" y="0"/>
            <a:ext cx="4269449" cy="3124200"/>
          </a:xfrm>
          <a:prstGeom prst="rect">
            <a:avLst/>
          </a:prstGeom>
          <a:noFill/>
        </p:spPr>
      </p:pic>
      <p:sp>
        <p:nvSpPr>
          <p:cNvPr id="2" name="Прямоугольник 1"/>
          <p:cNvSpPr/>
          <p:nvPr/>
        </p:nvSpPr>
        <p:spPr>
          <a:xfrm>
            <a:off x="990600" y="457200"/>
            <a:ext cx="4572000" cy="3046988"/>
          </a:xfrm>
          <a:prstGeom prst="rect">
            <a:avLst/>
          </a:prstGeom>
        </p:spPr>
        <p:txBody>
          <a:bodyPr wrap="square">
            <a:spAutoFit/>
          </a:bodyPr>
          <a:lstStyle/>
          <a:p>
            <a:pPr algn="ctr"/>
            <a:r>
              <a:rPr lang="ru-RU" sz="2800" dirty="0" smtClean="0"/>
              <a:t>Последствия  экономического кризиса</a:t>
            </a:r>
          </a:p>
          <a:p>
            <a:r>
              <a:rPr lang="ru-RU" sz="2000" dirty="0" smtClean="0"/>
              <a:t>Все экономические кризисы  оказывают влияние на состояние государственных институтов, общества, культуры и даже моды.</a:t>
            </a:r>
          </a:p>
          <a:p>
            <a:r>
              <a:rPr lang="ru-RU" sz="2800" i="1" dirty="0" smtClean="0"/>
              <a:t> </a:t>
            </a:r>
            <a:endParaRPr lang="ru-RU" sz="2800" dirty="0" smtClean="0"/>
          </a:p>
          <a:p>
            <a:pPr algn="ctr"/>
            <a:endParaRPr lang="ru-RU" sz="2800" dirty="0" smtClean="0"/>
          </a:p>
        </p:txBody>
      </p:sp>
      <p:pic>
        <p:nvPicPr>
          <p:cNvPr id="30722" name="Picture 2" descr="http://bfmufa.ru/files/2015/10/bankrot_011015.jpg"/>
          <p:cNvPicPr>
            <a:picLocks noChangeAspect="1" noChangeArrowheads="1"/>
          </p:cNvPicPr>
          <p:nvPr/>
        </p:nvPicPr>
        <p:blipFill>
          <a:blip r:embed="rId3"/>
          <a:srcRect/>
          <a:stretch>
            <a:fillRect/>
          </a:stretch>
        </p:blipFill>
        <p:spPr bwMode="auto">
          <a:xfrm>
            <a:off x="990600" y="3733800"/>
            <a:ext cx="5257800" cy="3124200"/>
          </a:xfrm>
          <a:prstGeom prst="rect">
            <a:avLst/>
          </a:prstGeom>
          <a:noFill/>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cTn>
                              </p:par>
                            </p:childTnLst>
                          </p:cTn>
                        </p:par>
                        <p:par>
                          <p:cTn id="8" fill="hold">
                            <p:stCondLst>
                              <p:cond delay="0"/>
                            </p:stCondLst>
                            <p:childTnLst>
                              <p:par>
                                <p:cTn id="9" presetID="24" presetClass="entr" presetSubtype="0" fill="hold" nodeType="afterEffect">
                                  <p:stCondLst>
                                    <p:cond delay="0"/>
                                  </p:stCondLst>
                                  <p:childTnLst>
                                    <p:set>
                                      <p:cBhvr>
                                        <p:cTn id="10" dur="1" fill="hold">
                                          <p:stCondLst>
                                            <p:cond delay="0"/>
                                          </p:stCondLst>
                                        </p:cTn>
                                        <p:tgtEl>
                                          <p:spTgt spid="30722"/>
                                        </p:tgtEl>
                                        <p:attrNameLst>
                                          <p:attrName>style.visibility</p:attrName>
                                        </p:attrNameLst>
                                      </p:cBhvr>
                                      <p:to>
                                        <p:strVal val="visible"/>
                                      </p:to>
                                    </p:set>
                                    <p:anim to="" calcmode="lin" valueType="num">
                                      <p:cBhvr>
                                        <p:cTn id="11" dur="1" fill="hold"/>
                                        <p:tgtEl>
                                          <p:spTgt spid="30722"/>
                                        </p:tgtEl>
                                        <p:attrNameLst>
                                          <p:attrName/>
                                        </p:attrNameLst>
                                      </p:cBhvr>
                                    </p:anim>
                                  </p:childTnLst>
                                </p:cTn>
                              </p:par>
                            </p:childTnLst>
                          </p:cTn>
                        </p:par>
                        <p:par>
                          <p:cTn id="12" fill="hold">
                            <p:stCondLst>
                              <p:cond delay="0"/>
                            </p:stCondLst>
                            <p:childTnLst>
                              <p:par>
                                <p:cTn id="13" presetID="24" presetClass="entr" presetSubtype="0" fill="hold" nodeType="afterEffect">
                                  <p:stCondLst>
                                    <p:cond delay="0"/>
                                  </p:stCondLst>
                                  <p:childTnLst>
                                    <p:set>
                                      <p:cBhvr>
                                        <p:cTn id="14" dur="1" fill="hold">
                                          <p:stCondLst>
                                            <p:cond delay="0"/>
                                          </p:stCondLst>
                                        </p:cTn>
                                        <p:tgtEl>
                                          <p:spTgt spid="30724"/>
                                        </p:tgtEl>
                                        <p:attrNameLst>
                                          <p:attrName>style.visibility</p:attrName>
                                        </p:attrNameLst>
                                      </p:cBhvr>
                                      <p:to>
                                        <p:strVal val="visible"/>
                                      </p:to>
                                    </p:set>
                                    <p:anim to="" calcmode="lin" valueType="num">
                                      <p:cBhvr>
                                        <p:cTn id="15" dur="1" fill="hold"/>
                                        <p:tgtEl>
                                          <p:spTgt spid="30724"/>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295400" y="838201"/>
            <a:ext cx="5562600" cy="3385542"/>
          </a:xfrm>
          <a:prstGeom prst="rect">
            <a:avLst/>
          </a:prstGeom>
        </p:spPr>
        <p:txBody>
          <a:bodyPr wrap="square">
            <a:spAutoFit/>
          </a:bodyPr>
          <a:lstStyle/>
          <a:p>
            <a:pPr lvl="5"/>
            <a:r>
              <a:rPr lang="ru-RU" sz="3600" dirty="0"/>
              <a:t>Фазы </a:t>
            </a:r>
            <a:r>
              <a:rPr lang="ru-RU" sz="3600" dirty="0" smtClean="0"/>
              <a:t>кризиса</a:t>
            </a:r>
          </a:p>
          <a:p>
            <a:pPr lvl="5"/>
            <a:endParaRPr lang="ru-RU" sz="3200" dirty="0" smtClean="0"/>
          </a:p>
          <a:p>
            <a:pPr marL="0" lvl="5"/>
            <a:r>
              <a:rPr lang="ru-RU" sz="3200" b="1" dirty="0"/>
              <a:t>Первая фаза - </a:t>
            </a:r>
            <a:r>
              <a:rPr lang="ru-RU" sz="3200" b="1" i="1" dirty="0"/>
              <a:t>кризис </a:t>
            </a:r>
            <a:endParaRPr lang="ru-RU" sz="3200" b="1" dirty="0" smtClean="0"/>
          </a:p>
          <a:p>
            <a:r>
              <a:rPr lang="ru-RU" sz="3200" b="1" dirty="0" smtClean="0"/>
              <a:t>Вторая </a:t>
            </a:r>
            <a:r>
              <a:rPr lang="ru-RU" sz="3200" b="1" dirty="0"/>
              <a:t>фаза - </a:t>
            </a:r>
            <a:r>
              <a:rPr lang="ru-RU" sz="3200" b="1" i="1" dirty="0"/>
              <a:t>депрессия </a:t>
            </a:r>
          </a:p>
          <a:p>
            <a:r>
              <a:rPr lang="ru-RU" sz="3200" b="1" dirty="0"/>
              <a:t>Третья - </a:t>
            </a:r>
            <a:r>
              <a:rPr lang="ru-RU" sz="3200" b="1" i="1" dirty="0"/>
              <a:t>оживление. </a:t>
            </a:r>
          </a:p>
          <a:p>
            <a:r>
              <a:rPr lang="ru-RU" sz="3200" b="1" dirty="0"/>
              <a:t>Четвертая - </a:t>
            </a:r>
            <a:r>
              <a:rPr lang="ru-RU" sz="3200" b="1" i="1" dirty="0"/>
              <a:t>подъем </a:t>
            </a:r>
            <a:endParaRPr lang="ru-RU" sz="3200" dirty="0"/>
          </a:p>
          <a:p>
            <a:endParaRPr lang="ru-RU" dirty="0"/>
          </a:p>
        </p:txBody>
      </p:sp>
      <p:pic>
        <p:nvPicPr>
          <p:cNvPr id="4" name="Рисунок 3" descr="кризис2.jpg"/>
          <p:cNvPicPr>
            <a:picLocks noChangeAspect="1"/>
          </p:cNvPicPr>
          <p:nvPr/>
        </p:nvPicPr>
        <p:blipFill>
          <a:blip r:embed="rId2" cstate="print"/>
          <a:stretch>
            <a:fillRect/>
          </a:stretch>
        </p:blipFill>
        <p:spPr>
          <a:xfrm>
            <a:off x="4788024" y="3850209"/>
            <a:ext cx="4202410" cy="2626791"/>
          </a:xfrm>
          <a:prstGeom prst="rect">
            <a:avLst/>
          </a:prstGeom>
        </p:spPr>
      </p:pic>
    </p:spTree>
    <p:extLst>
      <p:ext uri="{BB962C8B-B14F-4D97-AF65-F5344CB8AC3E}">
        <p14:creationId xmlns:p14="http://schemas.microsoft.com/office/powerpoint/2010/main" val="3438890276"/>
      </p:ext>
    </p:extLst>
  </p:cSld>
  <p:clrMapOvr>
    <a:masterClrMapping/>
  </p:clrMapOvr>
  <p:transition>
    <p:random/>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0" y="0"/>
            <a:ext cx="229550" cy="307777"/>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26" name="Rectangle 2"/>
          <p:cNvSpPr>
            <a:spLocks noChangeArrowheads="1"/>
          </p:cNvSpPr>
          <p:nvPr/>
        </p:nvSpPr>
        <p:spPr bwMode="auto">
          <a:xfrm flipV="1">
            <a:off x="1219200" y="380996"/>
            <a:ext cx="7543799" cy="30777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endParaRPr kumimoji="0" lang="ru-RU" sz="3200" b="0" i="0" u="none" strike="noStrike" cap="none" normalizeH="0" baseline="0" dirty="0" smtClean="0">
              <a:ln>
                <a:noFill/>
              </a:ln>
              <a:solidFill>
                <a:schemeClr val="tx1"/>
              </a:solidFill>
              <a:effectLst/>
              <a:latin typeface="Arial" pitchFamily="34" charset="0"/>
              <a:cs typeface="Arial" pitchFamily="34" charset="0"/>
            </a:endParaRPr>
          </a:p>
        </p:txBody>
      </p:sp>
      <p:sp>
        <p:nvSpPr>
          <p:cNvPr id="1027" name="Rectangle 3"/>
          <p:cNvSpPr>
            <a:spLocks noChangeArrowheads="1"/>
          </p:cNvSpPr>
          <p:nvPr/>
        </p:nvSpPr>
        <p:spPr bwMode="auto">
          <a:xfrm>
            <a:off x="1219200" y="657999"/>
            <a:ext cx="7206633" cy="304698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fontAlgn="base">
              <a:spcBef>
                <a:spcPct val="0"/>
              </a:spcBef>
              <a:spcAft>
                <a:spcPct val="0"/>
              </a:spcAft>
            </a:pPr>
            <a:r>
              <a:rPr lang="ru-RU" sz="2400" dirty="0" smtClean="0"/>
              <a:t>Современное общество стремится к постоянному улучшению уровня и условий жизни, которые может обеспечить только устойчивый экономический рост. Однако наблюдения показывают, что долговременный экономический рост не является равномерным, а постоянно прерывается периодами экономической нестабильности.</a:t>
            </a:r>
          </a:p>
          <a:p>
            <a:pPr marL="0" marR="0" lvl="0" indent="0" algn="just" defTabSz="914400" rtl="0" eaLnBrk="1" fontAlgn="base" latinLnBrk="0" hangingPunct="1">
              <a:lnSpc>
                <a:spcPct val="100000"/>
              </a:lnSpc>
              <a:spcBef>
                <a:spcPct val="0"/>
              </a:spcBef>
              <a:spcAft>
                <a:spcPct val="0"/>
              </a:spcAft>
              <a:buClrTx/>
              <a:buSzTx/>
              <a:buFontTx/>
              <a:buNone/>
              <a:tabLst/>
            </a:pPr>
            <a:endParaRPr kumimoji="0" lang="ru-RU" sz="2400" b="0" i="0" u="none" strike="noStrike" cap="none" normalizeH="0" baseline="0" dirty="0" smtClean="0">
              <a:ln>
                <a:noFill/>
              </a:ln>
              <a:solidFill>
                <a:schemeClr val="tx1"/>
              </a:solidFill>
              <a:effectLst/>
              <a:latin typeface="Arial" pitchFamily="34" charset="0"/>
              <a:cs typeface="Arial" pitchFamily="34" charset="0"/>
            </a:endParaRPr>
          </a:p>
        </p:txBody>
      </p:sp>
      <p:pic>
        <p:nvPicPr>
          <p:cNvPr id="6" name="Picture 2" descr="http://videouchilka.ru/wp-content/uploads/2016/08/finansovyj-krizis-v-rossii.jpg"/>
          <p:cNvPicPr>
            <a:picLocks noChangeAspect="1" noChangeArrowheads="1"/>
          </p:cNvPicPr>
          <p:nvPr/>
        </p:nvPicPr>
        <p:blipFill>
          <a:blip r:embed="rId2"/>
          <a:srcRect/>
          <a:stretch>
            <a:fillRect/>
          </a:stretch>
        </p:blipFill>
        <p:spPr bwMode="auto">
          <a:xfrm>
            <a:off x="2209800" y="3657600"/>
            <a:ext cx="5943599" cy="2895600"/>
          </a:xfrm>
          <a:prstGeom prst="rect">
            <a:avLst/>
          </a:prstGeom>
          <a:noFill/>
        </p:spPr>
      </p:pic>
    </p:spTree>
  </p:cSld>
  <p:clrMapOvr>
    <a:masterClrMapping/>
  </p:clrMapOvr>
  <p:transition>
    <p:random/>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143000" y="727085"/>
            <a:ext cx="4191000" cy="4616648"/>
          </a:xfrm>
          <a:prstGeom prst="rect">
            <a:avLst/>
          </a:prstGeom>
        </p:spPr>
        <p:txBody>
          <a:bodyPr wrap="square">
            <a:spAutoFit/>
          </a:bodyPr>
          <a:lstStyle/>
          <a:p>
            <a:r>
              <a:rPr lang="ru-RU" sz="2800" b="1" i="1" dirty="0"/>
              <a:t>Виды кризиса</a:t>
            </a:r>
            <a:r>
              <a:rPr lang="ru-RU" sz="2800" b="1" i="1" dirty="0" smtClean="0"/>
              <a:t>:</a:t>
            </a:r>
          </a:p>
          <a:p>
            <a:endParaRPr lang="ru-RU" sz="2800" b="1" i="1" dirty="0"/>
          </a:p>
          <a:p>
            <a:endParaRPr lang="ru-RU" sz="2800" b="1" i="1" dirty="0" smtClean="0"/>
          </a:p>
          <a:p>
            <a:r>
              <a:rPr lang="ru-RU" sz="3200" dirty="0"/>
              <a:t>стратегический</a:t>
            </a:r>
          </a:p>
          <a:p>
            <a:r>
              <a:rPr lang="ru-RU" sz="3200" dirty="0"/>
              <a:t>кризис роста </a:t>
            </a:r>
          </a:p>
          <a:p>
            <a:r>
              <a:rPr lang="ru-RU" sz="3200" dirty="0"/>
              <a:t>кризис прибыльности </a:t>
            </a:r>
          </a:p>
          <a:p>
            <a:r>
              <a:rPr lang="ru-RU" sz="3200" dirty="0"/>
              <a:t>кризис ликвидности </a:t>
            </a:r>
          </a:p>
          <a:p>
            <a:r>
              <a:rPr lang="ru-RU" sz="3200" dirty="0"/>
              <a:t>кризис ликвидации </a:t>
            </a:r>
          </a:p>
          <a:p>
            <a:r>
              <a:rPr lang="ru-RU" sz="3200" dirty="0"/>
              <a:t>кризис стабильности </a:t>
            </a:r>
          </a:p>
          <a:p>
            <a:endParaRPr lang="ru-RU" b="1" i="1" dirty="0"/>
          </a:p>
        </p:txBody>
      </p:sp>
      <p:pic>
        <p:nvPicPr>
          <p:cNvPr id="3" name="Рисунок 2" descr="ipoteca.jpg"/>
          <p:cNvPicPr>
            <a:picLocks noChangeAspect="1"/>
          </p:cNvPicPr>
          <p:nvPr/>
        </p:nvPicPr>
        <p:blipFill>
          <a:blip r:embed="rId2" cstate="print"/>
          <a:stretch>
            <a:fillRect/>
          </a:stretch>
        </p:blipFill>
        <p:spPr>
          <a:xfrm>
            <a:off x="5580112" y="1124744"/>
            <a:ext cx="3175000" cy="3175000"/>
          </a:xfrm>
          <a:prstGeom prst="rect">
            <a:avLst/>
          </a:prstGeom>
        </p:spPr>
      </p:pic>
    </p:spTree>
    <p:extLst>
      <p:ext uri="{BB962C8B-B14F-4D97-AF65-F5344CB8AC3E}">
        <p14:creationId xmlns:p14="http://schemas.microsoft.com/office/powerpoint/2010/main" val="2555561961"/>
      </p:ext>
    </p:extLst>
  </p:cSld>
  <p:clrMapOvr>
    <a:masterClrMapping/>
  </p:clrMapOvr>
  <p:transition>
    <p:random/>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66800" y="609600"/>
            <a:ext cx="3429000" cy="2585323"/>
          </a:xfrm>
          <a:prstGeom prst="rect">
            <a:avLst/>
          </a:prstGeom>
        </p:spPr>
        <p:txBody>
          <a:bodyPr wrap="square">
            <a:spAutoFit/>
          </a:bodyPr>
          <a:lstStyle/>
          <a:p>
            <a:pPr algn="ctr"/>
            <a:r>
              <a:rPr lang="ru-RU" dirty="0" smtClean="0"/>
              <a:t>Еще одним проявлением экономического кризиса является рост популярности военной службы .</a:t>
            </a:r>
          </a:p>
          <a:p>
            <a:pPr algn="ctr"/>
            <a:r>
              <a:rPr lang="ru-RU" dirty="0" smtClean="0"/>
              <a:t>Молодые люди, у которых оказывается меньше шансов найти себя в гражданской жизни, с большей охотой подписывают контракты с армией.</a:t>
            </a:r>
            <a:endParaRPr lang="ru-RU" dirty="0"/>
          </a:p>
        </p:txBody>
      </p:sp>
      <p:pic>
        <p:nvPicPr>
          <p:cNvPr id="36867" name="Picture 3" descr="http://tobolsk.ru/upload/iblock/083/Ros5.jpg"/>
          <p:cNvPicPr>
            <a:picLocks noChangeAspect="1" noChangeArrowheads="1"/>
          </p:cNvPicPr>
          <p:nvPr/>
        </p:nvPicPr>
        <p:blipFill>
          <a:blip r:embed="rId2"/>
          <a:srcRect/>
          <a:stretch>
            <a:fillRect/>
          </a:stretch>
        </p:blipFill>
        <p:spPr bwMode="auto">
          <a:xfrm>
            <a:off x="4572000" y="2819400"/>
            <a:ext cx="4229100" cy="3657600"/>
          </a:xfrm>
          <a:prstGeom prst="rect">
            <a:avLst/>
          </a:prstGeom>
          <a:noFill/>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1" fill="hold"/>
                                        <p:tgtEl>
                                          <p:spTgt spid="4"/>
                                        </p:tgtEl>
                                        <p:attrNameLst>
                                          <p:attrName/>
                                        </p:attrNameLst>
                                      </p:cBhvr>
                                    </p:anim>
                                  </p:childTnLst>
                                </p:cTn>
                              </p:par>
                              <p:par>
                                <p:cTn id="8" presetID="24" presetClass="entr" presetSubtype="0" fill="hold" nodeType="withEffect">
                                  <p:stCondLst>
                                    <p:cond delay="0"/>
                                  </p:stCondLst>
                                  <p:childTnLst>
                                    <p:set>
                                      <p:cBhvr>
                                        <p:cTn id="9" dur="1" fill="hold">
                                          <p:stCondLst>
                                            <p:cond delay="0"/>
                                          </p:stCondLst>
                                        </p:cTn>
                                        <p:tgtEl>
                                          <p:spTgt spid="36867"/>
                                        </p:tgtEl>
                                        <p:attrNameLst>
                                          <p:attrName>style.visibility</p:attrName>
                                        </p:attrNameLst>
                                      </p:cBhvr>
                                      <p:to>
                                        <p:strVal val="visible"/>
                                      </p:to>
                                    </p:set>
                                    <p:anim to="" calcmode="lin" valueType="num">
                                      <p:cBhvr>
                                        <p:cTn id="10" dur="1" fill="hold"/>
                                        <p:tgtEl>
                                          <p:spTgt spid="36867"/>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219200" y="381000"/>
            <a:ext cx="4267200" cy="1015663"/>
          </a:xfrm>
          <a:prstGeom prst="rect">
            <a:avLst/>
          </a:prstGeom>
        </p:spPr>
        <p:txBody>
          <a:bodyPr wrap="square">
            <a:spAutoFit/>
          </a:bodyPr>
          <a:lstStyle/>
          <a:p>
            <a:pPr algn="ctr"/>
            <a:r>
              <a:rPr lang="ru-RU" sz="2000" dirty="0" smtClean="0"/>
              <a:t>Одним из последствий экономических проблем является рост популярности религии. </a:t>
            </a:r>
            <a:endParaRPr lang="ru-RU" sz="2000" dirty="0"/>
          </a:p>
        </p:txBody>
      </p:sp>
      <p:pic>
        <p:nvPicPr>
          <p:cNvPr id="37890" name="Picture 2" descr="http://cikavosti.com/wp-content/uploads/2015/08/140e168a76a463a3a4c755bc444e3d3f.jpg"/>
          <p:cNvPicPr>
            <a:picLocks noChangeAspect="1" noChangeArrowheads="1"/>
          </p:cNvPicPr>
          <p:nvPr/>
        </p:nvPicPr>
        <p:blipFill>
          <a:blip r:embed="rId2" cstate="print"/>
          <a:srcRect/>
          <a:stretch>
            <a:fillRect/>
          </a:stretch>
        </p:blipFill>
        <p:spPr bwMode="auto">
          <a:xfrm>
            <a:off x="4724400" y="1600200"/>
            <a:ext cx="4190999" cy="2362200"/>
          </a:xfrm>
          <a:prstGeom prst="rect">
            <a:avLst/>
          </a:prstGeom>
          <a:noFill/>
        </p:spPr>
      </p:pic>
      <p:pic>
        <p:nvPicPr>
          <p:cNvPr id="37892" name="Picture 4" descr="http://www.krasfun.ru/images/2014/1/54721_0_a6cb6_b0e37c42_orig.jpg"/>
          <p:cNvPicPr>
            <a:picLocks noChangeAspect="1" noChangeArrowheads="1"/>
          </p:cNvPicPr>
          <p:nvPr/>
        </p:nvPicPr>
        <p:blipFill>
          <a:blip r:embed="rId3" cstate="print"/>
          <a:srcRect/>
          <a:stretch>
            <a:fillRect/>
          </a:stretch>
        </p:blipFill>
        <p:spPr bwMode="auto">
          <a:xfrm>
            <a:off x="4724400" y="4267200"/>
            <a:ext cx="4220269" cy="2133600"/>
          </a:xfrm>
          <a:prstGeom prst="rect">
            <a:avLst/>
          </a:prstGeom>
          <a:noFill/>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cTn>
                              </p:par>
                            </p:childTnLst>
                          </p:cTn>
                        </p:par>
                        <p:par>
                          <p:cTn id="8" fill="hold">
                            <p:stCondLst>
                              <p:cond delay="0"/>
                            </p:stCondLst>
                            <p:childTnLst>
                              <p:par>
                                <p:cTn id="9" presetID="24" presetClass="entr" presetSubtype="0" fill="hold" nodeType="afterEffect">
                                  <p:stCondLst>
                                    <p:cond delay="0"/>
                                  </p:stCondLst>
                                  <p:childTnLst>
                                    <p:set>
                                      <p:cBhvr>
                                        <p:cTn id="10" dur="1" fill="hold">
                                          <p:stCondLst>
                                            <p:cond delay="0"/>
                                          </p:stCondLst>
                                        </p:cTn>
                                        <p:tgtEl>
                                          <p:spTgt spid="37890"/>
                                        </p:tgtEl>
                                        <p:attrNameLst>
                                          <p:attrName>style.visibility</p:attrName>
                                        </p:attrNameLst>
                                      </p:cBhvr>
                                      <p:to>
                                        <p:strVal val="visible"/>
                                      </p:to>
                                    </p:set>
                                    <p:anim to="" calcmode="lin" valueType="num">
                                      <p:cBhvr>
                                        <p:cTn id="11" dur="1" fill="hold"/>
                                        <p:tgtEl>
                                          <p:spTgt spid="37890"/>
                                        </p:tgtEl>
                                        <p:attrNameLst>
                                          <p:attrName/>
                                        </p:attrNameLst>
                                      </p:cBhvr>
                                    </p:anim>
                                  </p:childTnLst>
                                </p:cTn>
                              </p:par>
                              <p:par>
                                <p:cTn id="12" presetID="24" presetClass="entr" presetSubtype="0" fill="hold" nodeType="withEffect">
                                  <p:stCondLst>
                                    <p:cond delay="0"/>
                                  </p:stCondLst>
                                  <p:childTnLst>
                                    <p:set>
                                      <p:cBhvr>
                                        <p:cTn id="13" dur="1" fill="hold">
                                          <p:stCondLst>
                                            <p:cond delay="0"/>
                                          </p:stCondLst>
                                        </p:cTn>
                                        <p:tgtEl>
                                          <p:spTgt spid="37892"/>
                                        </p:tgtEl>
                                        <p:attrNameLst>
                                          <p:attrName>style.visibility</p:attrName>
                                        </p:attrNameLst>
                                      </p:cBhvr>
                                      <p:to>
                                        <p:strVal val="visible"/>
                                      </p:to>
                                    </p:set>
                                    <p:anim to="" calcmode="lin" valueType="num">
                                      <p:cBhvr>
                                        <p:cTn id="14" dur="1" fill="hold"/>
                                        <p:tgtEl>
                                          <p:spTgt spid="37892"/>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6" name="Picture 4" descr="http://lifeandjoy.ru/uploads/posts/2016-01/1454061916_25395.gif"/>
          <p:cNvPicPr>
            <a:picLocks noChangeAspect="1" noChangeArrowheads="1"/>
          </p:cNvPicPr>
          <p:nvPr/>
        </p:nvPicPr>
        <p:blipFill>
          <a:blip r:embed="rId2"/>
          <a:srcRect/>
          <a:stretch>
            <a:fillRect/>
          </a:stretch>
        </p:blipFill>
        <p:spPr bwMode="auto">
          <a:xfrm>
            <a:off x="4191000" y="2971800"/>
            <a:ext cx="4953000" cy="3886200"/>
          </a:xfrm>
          <a:prstGeom prst="rect">
            <a:avLst/>
          </a:prstGeom>
          <a:noFill/>
        </p:spPr>
      </p:pic>
      <p:sp>
        <p:nvSpPr>
          <p:cNvPr id="2" name="Прямоугольник 1"/>
          <p:cNvSpPr/>
          <p:nvPr/>
        </p:nvSpPr>
        <p:spPr>
          <a:xfrm>
            <a:off x="1295400" y="457200"/>
            <a:ext cx="4572000" cy="2585323"/>
          </a:xfrm>
          <a:prstGeom prst="rect">
            <a:avLst/>
          </a:prstGeom>
        </p:spPr>
        <p:txBody>
          <a:bodyPr>
            <a:spAutoFit/>
          </a:bodyPr>
          <a:lstStyle/>
          <a:p>
            <a:pPr algn="ctr"/>
            <a:r>
              <a:rPr lang="ru-RU" dirty="0" smtClean="0"/>
              <a:t>Кризис, приводит к уменьшению популярности ресторанов, баров и кафе, где продается алкоголь, однако он отнюдь не способствует трезвости. Потребители спиртного начинают покупать более дешевые напитки в магазинах, причем предпочитают более дешевые сорта. При этом люди пьют больше - для того, чтобы снять стресс и забыться. </a:t>
            </a:r>
            <a:endParaRPr lang="ru-RU" dirty="0"/>
          </a:p>
        </p:txBody>
      </p:sp>
      <p:pic>
        <p:nvPicPr>
          <p:cNvPr id="38918" name="Picture 6" descr="http://cs9409.vkontakte.ru/u21193721/-14/y_cbb6cb00.jpg"/>
          <p:cNvPicPr>
            <a:picLocks noChangeAspect="1" noChangeArrowheads="1"/>
          </p:cNvPicPr>
          <p:nvPr/>
        </p:nvPicPr>
        <p:blipFill>
          <a:blip r:embed="rId3"/>
          <a:srcRect/>
          <a:stretch>
            <a:fillRect/>
          </a:stretch>
        </p:blipFill>
        <p:spPr bwMode="auto">
          <a:xfrm>
            <a:off x="0" y="3810001"/>
            <a:ext cx="4191000" cy="3048000"/>
          </a:xfrm>
          <a:prstGeom prst="rect">
            <a:avLst/>
          </a:prstGeom>
          <a:noFill/>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cTn>
                              </p:par>
                            </p:childTnLst>
                          </p:cTn>
                        </p:par>
                        <p:par>
                          <p:cTn id="8" fill="hold">
                            <p:stCondLst>
                              <p:cond delay="0"/>
                            </p:stCondLst>
                            <p:childTnLst>
                              <p:par>
                                <p:cTn id="9" presetID="24" presetClass="entr" presetSubtype="0" fill="hold" nodeType="afterEffect">
                                  <p:stCondLst>
                                    <p:cond delay="0"/>
                                  </p:stCondLst>
                                  <p:childTnLst>
                                    <p:set>
                                      <p:cBhvr>
                                        <p:cTn id="10" dur="1" fill="hold">
                                          <p:stCondLst>
                                            <p:cond delay="0"/>
                                          </p:stCondLst>
                                        </p:cTn>
                                        <p:tgtEl>
                                          <p:spTgt spid="38916"/>
                                        </p:tgtEl>
                                        <p:attrNameLst>
                                          <p:attrName>style.visibility</p:attrName>
                                        </p:attrNameLst>
                                      </p:cBhvr>
                                      <p:to>
                                        <p:strVal val="visible"/>
                                      </p:to>
                                    </p:set>
                                    <p:anim to="" calcmode="lin" valueType="num">
                                      <p:cBhvr>
                                        <p:cTn id="11" dur="1" fill="hold"/>
                                        <p:tgtEl>
                                          <p:spTgt spid="38916"/>
                                        </p:tgtEl>
                                        <p:attrNameLst>
                                          <p:attrName/>
                                        </p:attrNameLst>
                                      </p:cBhvr>
                                    </p:anim>
                                  </p:childTnLst>
                                </p:cTn>
                              </p:par>
                            </p:childTnLst>
                          </p:cTn>
                        </p:par>
                        <p:par>
                          <p:cTn id="12" fill="hold">
                            <p:stCondLst>
                              <p:cond delay="0"/>
                            </p:stCondLst>
                            <p:childTnLst>
                              <p:par>
                                <p:cTn id="13" presetID="24" presetClass="entr" presetSubtype="0" fill="hold" nodeType="afterEffect">
                                  <p:stCondLst>
                                    <p:cond delay="0"/>
                                  </p:stCondLst>
                                  <p:childTnLst>
                                    <p:set>
                                      <p:cBhvr>
                                        <p:cTn id="14" dur="1" fill="hold">
                                          <p:stCondLst>
                                            <p:cond delay="0"/>
                                          </p:stCondLst>
                                        </p:cTn>
                                        <p:tgtEl>
                                          <p:spTgt spid="38918"/>
                                        </p:tgtEl>
                                        <p:attrNameLst>
                                          <p:attrName>style.visibility</p:attrName>
                                        </p:attrNameLst>
                                      </p:cBhvr>
                                      <p:to>
                                        <p:strVal val="visible"/>
                                      </p:to>
                                    </p:set>
                                    <p:anim to="" calcmode="lin" valueType="num">
                                      <p:cBhvr>
                                        <p:cTn id="15" dur="1" fill="hold"/>
                                        <p:tgtEl>
                                          <p:spTgt spid="38918"/>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066800" y="304800"/>
            <a:ext cx="3505200" cy="2862322"/>
          </a:xfrm>
          <a:prstGeom prst="rect">
            <a:avLst/>
          </a:prstGeom>
        </p:spPr>
        <p:txBody>
          <a:bodyPr wrap="square">
            <a:spAutoFit/>
          </a:bodyPr>
          <a:lstStyle/>
          <a:p>
            <a:pPr algn="ctr"/>
            <a:r>
              <a:rPr lang="ru-RU" sz="2000" dirty="0" smtClean="0"/>
              <a:t>Экономический кризис приводит к уменьшению числа туристов. При снижении доходов и росте безработицы у людей остается меньше свободных денег, которые они способны потратить на отдых и развлечения. </a:t>
            </a:r>
            <a:endParaRPr lang="ru-RU" sz="2000" dirty="0"/>
          </a:p>
        </p:txBody>
      </p:sp>
      <p:pic>
        <p:nvPicPr>
          <p:cNvPr id="39938" name="Picture 2" descr="http://i1.i.ua/prikol/pic/3/0/642603.jpg"/>
          <p:cNvPicPr>
            <a:picLocks noChangeAspect="1" noChangeArrowheads="1"/>
          </p:cNvPicPr>
          <p:nvPr/>
        </p:nvPicPr>
        <p:blipFill>
          <a:blip r:embed="rId2"/>
          <a:srcRect/>
          <a:stretch>
            <a:fillRect/>
          </a:stretch>
        </p:blipFill>
        <p:spPr bwMode="auto">
          <a:xfrm>
            <a:off x="4648200" y="2667000"/>
            <a:ext cx="4305300" cy="3371851"/>
          </a:xfrm>
          <a:prstGeom prst="rect">
            <a:avLst/>
          </a:prstGeom>
          <a:noFill/>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cTn>
                              </p:par>
                              <p:par>
                                <p:cTn id="8" presetID="24" presetClass="entr" presetSubtype="0" fill="hold" nodeType="withEffect">
                                  <p:stCondLst>
                                    <p:cond delay="0"/>
                                  </p:stCondLst>
                                  <p:childTnLst>
                                    <p:set>
                                      <p:cBhvr>
                                        <p:cTn id="9" dur="1" fill="hold">
                                          <p:stCondLst>
                                            <p:cond delay="0"/>
                                          </p:stCondLst>
                                        </p:cTn>
                                        <p:tgtEl>
                                          <p:spTgt spid="39938"/>
                                        </p:tgtEl>
                                        <p:attrNameLst>
                                          <p:attrName>style.visibility</p:attrName>
                                        </p:attrNameLst>
                                      </p:cBhvr>
                                      <p:to>
                                        <p:strVal val="visible"/>
                                      </p:to>
                                    </p:set>
                                    <p:anim to="" calcmode="lin" valueType="num">
                                      <p:cBhvr>
                                        <p:cTn id="10" dur="1" fill="hold"/>
                                        <p:tgtEl>
                                          <p:spTgt spid="39938"/>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219200" y="152400"/>
            <a:ext cx="7315200" cy="1015663"/>
          </a:xfrm>
          <a:prstGeom prst="rect">
            <a:avLst/>
          </a:prstGeom>
        </p:spPr>
        <p:txBody>
          <a:bodyPr wrap="square">
            <a:spAutoFit/>
          </a:bodyPr>
          <a:lstStyle/>
          <a:p>
            <a:pPr algn="ctr"/>
            <a:r>
              <a:rPr lang="ru-RU" sz="2000" dirty="0" smtClean="0"/>
              <a:t>Одной из первых жертв кризиса становится культура. Музыканты, актеры, художники, архитекторы сталкиваются с резким сокращением количества заказов</a:t>
            </a:r>
            <a:r>
              <a:rPr lang="ru-RU" dirty="0" smtClean="0"/>
              <a:t>. </a:t>
            </a:r>
            <a:endParaRPr lang="ru-RU" dirty="0"/>
          </a:p>
        </p:txBody>
      </p:sp>
      <p:pic>
        <p:nvPicPr>
          <p:cNvPr id="8" name="Picture 4" descr="http://caricatura.ru/parad/Sayenko/pic/14199.jpg"/>
          <p:cNvPicPr>
            <a:picLocks noChangeAspect="1" noChangeArrowheads="1"/>
          </p:cNvPicPr>
          <p:nvPr/>
        </p:nvPicPr>
        <p:blipFill>
          <a:blip r:embed="rId3"/>
          <a:srcRect/>
          <a:stretch>
            <a:fillRect/>
          </a:stretch>
        </p:blipFill>
        <p:spPr bwMode="auto">
          <a:xfrm>
            <a:off x="762000" y="1600201"/>
            <a:ext cx="3352800" cy="4267199"/>
          </a:xfrm>
          <a:prstGeom prst="rect">
            <a:avLst/>
          </a:prstGeom>
          <a:noFill/>
        </p:spPr>
      </p:pic>
      <p:pic>
        <p:nvPicPr>
          <p:cNvPr id="10" name="Picture 6" descr="http://img.youtube.com/vi/JBljphT6xX0/0.jpg"/>
          <p:cNvPicPr>
            <a:picLocks noChangeAspect="1" noChangeArrowheads="1"/>
          </p:cNvPicPr>
          <p:nvPr/>
        </p:nvPicPr>
        <p:blipFill>
          <a:blip r:embed="rId4"/>
          <a:srcRect/>
          <a:stretch>
            <a:fillRect/>
          </a:stretch>
        </p:blipFill>
        <p:spPr bwMode="auto">
          <a:xfrm>
            <a:off x="4648200" y="1447800"/>
            <a:ext cx="4267200" cy="4648200"/>
          </a:xfrm>
          <a:prstGeom prst="rect">
            <a:avLst/>
          </a:prstGeom>
          <a:noFill/>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372936" y="228600"/>
            <a:ext cx="5803576" cy="461665"/>
          </a:xfrm>
          <a:prstGeom prst="rect">
            <a:avLst/>
          </a:prstGeom>
        </p:spPr>
        <p:txBody>
          <a:bodyPr wrap="square">
            <a:spAutoFit/>
          </a:bodyPr>
          <a:lstStyle/>
          <a:p>
            <a:pPr lvl="0" algn="ctr" fontAlgn="base">
              <a:spcBef>
                <a:spcPct val="0"/>
              </a:spcBef>
              <a:spcAft>
                <a:spcPct val="0"/>
              </a:spcAft>
              <a:tabLst>
                <a:tab pos="457200" algn="l"/>
              </a:tabLst>
            </a:pPr>
            <a:r>
              <a:rPr lang="ru-RU" sz="2400" b="1" i="1" dirty="0" smtClean="0">
                <a:latin typeface="Times New Roman" pitchFamily="18" charset="0"/>
                <a:ea typeface="Calibri" pitchFamily="34" charset="0"/>
                <a:cs typeface="Times New Roman" pitchFamily="18" charset="0"/>
              </a:rPr>
              <a:t>Пути выхода из экономического кризиса</a:t>
            </a:r>
            <a:endParaRPr lang="ru-RU" sz="2400" dirty="0" smtClean="0">
              <a:latin typeface="Arial" pitchFamily="34" charset="0"/>
              <a:cs typeface="Arial" pitchFamily="34" charset="0"/>
            </a:endParaRPr>
          </a:p>
        </p:txBody>
      </p:sp>
      <p:pic>
        <p:nvPicPr>
          <p:cNvPr id="4" name="Picture 2" descr="http://sovetam.ru/wp-content/uploads/2016/11/9.jpg"/>
          <p:cNvPicPr>
            <a:picLocks noChangeAspect="1" noChangeArrowheads="1"/>
          </p:cNvPicPr>
          <p:nvPr/>
        </p:nvPicPr>
        <p:blipFill>
          <a:blip r:embed="rId2"/>
          <a:srcRect/>
          <a:stretch>
            <a:fillRect/>
          </a:stretch>
        </p:blipFill>
        <p:spPr bwMode="auto">
          <a:xfrm>
            <a:off x="3276600" y="3352800"/>
            <a:ext cx="5524500" cy="3124200"/>
          </a:xfrm>
          <a:prstGeom prst="rect">
            <a:avLst/>
          </a:prstGeom>
          <a:noFill/>
        </p:spPr>
      </p:pic>
      <p:sp>
        <p:nvSpPr>
          <p:cNvPr id="6" name="Прямоугольник 5"/>
          <p:cNvSpPr/>
          <p:nvPr/>
        </p:nvSpPr>
        <p:spPr>
          <a:xfrm>
            <a:off x="990600" y="914400"/>
            <a:ext cx="7924800" cy="2339102"/>
          </a:xfrm>
          <a:prstGeom prst="rect">
            <a:avLst/>
          </a:prstGeom>
        </p:spPr>
        <p:txBody>
          <a:bodyPr wrap="square">
            <a:spAutoFit/>
          </a:bodyPr>
          <a:lstStyle/>
          <a:p>
            <a:r>
              <a:rPr lang="ru-RU" dirty="0" smtClean="0"/>
              <a:t>Выход из кризиса всегда зависят от причин вызвавших данную ситуацию. Главной целью, государства  это  переход на нормальный, обычный режим работы. Для этого необходимо погасить все задолженности. Следует разработать план по оздоровлению экономической деятельности государства. Необходимо проанализировать состояние ресурсов предприятия на сегодняшний момент и возможности предприятия на будущее. При наличии возможности получить финансовую или товарную помощь государство может расплатиться с долгами в включиться в производство</a:t>
            </a:r>
            <a:r>
              <a:rPr lang="ru-RU" sz="2000" dirty="0" smtClean="0"/>
              <a:t>.</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1" fill="hold"/>
                                        <p:tgtEl>
                                          <p:spTgt spid="4"/>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1"/>
          <p:cNvSpPr>
            <a:spLocks noChangeArrowheads="1"/>
          </p:cNvSpPr>
          <p:nvPr/>
        </p:nvSpPr>
        <p:spPr bwMode="auto">
          <a:xfrm>
            <a:off x="2667000" y="0"/>
            <a:ext cx="480060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tabLst>
                <a:tab pos="457200" algn="l"/>
              </a:tabLst>
            </a:pPr>
            <a:r>
              <a:rPr kumimoji="0" lang="ru-RU" sz="3600" b="0" i="0" u="none" strike="noStrike" cap="none" normalizeH="0" baseline="0" dirty="0" smtClean="0">
                <a:ln>
                  <a:noFill/>
                </a:ln>
                <a:solidFill>
                  <a:schemeClr val="tx1"/>
                </a:solidFill>
                <a:effectLst/>
                <a:cs typeface="Arial" pitchFamily="34" charset="0"/>
              </a:rPr>
              <a:t>Вывод</a:t>
            </a:r>
          </a:p>
        </p:txBody>
      </p:sp>
      <p:sp>
        <p:nvSpPr>
          <p:cNvPr id="6" name="Прямоугольник 5"/>
          <p:cNvSpPr/>
          <p:nvPr/>
        </p:nvSpPr>
        <p:spPr>
          <a:xfrm>
            <a:off x="1143000" y="762000"/>
            <a:ext cx="7772400" cy="4401205"/>
          </a:xfrm>
          <a:prstGeom prst="rect">
            <a:avLst/>
          </a:prstGeom>
        </p:spPr>
        <p:txBody>
          <a:bodyPr wrap="square">
            <a:spAutoFit/>
          </a:bodyPr>
          <a:lstStyle/>
          <a:p>
            <a:r>
              <a:rPr lang="ru-RU" sz="2000" dirty="0" smtClean="0"/>
              <a:t>Экономический кризис это результат провала сложившейся финансовой системы в результате низкого качества регулирования.</a:t>
            </a:r>
          </a:p>
          <a:p>
            <a:r>
              <a:rPr lang="ru-RU" sz="2000" dirty="0" smtClean="0"/>
              <a:t>     Из-за отсутствия инструментов по предотвращению последствий кризиса мир сталкивается с серьёзными экономическими потрясениями и  с ростом глобальной социальной нестабильности.</a:t>
            </a:r>
          </a:p>
          <a:p>
            <a:r>
              <a:rPr lang="ru-RU" sz="2000" dirty="0" smtClean="0"/>
              <a:t>     Для значительной части человечества ещё сложнее становится обеспечить комфортное жилье, образование, предоставить прозрачную систему банковских услуг. Из-за кризиса мировой подъём последних лет практически не сказался на улучшении ситуации для слоев населения. Для нормального  функционирования мировой экономики  необходима стабильная,</a:t>
            </a:r>
          </a:p>
          <a:p>
            <a:r>
              <a:rPr lang="ru-RU" sz="2000" dirty="0" smtClean="0"/>
              <a:t>современная, предсказуемая  и функционирующая международная  </a:t>
            </a:r>
          </a:p>
          <a:p>
            <a:r>
              <a:rPr lang="ru-RU" sz="2000" dirty="0" smtClean="0"/>
              <a:t>валютно-финансовая система. </a:t>
            </a:r>
          </a:p>
          <a:p>
            <a:r>
              <a:rPr lang="ru-RU" sz="2000" dirty="0" smtClean="0"/>
              <a:t>     </a:t>
            </a:r>
            <a:endParaRPr lang="ru-RU" sz="2400" dirty="0"/>
          </a:p>
        </p:txBody>
      </p:sp>
    </p:spTree>
  </p:cSld>
  <p:clrMapOvr>
    <a:masterClrMapping/>
  </p:clrMapOvr>
  <p:transition>
    <p:random/>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5733256"/>
            <a:ext cx="7498080" cy="1124744"/>
          </a:xfrm>
          <a:solidFill>
            <a:schemeClr val="tx1"/>
          </a:solidFill>
        </p:spPr>
        <p:txBody>
          <a:bodyPr/>
          <a:lstStyle/>
          <a:p>
            <a:r>
              <a:rPr lang="ru-RU" dirty="0" smtClean="0">
                <a:solidFill>
                  <a:schemeClr val="accent3"/>
                </a:solidFill>
              </a:rPr>
              <a:t>Спасибо за внимание !!!</a:t>
            </a:r>
            <a:endParaRPr lang="ru-RU" dirty="0">
              <a:solidFill>
                <a:schemeClr val="accent3"/>
              </a:solidFill>
            </a:endParaRPr>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66800" y="304800"/>
            <a:ext cx="7848600" cy="5428456"/>
          </a:xfrm>
        </p:spPr>
      </p:pic>
    </p:spTree>
    <p:extLst>
      <p:ext uri="{BB962C8B-B14F-4D97-AF65-F5344CB8AC3E}">
        <p14:creationId xmlns:p14="http://schemas.microsoft.com/office/powerpoint/2010/main" val="2890332374"/>
      </p:ext>
    </p:extLst>
  </p:cSld>
  <p:clrMapOvr>
    <a:masterClrMapping/>
  </p:clrMapOvr>
  <p:transition>
    <p:random/>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09600" y="304800"/>
            <a:ext cx="8077200" cy="7879080"/>
          </a:xfrm>
          <a:prstGeom prst="rect">
            <a:avLst/>
          </a:prstGeom>
          <a:noFill/>
        </p:spPr>
        <p:txBody>
          <a:bodyPr wrap="square" rtlCol="0">
            <a:spAutoFit/>
          </a:bodyPr>
          <a:lstStyle/>
          <a:p>
            <a:pPr algn="ctr"/>
            <a:r>
              <a:rPr lang="ru-RU" dirty="0" smtClean="0"/>
              <a:t>               </a:t>
            </a:r>
            <a:r>
              <a:rPr lang="ru-RU" sz="2800" dirty="0" smtClean="0"/>
              <a:t>Рассмотрим в процессе </a:t>
            </a:r>
          </a:p>
          <a:p>
            <a:pPr algn="ctr"/>
            <a:r>
              <a:rPr lang="ru-RU" sz="2800" dirty="0" smtClean="0"/>
              <a:t>экономический смысл и причины кризиса</a:t>
            </a:r>
          </a:p>
          <a:p>
            <a:endParaRPr lang="ru-RU" dirty="0" smtClean="0"/>
          </a:p>
          <a:p>
            <a:r>
              <a:rPr lang="ru-RU" dirty="0" smtClean="0"/>
              <a:t>     </a:t>
            </a:r>
          </a:p>
          <a:p>
            <a:r>
              <a:rPr lang="ru-RU" dirty="0" smtClean="0"/>
              <a:t>      </a:t>
            </a:r>
            <a:r>
              <a:rPr lang="ru-RU" dirty="0" smtClean="0">
                <a:solidFill>
                  <a:schemeClr val="accent3"/>
                </a:solidFill>
              </a:rPr>
              <a:t>Актуальность </a:t>
            </a:r>
            <a:r>
              <a:rPr lang="ru-RU" dirty="0" smtClean="0"/>
              <a:t>Причины и последствия  кризиса является   </a:t>
            </a:r>
          </a:p>
          <a:p>
            <a:r>
              <a:rPr lang="ru-RU" dirty="0" smtClean="0">
                <a:solidFill>
                  <a:schemeClr val="accent3"/>
                </a:solidFill>
              </a:rPr>
              <a:t>          темы:</a:t>
            </a:r>
            <a:r>
              <a:rPr lang="ru-RU" dirty="0" smtClean="0"/>
              <a:t>           актуальными для сложившейся в России обстановки ввиду </a:t>
            </a:r>
          </a:p>
          <a:p>
            <a:r>
              <a:rPr lang="ru-RU" dirty="0" smtClean="0"/>
              <a:t>                                  зависимости социально-политических явлений от курса </a:t>
            </a:r>
          </a:p>
          <a:p>
            <a:r>
              <a:rPr lang="ru-RU" dirty="0" smtClean="0"/>
              <a:t>                                  экономических реформ и преобразований</a:t>
            </a:r>
            <a:endParaRPr lang="ru-RU" dirty="0" smtClean="0">
              <a:solidFill>
                <a:schemeClr val="accent3"/>
              </a:solidFill>
            </a:endParaRPr>
          </a:p>
          <a:p>
            <a:r>
              <a:rPr lang="ru-RU" dirty="0" smtClean="0">
                <a:solidFill>
                  <a:schemeClr val="accent3"/>
                </a:solidFill>
              </a:rPr>
              <a:t>      </a:t>
            </a:r>
            <a:endParaRPr lang="ru-RU" dirty="0" smtClean="0"/>
          </a:p>
          <a:p>
            <a:r>
              <a:rPr lang="ru-RU" dirty="0" smtClean="0"/>
              <a:t>       </a:t>
            </a:r>
            <a:r>
              <a:rPr lang="ru-RU" dirty="0" smtClean="0">
                <a:solidFill>
                  <a:schemeClr val="accent3"/>
                </a:solidFill>
              </a:rPr>
              <a:t>Цель :</a:t>
            </a:r>
            <a:r>
              <a:rPr lang="ru-RU" i="1" dirty="0" smtClean="0">
                <a:solidFill>
                  <a:srgbClr val="000000"/>
                </a:solidFill>
                <a:latin typeface="Times New Roman" pitchFamily="18" charset="0"/>
                <a:ea typeface="Times New Roman" pitchFamily="18" charset="0"/>
                <a:cs typeface="Times New Roman" pitchFamily="18" charset="0"/>
              </a:rPr>
              <a:t> </a:t>
            </a:r>
            <a:r>
              <a:rPr lang="ru-RU" dirty="0">
                <a:solidFill>
                  <a:srgbClr val="000000"/>
                </a:solidFill>
                <a:latin typeface="Times New Roman" pitchFamily="18" charset="0"/>
                <a:ea typeface="Times New Roman" pitchFamily="18" charset="0"/>
                <a:cs typeface="Times New Roman" pitchFamily="18" charset="0"/>
              </a:rPr>
              <a:t>В</a:t>
            </a:r>
            <a:r>
              <a:rPr lang="ru-RU" dirty="0" smtClean="0">
                <a:solidFill>
                  <a:srgbClr val="000000"/>
                </a:solidFill>
                <a:latin typeface="Times New Roman" pitchFamily="18" charset="0"/>
                <a:ea typeface="Times New Roman" pitchFamily="18" charset="0"/>
                <a:cs typeface="Times New Roman" pitchFamily="18" charset="0"/>
              </a:rPr>
              <a:t>ыявить основные  причины и пути преодоления кризиса</a:t>
            </a:r>
          </a:p>
          <a:p>
            <a:endParaRPr lang="ru-RU" dirty="0" smtClean="0">
              <a:solidFill>
                <a:srgbClr val="000000"/>
              </a:solidFill>
              <a:latin typeface="Times New Roman" pitchFamily="18" charset="0"/>
              <a:cs typeface="Times New Roman" pitchFamily="18" charset="0"/>
            </a:endParaRPr>
          </a:p>
          <a:p>
            <a:r>
              <a:rPr lang="ru-RU" dirty="0" smtClean="0">
                <a:solidFill>
                  <a:schemeClr val="accent3"/>
                </a:solidFill>
                <a:latin typeface="Times New Roman" pitchFamily="18" charset="0"/>
                <a:cs typeface="Times New Roman" pitchFamily="18" charset="0"/>
              </a:rPr>
              <a:t>       Задачи : </a:t>
            </a:r>
            <a:r>
              <a:rPr lang="ru-RU" dirty="0" smtClean="0">
                <a:latin typeface="Times New Roman" pitchFamily="18" charset="0"/>
                <a:cs typeface="Times New Roman" pitchFamily="18" charset="0"/>
              </a:rPr>
              <a:t>Изучить теоретические аспекты и выявить сущность</a:t>
            </a:r>
          </a:p>
          <a:p>
            <a:r>
              <a:rPr lang="ru-RU" dirty="0" smtClean="0">
                <a:latin typeface="Times New Roman" pitchFamily="18" charset="0"/>
                <a:cs typeface="Times New Roman" pitchFamily="18" charset="0"/>
              </a:rPr>
              <a:t>                                экономического кризиса;</a:t>
            </a:r>
          </a:p>
          <a:p>
            <a:r>
              <a:rPr lang="ru-RU" dirty="0" smtClean="0">
                <a:latin typeface="Times New Roman" pitchFamily="18" charset="0"/>
                <a:cs typeface="Times New Roman" pitchFamily="18" charset="0"/>
              </a:rPr>
              <a:t>                                - рассказать о видах экономического кризиса;</a:t>
            </a:r>
          </a:p>
          <a:p>
            <a:pPr lvl="0"/>
            <a:r>
              <a:rPr lang="ru-RU" dirty="0" smtClean="0">
                <a:latin typeface="Times New Roman" pitchFamily="18" charset="0"/>
                <a:cs typeface="Times New Roman" pitchFamily="18" charset="0"/>
              </a:rPr>
              <a:t>                                 </a:t>
            </a:r>
            <a:r>
              <a:rPr lang="ru-RU" dirty="0" smtClean="0">
                <a:solidFill>
                  <a:srgbClr val="000000"/>
                </a:solidFill>
                <a:latin typeface="Times New Roman" pitchFamily="18" charset="0"/>
                <a:cs typeface="Times New Roman" pitchFamily="18" charset="0"/>
              </a:rPr>
              <a:t>р</a:t>
            </a:r>
            <a:r>
              <a:rPr lang="ru-RU" dirty="0" smtClean="0">
                <a:solidFill>
                  <a:srgbClr val="000000"/>
                </a:solidFill>
                <a:latin typeface="Times New Roman" pitchFamily="18" charset="0"/>
                <a:ea typeface="Times New Roman" pitchFamily="18" charset="0"/>
                <a:cs typeface="Times New Roman" pitchFamily="18" charset="0"/>
              </a:rPr>
              <a:t>аскрыть причины и последствия экономического кризиса.</a:t>
            </a:r>
            <a:endParaRPr lang="ru-RU" sz="2400" dirty="0" smtClean="0">
              <a:latin typeface="Times New Roman" pitchFamily="18" charset="0"/>
              <a:cs typeface="Times New Roman" pitchFamily="18" charset="0"/>
            </a:endParaRPr>
          </a:p>
          <a:p>
            <a:pPr lvl="0"/>
            <a:r>
              <a:rPr lang="ru-RU" dirty="0" smtClean="0">
                <a:latin typeface="Times New Roman" pitchFamily="18" charset="0"/>
                <a:cs typeface="Times New Roman" pitchFamily="18" charset="0"/>
              </a:rPr>
              <a:t>                                 </a:t>
            </a:r>
            <a:r>
              <a:rPr lang="ru-RU" dirty="0" smtClean="0">
                <a:solidFill>
                  <a:srgbClr val="000000"/>
                </a:solidFill>
                <a:latin typeface="Times New Roman" pitchFamily="18" charset="0"/>
                <a:cs typeface="Times New Roman" pitchFamily="18" charset="0"/>
              </a:rPr>
              <a:t>и</a:t>
            </a:r>
            <a:r>
              <a:rPr lang="ru-RU" dirty="0" smtClean="0">
                <a:solidFill>
                  <a:srgbClr val="000000"/>
                </a:solidFill>
                <a:latin typeface="Times New Roman" pitchFamily="18" charset="0"/>
                <a:ea typeface="Times New Roman" pitchFamily="18" charset="0"/>
                <a:cs typeface="Times New Roman" pitchFamily="18" charset="0"/>
              </a:rPr>
              <a:t>зложить возможные решения проблемы экономического </a:t>
            </a:r>
          </a:p>
          <a:p>
            <a:pPr lvl="0"/>
            <a:r>
              <a:rPr lang="ru-RU" dirty="0" smtClean="0">
                <a:solidFill>
                  <a:srgbClr val="000000"/>
                </a:solidFill>
                <a:latin typeface="Times New Roman" pitchFamily="18" charset="0"/>
                <a:ea typeface="Times New Roman" pitchFamily="18" charset="0"/>
                <a:cs typeface="Times New Roman" pitchFamily="18" charset="0"/>
              </a:rPr>
              <a:t>                                 кризиса.</a:t>
            </a:r>
            <a:endParaRPr lang="ru-RU" sz="2400" dirty="0" smtClean="0">
              <a:latin typeface="Times New Roman" pitchFamily="18" charset="0"/>
              <a:cs typeface="Times New Roman" pitchFamily="18" charset="0"/>
            </a:endParaRPr>
          </a:p>
          <a:p>
            <a:endParaRPr lang="ru-RU" dirty="0" smtClean="0">
              <a:latin typeface="Times New Roman" pitchFamily="18" charset="0"/>
              <a:cs typeface="Times New Roman" pitchFamily="18" charset="0"/>
            </a:endParaRPr>
          </a:p>
          <a:p>
            <a:endParaRPr lang="ru-RU" dirty="0" smtClean="0">
              <a:latin typeface="Times New Roman" pitchFamily="18" charset="0"/>
              <a:cs typeface="Times New Roman" pitchFamily="18" charset="0"/>
            </a:endParaRPr>
          </a:p>
          <a:p>
            <a:endParaRPr lang="ru-RU" dirty="0" smtClean="0">
              <a:solidFill>
                <a:schemeClr val="accent3"/>
              </a:solidFill>
              <a:latin typeface="Times New Roman" pitchFamily="18" charset="0"/>
              <a:cs typeface="Times New Roman" pitchFamily="18" charset="0"/>
            </a:endParaRPr>
          </a:p>
          <a:p>
            <a:endParaRPr lang="ru-RU" dirty="0" smtClean="0"/>
          </a:p>
          <a:p>
            <a:r>
              <a:rPr lang="ru-RU" dirty="0" smtClean="0"/>
              <a:t>      </a:t>
            </a:r>
          </a:p>
          <a:p>
            <a:endParaRPr lang="ru-RU" dirty="0" smtClean="0"/>
          </a:p>
          <a:p>
            <a:endParaRPr lang="ru-RU" dirty="0" smtClean="0"/>
          </a:p>
          <a:p>
            <a:endParaRPr lang="ru-RU" dirty="0" smtClean="0"/>
          </a:p>
          <a:p>
            <a:endParaRPr lang="ru-RU" dirty="0" smtClean="0"/>
          </a:p>
        </p:txBody>
      </p:sp>
    </p:spTree>
  </p:cSld>
  <p:clrMapOvr>
    <a:masterClrMapping/>
  </p:clrMapOvr>
  <p:transition>
    <p:random/>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143000" y="1295400"/>
            <a:ext cx="7239000" cy="369332"/>
          </a:xfrm>
          <a:prstGeom prst="rect">
            <a:avLst/>
          </a:prstGeom>
        </p:spPr>
        <p:txBody>
          <a:bodyPr wrap="square">
            <a:spAutoFit/>
          </a:bodyPr>
          <a:lstStyle/>
          <a:p>
            <a:r>
              <a:rPr lang="ru-RU" b="1" dirty="0" smtClean="0">
                <a:solidFill>
                  <a:schemeClr val="accent3"/>
                </a:solidFill>
              </a:rPr>
              <a:t>Объект  :</a:t>
            </a:r>
            <a:r>
              <a:rPr lang="ru-RU" dirty="0" smtClean="0">
                <a:solidFill>
                  <a:schemeClr val="accent3"/>
                </a:solidFill>
              </a:rPr>
              <a:t> </a:t>
            </a:r>
            <a:endParaRPr lang="ru-RU" dirty="0">
              <a:solidFill>
                <a:schemeClr val="accent3"/>
              </a:solidFill>
            </a:endParaRPr>
          </a:p>
        </p:txBody>
      </p:sp>
      <p:sp>
        <p:nvSpPr>
          <p:cNvPr id="3" name="Прямоугольник 2"/>
          <p:cNvSpPr/>
          <p:nvPr/>
        </p:nvSpPr>
        <p:spPr>
          <a:xfrm>
            <a:off x="2362200" y="1219201"/>
            <a:ext cx="6324600" cy="646331"/>
          </a:xfrm>
          <a:prstGeom prst="rect">
            <a:avLst/>
          </a:prstGeom>
        </p:spPr>
        <p:txBody>
          <a:bodyPr wrap="square">
            <a:spAutoFit/>
          </a:bodyPr>
          <a:lstStyle/>
          <a:p>
            <a:r>
              <a:rPr lang="ru-RU" dirty="0" smtClean="0"/>
              <a:t>общественные отношения, возникающие в связи с экономическим кризисом.</a:t>
            </a:r>
            <a:endParaRPr lang="ru-RU" dirty="0"/>
          </a:p>
        </p:txBody>
      </p:sp>
      <p:sp>
        <p:nvSpPr>
          <p:cNvPr id="4" name="Прямоугольник 3"/>
          <p:cNvSpPr/>
          <p:nvPr/>
        </p:nvSpPr>
        <p:spPr>
          <a:xfrm>
            <a:off x="1143000" y="2286000"/>
            <a:ext cx="7620000" cy="646331"/>
          </a:xfrm>
          <a:prstGeom prst="rect">
            <a:avLst/>
          </a:prstGeom>
        </p:spPr>
        <p:txBody>
          <a:bodyPr wrap="square">
            <a:spAutoFit/>
          </a:bodyPr>
          <a:lstStyle/>
          <a:p>
            <a:r>
              <a:rPr lang="ru-RU" b="1" dirty="0" smtClean="0">
                <a:solidFill>
                  <a:schemeClr val="accent3"/>
                </a:solidFill>
              </a:rPr>
              <a:t>Предмет </a:t>
            </a:r>
            <a:r>
              <a:rPr lang="ru-RU" dirty="0" smtClean="0"/>
              <a:t>:проблемы макроэкономической нестабильности и</a:t>
            </a:r>
          </a:p>
          <a:p>
            <a:r>
              <a:rPr lang="ru-RU" dirty="0" smtClean="0"/>
              <a:t>                                           их особенности в переходной экономике.</a:t>
            </a:r>
            <a:endParaRPr lang="ru-RU" dirty="0"/>
          </a:p>
        </p:txBody>
      </p:sp>
      <p:sp>
        <p:nvSpPr>
          <p:cNvPr id="5" name="Прямоугольник 4"/>
          <p:cNvSpPr/>
          <p:nvPr/>
        </p:nvSpPr>
        <p:spPr>
          <a:xfrm>
            <a:off x="1143000" y="3244334"/>
            <a:ext cx="7620000" cy="2031325"/>
          </a:xfrm>
          <a:prstGeom prst="rect">
            <a:avLst/>
          </a:prstGeom>
        </p:spPr>
        <p:txBody>
          <a:bodyPr wrap="square">
            <a:spAutoFit/>
          </a:bodyPr>
          <a:lstStyle/>
          <a:p>
            <a:endParaRPr lang="ru-RU" dirty="0" smtClean="0"/>
          </a:p>
          <a:p>
            <a:endParaRPr lang="ru-RU" dirty="0" smtClean="0"/>
          </a:p>
          <a:p>
            <a:r>
              <a:rPr lang="ru-RU" dirty="0" smtClean="0">
                <a:solidFill>
                  <a:schemeClr val="accent3"/>
                </a:solidFill>
              </a:rPr>
              <a:t>Гипотеза : </a:t>
            </a:r>
            <a:r>
              <a:rPr lang="ru-RU" dirty="0" smtClean="0"/>
              <a:t>Я предполагаю, что экономического кризиса в</a:t>
            </a:r>
          </a:p>
          <a:p>
            <a:r>
              <a:rPr lang="ru-RU" dirty="0" smtClean="0"/>
              <a:t>                                           России можно было избежать.</a:t>
            </a:r>
            <a:br>
              <a:rPr lang="ru-RU" dirty="0" smtClean="0"/>
            </a:br>
            <a:r>
              <a:rPr lang="ru-RU" dirty="0" smtClean="0"/>
              <a:t/>
            </a:r>
            <a:br>
              <a:rPr lang="ru-RU" dirty="0" smtClean="0"/>
            </a:br>
            <a:r>
              <a:rPr lang="ru-RU" dirty="0" smtClean="0"/>
              <a:t/>
            </a:r>
            <a:br>
              <a:rPr lang="ru-RU" dirty="0" smtClean="0"/>
            </a:br>
            <a:endParaRPr lang="ru-RU" dirty="0"/>
          </a:p>
        </p:txBody>
      </p:sp>
    </p:spTree>
  </p:cSld>
  <p:clrMapOvr>
    <a:masterClrMapping/>
  </p:clrMapOvr>
  <p:transition>
    <p:random/>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990600" y="243513"/>
            <a:ext cx="7848600" cy="5970865"/>
          </a:xfrm>
          <a:prstGeom prst="rect">
            <a:avLst/>
          </a:prstGeom>
        </p:spPr>
        <p:txBody>
          <a:bodyPr wrap="square">
            <a:spAutoFit/>
          </a:bodyPr>
          <a:lstStyle/>
          <a:p>
            <a:pPr algn="just" fontAlgn="base">
              <a:spcBef>
                <a:spcPct val="0"/>
              </a:spcBef>
              <a:spcAft>
                <a:spcPct val="0"/>
              </a:spcAft>
            </a:pPr>
            <a:r>
              <a:rPr lang="ru-RU" sz="2800" b="1" dirty="0" smtClean="0"/>
              <a:t>                           Общие сведения</a:t>
            </a:r>
          </a:p>
          <a:p>
            <a:pPr algn="just" fontAlgn="base">
              <a:spcBef>
                <a:spcPct val="0"/>
              </a:spcBef>
              <a:spcAft>
                <a:spcPct val="0"/>
              </a:spcAft>
            </a:pPr>
            <a:r>
              <a:rPr lang="ru-RU" sz="2400" b="1" dirty="0" smtClean="0"/>
              <a:t>Кризис</a:t>
            </a:r>
            <a:r>
              <a:rPr lang="ru-RU" sz="2400" dirty="0" smtClean="0"/>
              <a:t> (с греч.) - решение, крутой перелом, тяжелое переходное состояние какого-либо процесса. В самом общем виде кризис есть нарушение равновесия системы.</a:t>
            </a:r>
          </a:p>
          <a:p>
            <a:pPr algn="just" fontAlgn="base">
              <a:spcBef>
                <a:spcPct val="0"/>
              </a:spcBef>
              <a:spcAft>
                <a:spcPct val="0"/>
              </a:spcAft>
            </a:pPr>
            <a:endParaRPr lang="ru-RU" sz="2400" b="1" dirty="0" smtClean="0"/>
          </a:p>
          <a:p>
            <a:pPr algn="just" fontAlgn="base">
              <a:spcBef>
                <a:spcPct val="0"/>
              </a:spcBef>
              <a:spcAft>
                <a:spcPct val="0"/>
              </a:spcAft>
            </a:pPr>
            <a:r>
              <a:rPr lang="ru-RU" sz="2400" b="1" dirty="0" smtClean="0"/>
              <a:t>Экономический кризис </a:t>
            </a:r>
            <a:r>
              <a:rPr lang="ru-RU" sz="2400" dirty="0" smtClean="0"/>
              <a:t>- резкое ухудшение экономического состояния страны, проявляющееся в значительном спаде производства, нарушении сложившихся производственных связей, банкротстве предприятий, росте безработицы и в итоге — в снижении жизненного уровня, благосостояния населения.</a:t>
            </a:r>
          </a:p>
          <a:p>
            <a:pPr algn="just" fontAlgn="base">
              <a:spcBef>
                <a:spcPct val="0"/>
              </a:spcBef>
              <a:spcAft>
                <a:spcPct val="0"/>
              </a:spcAft>
            </a:pPr>
            <a:r>
              <a:rPr lang="ru-RU" sz="2400" dirty="0" smtClean="0"/>
              <a:t>Современные авторы характеризуют </a:t>
            </a:r>
            <a:r>
              <a:rPr lang="ru-RU" sz="2400" b="1" dirty="0" smtClean="0"/>
              <a:t>кризис </a:t>
            </a:r>
            <a:r>
              <a:rPr lang="ru-RU" sz="2400" dirty="0" smtClean="0"/>
              <a:t>как  состояние экономики, при котором она не способна жить дальше, не претерпевая некоторых внутренних и внешних изменений.</a:t>
            </a:r>
          </a:p>
          <a:p>
            <a:pPr algn="just" fontAlgn="base">
              <a:spcBef>
                <a:spcPct val="0"/>
              </a:spcBef>
              <a:spcAft>
                <a:spcPct val="0"/>
              </a:spcAft>
            </a:pPr>
            <a:endParaRPr lang="ru-RU" dirty="0" smtClean="0"/>
          </a:p>
        </p:txBody>
      </p:sp>
    </p:spTree>
  </p:cSld>
  <p:clrMapOvr>
    <a:masterClrMapping/>
  </p:clrMapOvr>
  <p:transition>
    <p:random/>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371600" y="1028343"/>
            <a:ext cx="7010400" cy="4647426"/>
          </a:xfrm>
          <a:prstGeom prst="rect">
            <a:avLst/>
          </a:prstGeom>
        </p:spPr>
        <p:txBody>
          <a:bodyPr wrap="square">
            <a:spAutoFit/>
          </a:bodyPr>
          <a:lstStyle/>
          <a:p>
            <a:pPr>
              <a:buNone/>
            </a:pPr>
            <a:r>
              <a:rPr lang="ru-RU" sz="2000" b="1" i="1" dirty="0"/>
              <a:t>Кризисная ситуация </a:t>
            </a:r>
            <a:r>
              <a:rPr lang="ru-RU" sz="2000" dirty="0"/>
              <a:t>- это любое отклонение от привычного режима функционирования системы или отдельного ее элемента, вызывающее стрессовые реакции персонала и характеризующееся необходимостью принятия нестандартных решений, мобилизации профессионально-личностного потенциала и наличием как отрицательных , так и положительных последствий</a:t>
            </a:r>
            <a:r>
              <a:rPr lang="ru-RU" sz="2000" dirty="0" smtClean="0"/>
              <a:t>.</a:t>
            </a:r>
          </a:p>
          <a:p>
            <a:pPr>
              <a:buNone/>
            </a:pPr>
            <a:endParaRPr lang="ru-RU" sz="2000" dirty="0"/>
          </a:p>
          <a:p>
            <a:pPr>
              <a:buNone/>
            </a:pPr>
            <a:r>
              <a:rPr lang="ru-RU" sz="2000" b="1" i="1" dirty="0"/>
              <a:t>Кризисное состояние организации </a:t>
            </a:r>
            <a:r>
              <a:rPr lang="ru-RU" sz="2000" dirty="0"/>
              <a:t>- явление, характеризующееся признаками необратимости отдельных процессов, вызванных кризисной ситуацией, требующих более масштабного вмешательства с целью предупреждения их перерождения в кризис</a:t>
            </a:r>
            <a:r>
              <a:rPr lang="ru-RU" sz="2000" dirty="0" smtClean="0"/>
              <a:t>.</a:t>
            </a:r>
          </a:p>
          <a:p>
            <a:pPr>
              <a:buNone/>
            </a:pPr>
            <a:endParaRPr lang="ru-RU" dirty="0"/>
          </a:p>
          <a:p>
            <a:pPr>
              <a:buNone/>
            </a:pPr>
            <a:endParaRPr lang="ru-RU" dirty="0"/>
          </a:p>
        </p:txBody>
      </p:sp>
      <p:sp>
        <p:nvSpPr>
          <p:cNvPr id="3" name="Содержимое 2"/>
          <p:cNvSpPr txBox="1">
            <a:spLocks/>
          </p:cNvSpPr>
          <p:nvPr/>
        </p:nvSpPr>
        <p:spPr>
          <a:xfrm>
            <a:off x="1676399" y="4100976"/>
            <a:ext cx="6705601" cy="1940387"/>
          </a:xfrm>
          <a:prstGeom prst="rect">
            <a:avLst/>
          </a:prstGeom>
        </p:spPr>
        <p:txBody>
          <a:bodyPr>
            <a:normAutofit/>
          </a:bodyPr>
          <a:lst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a:lstStyle>
          <a:p>
            <a:pPr marL="82296" indent="0">
              <a:buNone/>
            </a:pPr>
            <a:endParaRPr lang="ru-RU" dirty="0"/>
          </a:p>
        </p:txBody>
      </p:sp>
    </p:spTree>
    <p:extLst>
      <p:ext uri="{BB962C8B-B14F-4D97-AF65-F5344CB8AC3E}">
        <p14:creationId xmlns:p14="http://schemas.microsoft.com/office/powerpoint/2010/main" val="2108850906"/>
      </p:ext>
    </p:extLst>
  </p:cSld>
  <p:clrMapOvr>
    <a:masterClrMapping/>
  </p:clrMapOvr>
  <p:transition>
    <p:random/>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990600" y="2274838"/>
            <a:ext cx="7620000" cy="3539430"/>
          </a:xfrm>
          <a:prstGeom prst="rect">
            <a:avLst/>
          </a:prstGeom>
        </p:spPr>
        <p:txBody>
          <a:bodyPr wrap="square">
            <a:spAutoFit/>
          </a:bodyPr>
          <a:lstStyle/>
          <a:p>
            <a:r>
              <a:rPr lang="ru-RU" sz="2800" dirty="0"/>
              <a:t>Возникновение кризисной ситуации сопровождается:</a:t>
            </a:r>
          </a:p>
          <a:p>
            <a:pPr>
              <a:buFont typeface="Wingdings" pitchFamily="2" charset="2"/>
              <a:buChar char="Ø"/>
            </a:pPr>
            <a:r>
              <a:rPr lang="ru-RU" sz="2800" dirty="0"/>
              <a:t>наличием угроз для реализации наиболее важных целей организации</a:t>
            </a:r>
          </a:p>
          <a:p>
            <a:pPr>
              <a:buFont typeface="Wingdings" pitchFamily="2" charset="2"/>
              <a:buChar char="Ø"/>
            </a:pPr>
            <a:r>
              <a:rPr lang="ru-RU" sz="2800" dirty="0"/>
              <a:t>дефицитом времени для принятия решения по урегулированию кризиса</a:t>
            </a:r>
          </a:p>
          <a:p>
            <a:pPr>
              <a:buFont typeface="Wingdings" pitchFamily="2" charset="2"/>
              <a:buChar char="Ø"/>
            </a:pPr>
            <a:r>
              <a:rPr lang="ru-RU" sz="2800" dirty="0"/>
              <a:t>давлением окружающих лиц, принимающих решение.</a:t>
            </a:r>
          </a:p>
        </p:txBody>
      </p:sp>
    </p:spTree>
    <p:extLst>
      <p:ext uri="{BB962C8B-B14F-4D97-AF65-F5344CB8AC3E}">
        <p14:creationId xmlns:p14="http://schemas.microsoft.com/office/powerpoint/2010/main" val="2972470944"/>
      </p:ext>
    </p:extLst>
  </p:cSld>
  <p:clrMapOvr>
    <a:masterClrMapping/>
  </p:clrMapOvr>
  <p:transition>
    <p:random/>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Объект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280" y="0"/>
            <a:ext cx="8881120" cy="6629400"/>
          </a:xfrm>
          <a:prstGeom prst="rect">
            <a:avLst/>
          </a:prstGeom>
        </p:spPr>
      </p:pic>
    </p:spTree>
    <p:extLst>
      <p:ext uri="{BB962C8B-B14F-4D97-AF65-F5344CB8AC3E}">
        <p14:creationId xmlns:p14="http://schemas.microsoft.com/office/powerpoint/2010/main" val="1388080528"/>
      </p:ext>
    </p:extLst>
  </p:cSld>
  <p:clrMapOvr>
    <a:masterClrMapping/>
  </p:clrMapOvr>
  <p:transition>
    <p:random/>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Объект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71600" y="116632"/>
            <a:ext cx="7962088" cy="6360368"/>
          </a:xfrm>
          <a:prstGeom prst="rect">
            <a:avLst/>
          </a:prstGeom>
        </p:spPr>
      </p:pic>
    </p:spTree>
    <p:extLst>
      <p:ext uri="{BB962C8B-B14F-4D97-AF65-F5344CB8AC3E}">
        <p14:creationId xmlns:p14="http://schemas.microsoft.com/office/powerpoint/2010/main" val="698634141"/>
      </p:ext>
    </p:extLst>
  </p:cSld>
  <p:clrMapOvr>
    <a:masterClrMapping/>
  </p:clrMapOvr>
  <p:transition>
    <p:random/>
  </p:transition>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Солнцестояние">
  <a:themeElements>
    <a:clrScheme name="Солнцестояние">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Классическая">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Солнцестояние">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7941571</TotalTime>
  <Words>827</Words>
  <Application>Microsoft Office PowerPoint</Application>
  <PresentationFormat>Экран (4:3)</PresentationFormat>
  <Paragraphs>111</Paragraphs>
  <Slides>28</Slides>
  <Notes>2</Notes>
  <HiddenSlides>0</HiddenSlides>
  <MMClips>0</MMClips>
  <ScaleCrop>false</ScaleCrop>
  <HeadingPairs>
    <vt:vector size="4" baseType="variant">
      <vt:variant>
        <vt:lpstr>Тема</vt:lpstr>
      </vt:variant>
      <vt:variant>
        <vt:i4>1</vt:i4>
      </vt:variant>
      <vt:variant>
        <vt:lpstr>Заголовки слайдов</vt:lpstr>
      </vt:variant>
      <vt:variant>
        <vt:i4>28</vt:i4>
      </vt:variant>
    </vt:vector>
  </HeadingPairs>
  <TitlesOfParts>
    <vt:vector size="29" baseType="lpstr">
      <vt:lpstr>Солнцестояние</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Спасибо за внимание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Илья</dc:creator>
  <cp:lastModifiedBy>User</cp:lastModifiedBy>
  <cp:revision>92</cp:revision>
  <cp:lastPrinted>2022-02-15T04:50:13Z</cp:lastPrinted>
  <dcterms:created xsi:type="dcterms:W3CDTF">2017-01-29T12:47:29Z</dcterms:created>
  <dcterms:modified xsi:type="dcterms:W3CDTF">2022-03-10T15:58:47Z</dcterms:modified>
</cp:coreProperties>
</file>