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262" r:id="rId2"/>
    <p:sldId id="317" r:id="rId3"/>
    <p:sldId id="259" r:id="rId4"/>
    <p:sldId id="318" r:id="rId5"/>
    <p:sldId id="296" r:id="rId6"/>
    <p:sldId id="330" r:id="rId7"/>
    <p:sldId id="331" r:id="rId8"/>
    <p:sldId id="265" r:id="rId9"/>
    <p:sldId id="266" r:id="rId10"/>
    <p:sldId id="267" r:id="rId11"/>
    <p:sldId id="273" r:id="rId12"/>
    <p:sldId id="275" r:id="rId13"/>
    <p:sldId id="276" r:id="rId14"/>
    <p:sldId id="288" r:id="rId15"/>
    <p:sldId id="287" r:id="rId16"/>
    <p:sldId id="301" r:id="rId17"/>
    <p:sldId id="290" r:id="rId18"/>
    <p:sldId id="291" r:id="rId19"/>
    <p:sldId id="293" r:id="rId20"/>
    <p:sldId id="30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43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90AA50-79D6-4E0A-96DA-69BD94CB7394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60E8A2-B5C0-49CA-AF7E-A87940F4A80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057697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60E8A2-B5C0-49CA-AF7E-A87940F4A80A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859302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29.06.2021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dministrator\Desktop\&#1056;&#1077;&#1082;&#1080;%20&#1080;%20&#1086;&#1079;&#1105;&#1088;&#1072;%20&#8212;%20&#1082;&#1086;&#1087;&#1080;&#1103;\_SHum-_vodi.mp3" TargetMode="Externa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dministrator\Desktop\&#1056;&#1077;&#1082;&#1080;%20&#1080;%20&#1086;&#1079;&#1105;&#1088;&#1072;%20&#8212;%20&#1082;&#1086;&#1087;&#1080;&#1103;\Korabl_-Gudok(muzbaron.com).mp3" TargetMode="Externa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dministrator\Desktop\&#1056;&#1077;&#1082;&#1080;%20&#1080;%20&#1086;&#1079;&#1105;&#1088;&#1072;%20&#8212;%20&#1082;&#1086;&#1087;&#1080;&#1103;\Zvuki_-_Gornaya_reka_(xMusic.me).mp3" TargetMode="Externa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2275" y="1371600"/>
            <a:ext cx="8229600" cy="18288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7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332163"/>
            <a:ext cx="6400800" cy="1752600"/>
          </a:xfrm>
        </p:spPr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4" name="Рисунок 3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142984"/>
            <a:ext cx="9144000" cy="5715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0" y="0"/>
            <a:ext cx="9144000" cy="110799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solidFill>
                  <a:schemeClr val="accent4">
                    <a:lumMod val="75000"/>
                  </a:schemeClr>
                </a:solidFill>
              </a:rPr>
              <a:t>РЕКИ  И  ОЗЁРА</a:t>
            </a:r>
            <a:endParaRPr lang="ru-RU" sz="6600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924321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1785918" y="285728"/>
            <a:ext cx="5279691" cy="461665"/>
          </a:xfrm>
          <a:prstGeom prst="rect">
            <a:avLst/>
          </a:prstGeom>
          <a:ln>
            <a:solidFill>
              <a:srgbClr val="002060"/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Почему вода в реке не кончается? </a:t>
            </a: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071546"/>
            <a:ext cx="8137028" cy="5463488"/>
          </a:xfrm>
          <a:prstGeom prst="rect">
            <a:avLst/>
          </a:prstGeom>
          <a:ln>
            <a:solidFill>
              <a:srgbClr val="00206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208999119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642910" y="500042"/>
            <a:ext cx="7572428" cy="3953785"/>
          </a:xfrm>
          <a:prstGeom prst="rect">
            <a:avLst/>
          </a:prstGeom>
          <a:ln w="28575">
            <a:solidFill>
              <a:srgbClr val="00206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107504" y="4698235"/>
            <a:ext cx="8856984" cy="1384995"/>
          </a:xfrm>
          <a:prstGeom prst="rect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2060"/>
                </a:solidFill>
              </a:rPr>
              <a:t>Часть дождевой воды просачивается в землю. Под землёй вода накапливается и постепенно стекает к ближайшему ручью.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50615" y="6202520"/>
            <a:ext cx="8640960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2060"/>
                </a:solidFill>
              </a:rPr>
              <a:t>Подземные воды постоянно питают реки.</a:t>
            </a:r>
            <a:endParaRPr lang="ru-RU" sz="2800" dirty="0">
              <a:solidFill>
                <a:srgbClr val="002060"/>
              </a:solidFill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>
            <a:off x="2981747" y="3002973"/>
            <a:ext cx="720080" cy="43204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4510336" y="3596951"/>
            <a:ext cx="1152128" cy="33610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2295203" y="3945235"/>
            <a:ext cx="2592288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ПОДЗЕМНЫЕ ВОДЫ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134861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57290" y="500042"/>
            <a:ext cx="2643737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2060"/>
                </a:solidFill>
              </a:rPr>
              <a:t>Реки в Европе:</a:t>
            </a:r>
          </a:p>
        </p:txBody>
      </p:sp>
      <p:pic>
        <p:nvPicPr>
          <p:cNvPr id="3" name="Рисунок 2" descr="Европ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0" y="285728"/>
            <a:ext cx="4329112" cy="2232025"/>
          </a:xfrm>
          <a:prstGeom prst="rect">
            <a:avLst/>
          </a:prstGeom>
          <a:ln>
            <a:solidFill>
              <a:srgbClr val="00206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48" name="Picture 8" descr="http://ib-travel.ru/wp-content/uploads/2014/05/Duna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48" y="3214686"/>
            <a:ext cx="4679763" cy="3357586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7358082" y="3000372"/>
            <a:ext cx="1351652" cy="58477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002060"/>
                </a:solidFill>
              </a:rPr>
              <a:t>Дунай</a:t>
            </a:r>
          </a:p>
        </p:txBody>
      </p:sp>
      <p:pic>
        <p:nvPicPr>
          <p:cNvPr id="10254" name="Picture 14" descr="http://static.panoramio.com/photos/large/3747885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1571612"/>
            <a:ext cx="4022818" cy="485778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500166" y="1357298"/>
            <a:ext cx="1280543" cy="58477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rgbClr val="002060"/>
                </a:solidFill>
              </a:rPr>
              <a:t>Волга</a:t>
            </a:r>
            <a:endParaRPr lang="ru-RU" sz="32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0994281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Азия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71802" y="285728"/>
            <a:ext cx="3168650" cy="17335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1928794" y="214290"/>
            <a:ext cx="2283061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2060"/>
                </a:solidFill>
              </a:rPr>
              <a:t>Реки в Азии:</a:t>
            </a:r>
          </a:p>
        </p:txBody>
      </p:sp>
      <p:pic>
        <p:nvPicPr>
          <p:cNvPr id="9224" name="Picture 8" descr="http://static.panoramio.com/photos/large/5515932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2228" y="1357298"/>
            <a:ext cx="3673954" cy="257176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428728" y="928670"/>
            <a:ext cx="925253" cy="58477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002060"/>
                </a:solidFill>
              </a:rPr>
              <a:t>Обь</a:t>
            </a:r>
          </a:p>
        </p:txBody>
      </p:sp>
      <p:pic>
        <p:nvPicPr>
          <p:cNvPr id="9228" name="Picture 12" descr="https://about-planet.ru/images/asia/priroda/sayano_shushenskiy/sayano-shushenskiy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43570" y="1428736"/>
            <a:ext cx="3357586" cy="2567051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6786578" y="928670"/>
            <a:ext cx="1540999" cy="58477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002060"/>
                </a:solidFill>
              </a:rPr>
              <a:t>Енисей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9232" name="Picture 16" descr="http://zemlyanin.info/wp-content/uploads/2013/01/reka_Len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4071942"/>
            <a:ext cx="4286239" cy="2571744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3143240" y="3857628"/>
            <a:ext cx="1113190" cy="58477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002060"/>
                </a:solidFill>
              </a:rPr>
              <a:t>Лена</a:t>
            </a:r>
          </a:p>
        </p:txBody>
      </p:sp>
      <p:pic>
        <p:nvPicPr>
          <p:cNvPr id="9234" name="Picture 18" descr="http://ecodelo.org/sites/default/files/13_4_orig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86314" y="4071942"/>
            <a:ext cx="4214842" cy="2571768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5143504" y="3857628"/>
            <a:ext cx="1192955" cy="58477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002060"/>
                </a:solidFill>
              </a:rPr>
              <a:t>Амур</a:t>
            </a:r>
          </a:p>
        </p:txBody>
      </p:sp>
    </p:spTree>
    <p:extLst>
      <p:ext uri="{BB962C8B-B14F-4D97-AF65-F5344CB8AC3E}">
        <p14:creationId xmlns="" xmlns:p14="http://schemas.microsoft.com/office/powerpoint/2010/main" val="10919268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Африка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48" y="214290"/>
            <a:ext cx="3527425" cy="1795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071934" y="428604"/>
            <a:ext cx="2723759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2060"/>
                </a:solidFill>
              </a:rPr>
              <a:t>Реки в Африке:</a:t>
            </a:r>
          </a:p>
        </p:txBody>
      </p:sp>
      <p:pic>
        <p:nvPicPr>
          <p:cNvPr id="8206" name="Picture 14" descr="http://facthall.com/wp-content/uploads/2016/11/reka_nil_egipet_mini-638x479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722" y="2786058"/>
            <a:ext cx="4644468" cy="370522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143108" y="2500306"/>
            <a:ext cx="971741" cy="58477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002060"/>
                </a:solidFill>
              </a:rPr>
              <a:t>Нил</a:t>
            </a:r>
          </a:p>
        </p:txBody>
      </p:sp>
      <p:pic>
        <p:nvPicPr>
          <p:cNvPr id="8208" name="Picture 16" descr="http://ramenskoe-travel.ru/wp-content/uploads/2016/08/1/Braziliya128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14942" y="1643050"/>
            <a:ext cx="3714744" cy="4810122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6858016" y="1285860"/>
            <a:ext cx="1285737" cy="58477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002060"/>
                </a:solidFill>
              </a:rPr>
              <a:t>Конго</a:t>
            </a:r>
          </a:p>
        </p:txBody>
      </p:sp>
    </p:spTree>
    <p:extLst>
      <p:ext uri="{BB962C8B-B14F-4D97-AF65-F5344CB8AC3E}">
        <p14:creationId xmlns="" xmlns:p14="http://schemas.microsoft.com/office/powerpoint/2010/main" val="233497148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Содержимое 5" descr="Сев. амер.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785794"/>
            <a:ext cx="3449638" cy="1754187"/>
          </a:xfrm>
          <a:prstGeom prst="rect">
            <a:avLst/>
          </a:prstGeom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214282" y="285728"/>
            <a:ext cx="3402406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2060"/>
                </a:solidFill>
              </a:rPr>
              <a:t>Северная Америка:</a:t>
            </a:r>
          </a:p>
        </p:txBody>
      </p:sp>
      <p:pic>
        <p:nvPicPr>
          <p:cNvPr id="7" name="Рисунок 6" descr="Южная Америка 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4652963"/>
            <a:ext cx="3983038" cy="20161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5016204" y="4097462"/>
            <a:ext cx="3094630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2060"/>
                </a:solidFill>
              </a:rPr>
              <a:t>Южная Америка:</a:t>
            </a:r>
          </a:p>
        </p:txBody>
      </p:sp>
      <p:pic>
        <p:nvPicPr>
          <p:cNvPr id="7180" name="Picture 12" descr="http://static.resort.ru/images/articles/14436014627724.jpg?t=147678007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3214686"/>
            <a:ext cx="4143404" cy="3357586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1285852" y="2857496"/>
            <a:ext cx="2003818" cy="58477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002060"/>
                </a:solidFill>
              </a:rPr>
              <a:t>Амазонка</a:t>
            </a:r>
          </a:p>
        </p:txBody>
      </p:sp>
      <p:pic>
        <p:nvPicPr>
          <p:cNvPr id="7182" name="Picture 14" descr="http://zoozel.ru/gallery/images/1299280_foto-reki-missisipi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857232"/>
            <a:ext cx="4319551" cy="307183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500694" y="500042"/>
            <a:ext cx="2430104" cy="58477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002060"/>
                </a:solidFill>
              </a:rPr>
              <a:t>Миссисипи</a:t>
            </a:r>
          </a:p>
        </p:txBody>
      </p:sp>
    </p:spTree>
    <p:extLst>
      <p:ext uri="{BB962C8B-B14F-4D97-AF65-F5344CB8AC3E}">
        <p14:creationId xmlns="" xmlns:p14="http://schemas.microsoft.com/office/powerpoint/2010/main" val="233497148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endParaRPr lang="ru-RU" sz="36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65225"/>
            <a:ext cx="8229600" cy="4525963"/>
          </a:xfrm>
        </p:spPr>
        <p:txBody>
          <a:bodyPr/>
          <a:lstStyle/>
          <a:p>
            <a:pPr algn="ctr" eaLnBrk="1" hangingPunct="1">
              <a:buFontTx/>
              <a:buNone/>
              <a:defRPr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.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08655"/>
            <a:ext cx="9108504" cy="6957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41" y="5081475"/>
            <a:ext cx="1224136" cy="11447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_SHum-_vodi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358214" y="6143644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6412687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3.7037E-7 L 0.20295 -0.01574 C 0.24549 -0.01875 0.30938 -0.02477 0.37466 -0.03218 C 0.45035 -0.04074 0.51198 -0.04861 0.55365 -0.05532 L 0.75625 -0.08611 " pathEditMode="relative" rAng="-290002" ptsTypes="FffFF">
                                      <p:cBhvr>
                                        <p:cTn id="6" dur="15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847" y="-37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50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2925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www.1zoom.me/big2/788/295873-sveti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35782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0" y="5373216"/>
            <a:ext cx="9144000" cy="1384995"/>
          </a:xfrm>
          <a:prstGeom prst="rect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2060"/>
                </a:solidFill>
              </a:rPr>
              <a:t>Если река встречает на своём пути углубление, она заполняет его. Получается озеро – природный водоём со стоячей водой.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9177" y="1571612"/>
            <a:ext cx="1044823" cy="9717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77653468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7.40741E-7 L -0.16528 0.09468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64" y="47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000496" y="714356"/>
            <a:ext cx="1170513" cy="58477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/>
              <a:t>озёра</a:t>
            </a:r>
          </a:p>
        </p:txBody>
      </p:sp>
      <p:sp>
        <p:nvSpPr>
          <p:cNvPr id="10" name="Блок-схема: процесс 9"/>
          <p:cNvSpPr/>
          <p:nvPr/>
        </p:nvSpPr>
        <p:spPr>
          <a:xfrm>
            <a:off x="1000100" y="2285992"/>
            <a:ext cx="2148821" cy="612648"/>
          </a:xfrm>
          <a:prstGeom prst="flowChartProcess">
            <a:avLst/>
          </a:prstGeom>
          <a:ln>
            <a:solidFill>
              <a:srgbClr val="00206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bg1"/>
                </a:solidFill>
              </a:rPr>
              <a:t>проточные</a:t>
            </a:r>
          </a:p>
        </p:txBody>
      </p:sp>
      <p:sp>
        <p:nvSpPr>
          <p:cNvPr id="12" name="Блок-схема: процесс 11"/>
          <p:cNvSpPr/>
          <p:nvPr/>
        </p:nvSpPr>
        <p:spPr>
          <a:xfrm>
            <a:off x="5643570" y="2285992"/>
            <a:ext cx="2263879" cy="612648"/>
          </a:xfrm>
          <a:prstGeom prst="flowChartProcess">
            <a:avLst/>
          </a:prstGeom>
          <a:ln>
            <a:solidFill>
              <a:srgbClr val="00206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bg1"/>
                </a:solidFill>
              </a:rPr>
              <a:t>бессточные</a:t>
            </a:r>
          </a:p>
        </p:txBody>
      </p:sp>
      <p:cxnSp>
        <p:nvCxnSpPr>
          <p:cNvPr id="14" name="Прямая со стрелкой 13"/>
          <p:cNvCxnSpPr/>
          <p:nvPr/>
        </p:nvCxnSpPr>
        <p:spPr>
          <a:xfrm rot="10800000" flipV="1">
            <a:off x="2571736" y="1357298"/>
            <a:ext cx="1343024" cy="714380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5286380" y="1428736"/>
            <a:ext cx="1428760" cy="642942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олилиния 17"/>
          <p:cNvSpPr/>
          <p:nvPr/>
        </p:nvSpPr>
        <p:spPr>
          <a:xfrm>
            <a:off x="636378" y="3937476"/>
            <a:ext cx="2081213" cy="1498600"/>
          </a:xfrm>
          <a:custGeom>
            <a:avLst/>
            <a:gdLst>
              <a:gd name="connsiteX0" fmla="*/ 855991 w 2081824"/>
              <a:gd name="connsiteY0" fmla="*/ 265043 h 1497495"/>
              <a:gd name="connsiteX1" fmla="*/ 855991 w 2081824"/>
              <a:gd name="connsiteY1" fmla="*/ 265043 h 1497495"/>
              <a:gd name="connsiteX2" fmla="*/ 749974 w 2081824"/>
              <a:gd name="connsiteY2" fmla="*/ 225287 h 1497495"/>
              <a:gd name="connsiteX3" fmla="*/ 723469 w 2081824"/>
              <a:gd name="connsiteY3" fmla="*/ 251791 h 1497495"/>
              <a:gd name="connsiteX4" fmla="*/ 683713 w 2081824"/>
              <a:gd name="connsiteY4" fmla="*/ 265043 h 1497495"/>
              <a:gd name="connsiteX5" fmla="*/ 630704 w 2081824"/>
              <a:gd name="connsiteY5" fmla="*/ 318052 h 1497495"/>
              <a:gd name="connsiteX6" fmla="*/ 498182 w 2081824"/>
              <a:gd name="connsiteY6" fmla="*/ 357809 h 1497495"/>
              <a:gd name="connsiteX7" fmla="*/ 458426 w 2081824"/>
              <a:gd name="connsiteY7" fmla="*/ 371061 h 1497495"/>
              <a:gd name="connsiteX8" fmla="*/ 418669 w 2081824"/>
              <a:gd name="connsiteY8" fmla="*/ 384313 h 1497495"/>
              <a:gd name="connsiteX9" fmla="*/ 352409 w 2081824"/>
              <a:gd name="connsiteY9" fmla="*/ 437322 h 1497495"/>
              <a:gd name="connsiteX10" fmla="*/ 312652 w 2081824"/>
              <a:gd name="connsiteY10" fmla="*/ 463826 h 1497495"/>
              <a:gd name="connsiteX11" fmla="*/ 286148 w 2081824"/>
              <a:gd name="connsiteY11" fmla="*/ 503582 h 1497495"/>
              <a:gd name="connsiteX12" fmla="*/ 233139 w 2081824"/>
              <a:gd name="connsiteY12" fmla="*/ 543339 h 1497495"/>
              <a:gd name="connsiteX13" fmla="*/ 219887 w 2081824"/>
              <a:gd name="connsiteY13" fmla="*/ 583095 h 1497495"/>
              <a:gd name="connsiteX14" fmla="*/ 193382 w 2081824"/>
              <a:gd name="connsiteY14" fmla="*/ 622852 h 1497495"/>
              <a:gd name="connsiteX15" fmla="*/ 140374 w 2081824"/>
              <a:gd name="connsiteY15" fmla="*/ 675861 h 1497495"/>
              <a:gd name="connsiteX16" fmla="*/ 127122 w 2081824"/>
              <a:gd name="connsiteY16" fmla="*/ 715617 h 1497495"/>
              <a:gd name="connsiteX17" fmla="*/ 100617 w 2081824"/>
              <a:gd name="connsiteY17" fmla="*/ 742122 h 1497495"/>
              <a:gd name="connsiteX18" fmla="*/ 60861 w 2081824"/>
              <a:gd name="connsiteY18" fmla="*/ 821635 h 1497495"/>
              <a:gd name="connsiteX19" fmla="*/ 34356 w 2081824"/>
              <a:gd name="connsiteY19" fmla="*/ 914400 h 1497495"/>
              <a:gd name="connsiteX20" fmla="*/ 7852 w 2081824"/>
              <a:gd name="connsiteY20" fmla="*/ 993913 h 1497495"/>
              <a:gd name="connsiteX21" fmla="*/ 21104 w 2081824"/>
              <a:gd name="connsiteY21" fmla="*/ 1285461 h 1497495"/>
              <a:gd name="connsiteX22" fmla="*/ 127122 w 2081824"/>
              <a:gd name="connsiteY22" fmla="*/ 1364974 h 1497495"/>
              <a:gd name="connsiteX23" fmla="*/ 246391 w 2081824"/>
              <a:gd name="connsiteY23" fmla="*/ 1404730 h 1497495"/>
              <a:gd name="connsiteX24" fmla="*/ 325904 w 2081824"/>
              <a:gd name="connsiteY24" fmla="*/ 1431235 h 1497495"/>
              <a:gd name="connsiteX25" fmla="*/ 365661 w 2081824"/>
              <a:gd name="connsiteY25" fmla="*/ 1444487 h 1497495"/>
              <a:gd name="connsiteX26" fmla="*/ 445174 w 2081824"/>
              <a:gd name="connsiteY26" fmla="*/ 1457739 h 1497495"/>
              <a:gd name="connsiteX27" fmla="*/ 484930 w 2081824"/>
              <a:gd name="connsiteY27" fmla="*/ 1470991 h 1497495"/>
              <a:gd name="connsiteX28" fmla="*/ 537939 w 2081824"/>
              <a:gd name="connsiteY28" fmla="*/ 1497495 h 1497495"/>
              <a:gd name="connsiteX29" fmla="*/ 988513 w 2081824"/>
              <a:gd name="connsiteY29" fmla="*/ 1470991 h 1497495"/>
              <a:gd name="connsiteX30" fmla="*/ 1068026 w 2081824"/>
              <a:gd name="connsiteY30" fmla="*/ 1444487 h 1497495"/>
              <a:gd name="connsiteX31" fmla="*/ 1121035 w 2081824"/>
              <a:gd name="connsiteY31" fmla="*/ 1431235 h 1497495"/>
              <a:gd name="connsiteX32" fmla="*/ 1200548 w 2081824"/>
              <a:gd name="connsiteY32" fmla="*/ 1404730 h 1497495"/>
              <a:gd name="connsiteX33" fmla="*/ 1240304 w 2081824"/>
              <a:gd name="connsiteY33" fmla="*/ 1391478 h 1497495"/>
              <a:gd name="connsiteX34" fmla="*/ 1280061 w 2081824"/>
              <a:gd name="connsiteY34" fmla="*/ 1364974 h 1497495"/>
              <a:gd name="connsiteX35" fmla="*/ 1439087 w 2081824"/>
              <a:gd name="connsiteY35" fmla="*/ 1285461 h 1497495"/>
              <a:gd name="connsiteX36" fmla="*/ 1492095 w 2081824"/>
              <a:gd name="connsiteY36" fmla="*/ 1219200 h 1497495"/>
              <a:gd name="connsiteX37" fmla="*/ 1505348 w 2081824"/>
              <a:gd name="connsiteY37" fmla="*/ 1179443 h 1497495"/>
              <a:gd name="connsiteX38" fmla="*/ 1571609 w 2081824"/>
              <a:gd name="connsiteY38" fmla="*/ 1113182 h 1497495"/>
              <a:gd name="connsiteX39" fmla="*/ 1664374 w 2081824"/>
              <a:gd name="connsiteY39" fmla="*/ 993913 h 1497495"/>
              <a:gd name="connsiteX40" fmla="*/ 1664374 w 2081824"/>
              <a:gd name="connsiteY40" fmla="*/ 993913 h 1497495"/>
              <a:gd name="connsiteX41" fmla="*/ 1690878 w 2081824"/>
              <a:gd name="connsiteY41" fmla="*/ 954156 h 1497495"/>
              <a:gd name="connsiteX42" fmla="*/ 1743887 w 2081824"/>
              <a:gd name="connsiteY42" fmla="*/ 927652 h 1497495"/>
              <a:gd name="connsiteX43" fmla="*/ 1783643 w 2081824"/>
              <a:gd name="connsiteY43" fmla="*/ 887895 h 1497495"/>
              <a:gd name="connsiteX44" fmla="*/ 1863156 w 2081824"/>
              <a:gd name="connsiteY44" fmla="*/ 821635 h 1497495"/>
              <a:gd name="connsiteX45" fmla="*/ 1916165 w 2081824"/>
              <a:gd name="connsiteY45" fmla="*/ 768626 h 1497495"/>
              <a:gd name="connsiteX46" fmla="*/ 1995678 w 2081824"/>
              <a:gd name="connsiteY46" fmla="*/ 689113 h 1497495"/>
              <a:gd name="connsiteX47" fmla="*/ 2048687 w 2081824"/>
              <a:gd name="connsiteY47" fmla="*/ 622852 h 1497495"/>
              <a:gd name="connsiteX48" fmla="*/ 2061939 w 2081824"/>
              <a:gd name="connsiteY48" fmla="*/ 583095 h 1497495"/>
              <a:gd name="connsiteX49" fmla="*/ 2061939 w 2081824"/>
              <a:gd name="connsiteY49" fmla="*/ 291548 h 1497495"/>
              <a:gd name="connsiteX50" fmla="*/ 2035435 w 2081824"/>
              <a:gd name="connsiteY50" fmla="*/ 251791 h 1497495"/>
              <a:gd name="connsiteX51" fmla="*/ 2022182 w 2081824"/>
              <a:gd name="connsiteY51" fmla="*/ 212035 h 1497495"/>
              <a:gd name="connsiteX52" fmla="*/ 1942669 w 2081824"/>
              <a:gd name="connsiteY52" fmla="*/ 185530 h 1497495"/>
              <a:gd name="connsiteX53" fmla="*/ 1889661 w 2081824"/>
              <a:gd name="connsiteY53" fmla="*/ 106017 h 1497495"/>
              <a:gd name="connsiteX54" fmla="*/ 1863156 w 2081824"/>
              <a:gd name="connsiteY54" fmla="*/ 79513 h 1497495"/>
              <a:gd name="connsiteX55" fmla="*/ 1836652 w 2081824"/>
              <a:gd name="connsiteY55" fmla="*/ 39756 h 1497495"/>
              <a:gd name="connsiteX56" fmla="*/ 1796895 w 2081824"/>
              <a:gd name="connsiteY56" fmla="*/ 26504 h 1497495"/>
              <a:gd name="connsiteX57" fmla="*/ 1651122 w 2081824"/>
              <a:gd name="connsiteY57" fmla="*/ 0 h 1497495"/>
              <a:gd name="connsiteX58" fmla="*/ 1147539 w 2081824"/>
              <a:gd name="connsiteY58" fmla="*/ 26504 h 1497495"/>
              <a:gd name="connsiteX59" fmla="*/ 1107782 w 2081824"/>
              <a:gd name="connsiteY59" fmla="*/ 39756 h 1497495"/>
              <a:gd name="connsiteX60" fmla="*/ 1015017 w 2081824"/>
              <a:gd name="connsiteY60" fmla="*/ 53009 h 1497495"/>
              <a:gd name="connsiteX61" fmla="*/ 935504 w 2081824"/>
              <a:gd name="connsiteY61" fmla="*/ 92765 h 1497495"/>
              <a:gd name="connsiteX62" fmla="*/ 895748 w 2081824"/>
              <a:gd name="connsiteY62" fmla="*/ 106017 h 1497495"/>
              <a:gd name="connsiteX63" fmla="*/ 882495 w 2081824"/>
              <a:gd name="connsiteY63" fmla="*/ 145774 h 1497495"/>
              <a:gd name="connsiteX64" fmla="*/ 855991 w 2081824"/>
              <a:gd name="connsiteY64" fmla="*/ 185530 h 1497495"/>
              <a:gd name="connsiteX65" fmla="*/ 855991 w 2081824"/>
              <a:gd name="connsiteY65" fmla="*/ 185530 h 1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2081824" h="1497495">
                <a:moveTo>
                  <a:pt x="855991" y="265043"/>
                </a:moveTo>
                <a:lnTo>
                  <a:pt x="855991" y="265043"/>
                </a:lnTo>
                <a:cubicBezTo>
                  <a:pt x="820652" y="251791"/>
                  <a:pt x="787529" y="229042"/>
                  <a:pt x="749974" y="225287"/>
                </a:cubicBezTo>
                <a:cubicBezTo>
                  <a:pt x="737542" y="224044"/>
                  <a:pt x="734183" y="245363"/>
                  <a:pt x="723469" y="251791"/>
                </a:cubicBezTo>
                <a:cubicBezTo>
                  <a:pt x="711491" y="258978"/>
                  <a:pt x="696965" y="260626"/>
                  <a:pt x="683713" y="265043"/>
                </a:cubicBezTo>
                <a:cubicBezTo>
                  <a:pt x="666043" y="282713"/>
                  <a:pt x="654947" y="311991"/>
                  <a:pt x="630704" y="318052"/>
                </a:cubicBezTo>
                <a:cubicBezTo>
                  <a:pt x="550589" y="338080"/>
                  <a:pt x="594977" y="325543"/>
                  <a:pt x="498182" y="357809"/>
                </a:cubicBezTo>
                <a:lnTo>
                  <a:pt x="458426" y="371061"/>
                </a:lnTo>
                <a:lnTo>
                  <a:pt x="418669" y="384313"/>
                </a:lnTo>
                <a:cubicBezTo>
                  <a:pt x="296294" y="465896"/>
                  <a:pt x="446832" y="361783"/>
                  <a:pt x="352409" y="437322"/>
                </a:cubicBezTo>
                <a:cubicBezTo>
                  <a:pt x="339972" y="447272"/>
                  <a:pt x="325904" y="454991"/>
                  <a:pt x="312652" y="463826"/>
                </a:cubicBezTo>
                <a:cubicBezTo>
                  <a:pt x="303817" y="477078"/>
                  <a:pt x="297410" y="492320"/>
                  <a:pt x="286148" y="503582"/>
                </a:cubicBezTo>
                <a:cubicBezTo>
                  <a:pt x="270530" y="519200"/>
                  <a:pt x="247279" y="526371"/>
                  <a:pt x="233139" y="543339"/>
                </a:cubicBezTo>
                <a:cubicBezTo>
                  <a:pt x="224196" y="554070"/>
                  <a:pt x="226134" y="570601"/>
                  <a:pt x="219887" y="583095"/>
                </a:cubicBezTo>
                <a:cubicBezTo>
                  <a:pt x="212764" y="597341"/>
                  <a:pt x="202217" y="609600"/>
                  <a:pt x="193382" y="622852"/>
                </a:cubicBezTo>
                <a:cubicBezTo>
                  <a:pt x="158044" y="728870"/>
                  <a:pt x="211051" y="605184"/>
                  <a:pt x="140374" y="675861"/>
                </a:cubicBezTo>
                <a:cubicBezTo>
                  <a:pt x="130497" y="685738"/>
                  <a:pt x="134309" y="703639"/>
                  <a:pt x="127122" y="715617"/>
                </a:cubicBezTo>
                <a:cubicBezTo>
                  <a:pt x="120694" y="726331"/>
                  <a:pt x="109452" y="733287"/>
                  <a:pt x="100617" y="742122"/>
                </a:cubicBezTo>
                <a:cubicBezTo>
                  <a:pt x="67308" y="842049"/>
                  <a:pt x="112240" y="718877"/>
                  <a:pt x="60861" y="821635"/>
                </a:cubicBezTo>
                <a:cubicBezTo>
                  <a:pt x="49728" y="843900"/>
                  <a:pt x="40724" y="893174"/>
                  <a:pt x="34356" y="914400"/>
                </a:cubicBezTo>
                <a:cubicBezTo>
                  <a:pt x="26328" y="941160"/>
                  <a:pt x="7852" y="993913"/>
                  <a:pt x="7852" y="993913"/>
                </a:cubicBezTo>
                <a:cubicBezTo>
                  <a:pt x="12269" y="1091096"/>
                  <a:pt x="0" y="1190495"/>
                  <a:pt x="21104" y="1285461"/>
                </a:cubicBezTo>
                <a:cubicBezTo>
                  <a:pt x="34208" y="1344427"/>
                  <a:pt x="85922" y="1349524"/>
                  <a:pt x="127122" y="1364974"/>
                </a:cubicBezTo>
                <a:cubicBezTo>
                  <a:pt x="304289" y="1431411"/>
                  <a:pt x="98336" y="1360313"/>
                  <a:pt x="246391" y="1404730"/>
                </a:cubicBezTo>
                <a:cubicBezTo>
                  <a:pt x="273151" y="1412758"/>
                  <a:pt x="299400" y="1422400"/>
                  <a:pt x="325904" y="1431235"/>
                </a:cubicBezTo>
                <a:cubicBezTo>
                  <a:pt x="339156" y="1435652"/>
                  <a:pt x="351882" y="1442191"/>
                  <a:pt x="365661" y="1444487"/>
                </a:cubicBezTo>
                <a:lnTo>
                  <a:pt x="445174" y="1457739"/>
                </a:lnTo>
                <a:cubicBezTo>
                  <a:pt x="458426" y="1462156"/>
                  <a:pt x="472091" y="1465488"/>
                  <a:pt x="484930" y="1470991"/>
                </a:cubicBezTo>
                <a:cubicBezTo>
                  <a:pt x="503088" y="1478773"/>
                  <a:pt x="518184" y="1497495"/>
                  <a:pt x="537939" y="1497495"/>
                </a:cubicBezTo>
                <a:cubicBezTo>
                  <a:pt x="688390" y="1497495"/>
                  <a:pt x="988513" y="1470991"/>
                  <a:pt x="988513" y="1470991"/>
                </a:cubicBezTo>
                <a:cubicBezTo>
                  <a:pt x="1015017" y="1462156"/>
                  <a:pt x="1040922" y="1451263"/>
                  <a:pt x="1068026" y="1444487"/>
                </a:cubicBezTo>
                <a:cubicBezTo>
                  <a:pt x="1085696" y="1440070"/>
                  <a:pt x="1103590" y="1436469"/>
                  <a:pt x="1121035" y="1431235"/>
                </a:cubicBezTo>
                <a:cubicBezTo>
                  <a:pt x="1147795" y="1423207"/>
                  <a:pt x="1174044" y="1413565"/>
                  <a:pt x="1200548" y="1404730"/>
                </a:cubicBezTo>
                <a:cubicBezTo>
                  <a:pt x="1213800" y="1400313"/>
                  <a:pt x="1228681" y="1399226"/>
                  <a:pt x="1240304" y="1391478"/>
                </a:cubicBezTo>
                <a:cubicBezTo>
                  <a:pt x="1253556" y="1382643"/>
                  <a:pt x="1265507" y="1371443"/>
                  <a:pt x="1280061" y="1364974"/>
                </a:cubicBezTo>
                <a:cubicBezTo>
                  <a:pt x="1357657" y="1330487"/>
                  <a:pt x="1372969" y="1351582"/>
                  <a:pt x="1439087" y="1285461"/>
                </a:cubicBezTo>
                <a:cubicBezTo>
                  <a:pt x="1463738" y="1260809"/>
                  <a:pt x="1475378" y="1252634"/>
                  <a:pt x="1492095" y="1219200"/>
                </a:cubicBezTo>
                <a:cubicBezTo>
                  <a:pt x="1498342" y="1206706"/>
                  <a:pt x="1496966" y="1190618"/>
                  <a:pt x="1505348" y="1179443"/>
                </a:cubicBezTo>
                <a:cubicBezTo>
                  <a:pt x="1524090" y="1154454"/>
                  <a:pt x="1557640" y="1141120"/>
                  <a:pt x="1571609" y="1113182"/>
                </a:cubicBezTo>
                <a:cubicBezTo>
                  <a:pt x="1612082" y="1032236"/>
                  <a:pt x="1584144" y="1074143"/>
                  <a:pt x="1664374" y="993913"/>
                </a:cubicBezTo>
                <a:lnTo>
                  <a:pt x="1664374" y="993913"/>
                </a:lnTo>
                <a:cubicBezTo>
                  <a:pt x="1673209" y="980661"/>
                  <a:pt x="1678642" y="964352"/>
                  <a:pt x="1690878" y="954156"/>
                </a:cubicBezTo>
                <a:cubicBezTo>
                  <a:pt x="1706054" y="941509"/>
                  <a:pt x="1726217" y="936487"/>
                  <a:pt x="1743887" y="927652"/>
                </a:cubicBezTo>
                <a:cubicBezTo>
                  <a:pt x="1757139" y="914400"/>
                  <a:pt x="1769245" y="899893"/>
                  <a:pt x="1783643" y="887895"/>
                </a:cubicBezTo>
                <a:cubicBezTo>
                  <a:pt x="1894351" y="795638"/>
                  <a:pt x="1747000" y="937791"/>
                  <a:pt x="1863156" y="821635"/>
                </a:cubicBezTo>
                <a:cubicBezTo>
                  <a:pt x="1891429" y="736819"/>
                  <a:pt x="1852554" y="818101"/>
                  <a:pt x="1916165" y="768626"/>
                </a:cubicBezTo>
                <a:cubicBezTo>
                  <a:pt x="1945752" y="745614"/>
                  <a:pt x="1974887" y="720301"/>
                  <a:pt x="1995678" y="689113"/>
                </a:cubicBezTo>
                <a:cubicBezTo>
                  <a:pt x="2029112" y="638960"/>
                  <a:pt x="2010920" y="660618"/>
                  <a:pt x="2048687" y="622852"/>
                </a:cubicBezTo>
                <a:cubicBezTo>
                  <a:pt x="2053104" y="609600"/>
                  <a:pt x="2059643" y="596874"/>
                  <a:pt x="2061939" y="583095"/>
                </a:cubicBezTo>
                <a:cubicBezTo>
                  <a:pt x="2079075" y="480275"/>
                  <a:pt x="2081824" y="397602"/>
                  <a:pt x="2061939" y="291548"/>
                </a:cubicBezTo>
                <a:cubicBezTo>
                  <a:pt x="2059004" y="275894"/>
                  <a:pt x="2042558" y="266037"/>
                  <a:pt x="2035435" y="251791"/>
                </a:cubicBezTo>
                <a:cubicBezTo>
                  <a:pt x="2029188" y="239297"/>
                  <a:pt x="2033549" y="220154"/>
                  <a:pt x="2022182" y="212035"/>
                </a:cubicBezTo>
                <a:cubicBezTo>
                  <a:pt x="1999448" y="195796"/>
                  <a:pt x="1969173" y="194365"/>
                  <a:pt x="1942669" y="185530"/>
                </a:cubicBezTo>
                <a:cubicBezTo>
                  <a:pt x="1925000" y="159026"/>
                  <a:pt x="1912186" y="128541"/>
                  <a:pt x="1889661" y="106017"/>
                </a:cubicBezTo>
                <a:cubicBezTo>
                  <a:pt x="1880826" y="97182"/>
                  <a:pt x="1870961" y="89269"/>
                  <a:pt x="1863156" y="79513"/>
                </a:cubicBezTo>
                <a:cubicBezTo>
                  <a:pt x="1853206" y="67076"/>
                  <a:pt x="1849089" y="49706"/>
                  <a:pt x="1836652" y="39756"/>
                </a:cubicBezTo>
                <a:cubicBezTo>
                  <a:pt x="1825744" y="31030"/>
                  <a:pt x="1810447" y="29892"/>
                  <a:pt x="1796895" y="26504"/>
                </a:cubicBezTo>
                <a:cubicBezTo>
                  <a:pt x="1759849" y="17243"/>
                  <a:pt x="1686570" y="5908"/>
                  <a:pt x="1651122" y="0"/>
                </a:cubicBezTo>
                <a:cubicBezTo>
                  <a:pt x="1560592" y="3233"/>
                  <a:pt x="1286673" y="5099"/>
                  <a:pt x="1147539" y="26504"/>
                </a:cubicBezTo>
                <a:cubicBezTo>
                  <a:pt x="1133732" y="28628"/>
                  <a:pt x="1121480" y="37016"/>
                  <a:pt x="1107782" y="39756"/>
                </a:cubicBezTo>
                <a:cubicBezTo>
                  <a:pt x="1077153" y="45882"/>
                  <a:pt x="1045939" y="48591"/>
                  <a:pt x="1015017" y="53009"/>
                </a:cubicBezTo>
                <a:cubicBezTo>
                  <a:pt x="915090" y="86318"/>
                  <a:pt x="1038262" y="41386"/>
                  <a:pt x="935504" y="92765"/>
                </a:cubicBezTo>
                <a:cubicBezTo>
                  <a:pt x="923010" y="99012"/>
                  <a:pt x="909000" y="101600"/>
                  <a:pt x="895748" y="106017"/>
                </a:cubicBezTo>
                <a:cubicBezTo>
                  <a:pt x="891330" y="119269"/>
                  <a:pt x="888742" y="133280"/>
                  <a:pt x="882495" y="145774"/>
                </a:cubicBezTo>
                <a:cubicBezTo>
                  <a:pt x="875372" y="160019"/>
                  <a:pt x="855991" y="185530"/>
                  <a:pt x="855991" y="185530"/>
                </a:cubicBezTo>
                <a:lnTo>
                  <a:pt x="855991" y="185530"/>
                </a:lnTo>
              </a:path>
            </a:pathLst>
          </a:custGeom>
          <a:solidFill>
            <a:srgbClr val="0070C0"/>
          </a:solidFill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Полилиния 18"/>
          <p:cNvSpPr/>
          <p:nvPr/>
        </p:nvSpPr>
        <p:spPr>
          <a:xfrm>
            <a:off x="5357818" y="3786190"/>
            <a:ext cx="2082800" cy="1497013"/>
          </a:xfrm>
          <a:custGeom>
            <a:avLst/>
            <a:gdLst>
              <a:gd name="connsiteX0" fmla="*/ 855991 w 2081824"/>
              <a:gd name="connsiteY0" fmla="*/ 265043 h 1497495"/>
              <a:gd name="connsiteX1" fmla="*/ 855991 w 2081824"/>
              <a:gd name="connsiteY1" fmla="*/ 265043 h 1497495"/>
              <a:gd name="connsiteX2" fmla="*/ 749974 w 2081824"/>
              <a:gd name="connsiteY2" fmla="*/ 225287 h 1497495"/>
              <a:gd name="connsiteX3" fmla="*/ 723469 w 2081824"/>
              <a:gd name="connsiteY3" fmla="*/ 251791 h 1497495"/>
              <a:gd name="connsiteX4" fmla="*/ 683713 w 2081824"/>
              <a:gd name="connsiteY4" fmla="*/ 265043 h 1497495"/>
              <a:gd name="connsiteX5" fmla="*/ 630704 w 2081824"/>
              <a:gd name="connsiteY5" fmla="*/ 318052 h 1497495"/>
              <a:gd name="connsiteX6" fmla="*/ 498182 w 2081824"/>
              <a:gd name="connsiteY6" fmla="*/ 357809 h 1497495"/>
              <a:gd name="connsiteX7" fmla="*/ 458426 w 2081824"/>
              <a:gd name="connsiteY7" fmla="*/ 371061 h 1497495"/>
              <a:gd name="connsiteX8" fmla="*/ 418669 w 2081824"/>
              <a:gd name="connsiteY8" fmla="*/ 384313 h 1497495"/>
              <a:gd name="connsiteX9" fmla="*/ 352409 w 2081824"/>
              <a:gd name="connsiteY9" fmla="*/ 437322 h 1497495"/>
              <a:gd name="connsiteX10" fmla="*/ 312652 w 2081824"/>
              <a:gd name="connsiteY10" fmla="*/ 463826 h 1497495"/>
              <a:gd name="connsiteX11" fmla="*/ 286148 w 2081824"/>
              <a:gd name="connsiteY11" fmla="*/ 503582 h 1497495"/>
              <a:gd name="connsiteX12" fmla="*/ 233139 w 2081824"/>
              <a:gd name="connsiteY12" fmla="*/ 543339 h 1497495"/>
              <a:gd name="connsiteX13" fmla="*/ 219887 w 2081824"/>
              <a:gd name="connsiteY13" fmla="*/ 583095 h 1497495"/>
              <a:gd name="connsiteX14" fmla="*/ 193382 w 2081824"/>
              <a:gd name="connsiteY14" fmla="*/ 622852 h 1497495"/>
              <a:gd name="connsiteX15" fmla="*/ 140374 w 2081824"/>
              <a:gd name="connsiteY15" fmla="*/ 675861 h 1497495"/>
              <a:gd name="connsiteX16" fmla="*/ 127122 w 2081824"/>
              <a:gd name="connsiteY16" fmla="*/ 715617 h 1497495"/>
              <a:gd name="connsiteX17" fmla="*/ 100617 w 2081824"/>
              <a:gd name="connsiteY17" fmla="*/ 742122 h 1497495"/>
              <a:gd name="connsiteX18" fmla="*/ 60861 w 2081824"/>
              <a:gd name="connsiteY18" fmla="*/ 821635 h 1497495"/>
              <a:gd name="connsiteX19" fmla="*/ 34356 w 2081824"/>
              <a:gd name="connsiteY19" fmla="*/ 914400 h 1497495"/>
              <a:gd name="connsiteX20" fmla="*/ 7852 w 2081824"/>
              <a:gd name="connsiteY20" fmla="*/ 993913 h 1497495"/>
              <a:gd name="connsiteX21" fmla="*/ 21104 w 2081824"/>
              <a:gd name="connsiteY21" fmla="*/ 1285461 h 1497495"/>
              <a:gd name="connsiteX22" fmla="*/ 127122 w 2081824"/>
              <a:gd name="connsiteY22" fmla="*/ 1364974 h 1497495"/>
              <a:gd name="connsiteX23" fmla="*/ 246391 w 2081824"/>
              <a:gd name="connsiteY23" fmla="*/ 1404730 h 1497495"/>
              <a:gd name="connsiteX24" fmla="*/ 325904 w 2081824"/>
              <a:gd name="connsiteY24" fmla="*/ 1431235 h 1497495"/>
              <a:gd name="connsiteX25" fmla="*/ 365661 w 2081824"/>
              <a:gd name="connsiteY25" fmla="*/ 1444487 h 1497495"/>
              <a:gd name="connsiteX26" fmla="*/ 445174 w 2081824"/>
              <a:gd name="connsiteY26" fmla="*/ 1457739 h 1497495"/>
              <a:gd name="connsiteX27" fmla="*/ 484930 w 2081824"/>
              <a:gd name="connsiteY27" fmla="*/ 1470991 h 1497495"/>
              <a:gd name="connsiteX28" fmla="*/ 537939 w 2081824"/>
              <a:gd name="connsiteY28" fmla="*/ 1497495 h 1497495"/>
              <a:gd name="connsiteX29" fmla="*/ 988513 w 2081824"/>
              <a:gd name="connsiteY29" fmla="*/ 1470991 h 1497495"/>
              <a:gd name="connsiteX30" fmla="*/ 1068026 w 2081824"/>
              <a:gd name="connsiteY30" fmla="*/ 1444487 h 1497495"/>
              <a:gd name="connsiteX31" fmla="*/ 1121035 w 2081824"/>
              <a:gd name="connsiteY31" fmla="*/ 1431235 h 1497495"/>
              <a:gd name="connsiteX32" fmla="*/ 1200548 w 2081824"/>
              <a:gd name="connsiteY32" fmla="*/ 1404730 h 1497495"/>
              <a:gd name="connsiteX33" fmla="*/ 1240304 w 2081824"/>
              <a:gd name="connsiteY33" fmla="*/ 1391478 h 1497495"/>
              <a:gd name="connsiteX34" fmla="*/ 1280061 w 2081824"/>
              <a:gd name="connsiteY34" fmla="*/ 1364974 h 1497495"/>
              <a:gd name="connsiteX35" fmla="*/ 1439087 w 2081824"/>
              <a:gd name="connsiteY35" fmla="*/ 1285461 h 1497495"/>
              <a:gd name="connsiteX36" fmla="*/ 1492095 w 2081824"/>
              <a:gd name="connsiteY36" fmla="*/ 1219200 h 1497495"/>
              <a:gd name="connsiteX37" fmla="*/ 1505348 w 2081824"/>
              <a:gd name="connsiteY37" fmla="*/ 1179443 h 1497495"/>
              <a:gd name="connsiteX38" fmla="*/ 1571609 w 2081824"/>
              <a:gd name="connsiteY38" fmla="*/ 1113182 h 1497495"/>
              <a:gd name="connsiteX39" fmla="*/ 1664374 w 2081824"/>
              <a:gd name="connsiteY39" fmla="*/ 993913 h 1497495"/>
              <a:gd name="connsiteX40" fmla="*/ 1664374 w 2081824"/>
              <a:gd name="connsiteY40" fmla="*/ 993913 h 1497495"/>
              <a:gd name="connsiteX41" fmla="*/ 1690878 w 2081824"/>
              <a:gd name="connsiteY41" fmla="*/ 954156 h 1497495"/>
              <a:gd name="connsiteX42" fmla="*/ 1743887 w 2081824"/>
              <a:gd name="connsiteY42" fmla="*/ 927652 h 1497495"/>
              <a:gd name="connsiteX43" fmla="*/ 1783643 w 2081824"/>
              <a:gd name="connsiteY43" fmla="*/ 887895 h 1497495"/>
              <a:gd name="connsiteX44" fmla="*/ 1863156 w 2081824"/>
              <a:gd name="connsiteY44" fmla="*/ 821635 h 1497495"/>
              <a:gd name="connsiteX45" fmla="*/ 1916165 w 2081824"/>
              <a:gd name="connsiteY45" fmla="*/ 768626 h 1497495"/>
              <a:gd name="connsiteX46" fmla="*/ 1995678 w 2081824"/>
              <a:gd name="connsiteY46" fmla="*/ 689113 h 1497495"/>
              <a:gd name="connsiteX47" fmla="*/ 2048687 w 2081824"/>
              <a:gd name="connsiteY47" fmla="*/ 622852 h 1497495"/>
              <a:gd name="connsiteX48" fmla="*/ 2061939 w 2081824"/>
              <a:gd name="connsiteY48" fmla="*/ 583095 h 1497495"/>
              <a:gd name="connsiteX49" fmla="*/ 2061939 w 2081824"/>
              <a:gd name="connsiteY49" fmla="*/ 291548 h 1497495"/>
              <a:gd name="connsiteX50" fmla="*/ 2035435 w 2081824"/>
              <a:gd name="connsiteY50" fmla="*/ 251791 h 1497495"/>
              <a:gd name="connsiteX51" fmla="*/ 2022182 w 2081824"/>
              <a:gd name="connsiteY51" fmla="*/ 212035 h 1497495"/>
              <a:gd name="connsiteX52" fmla="*/ 1942669 w 2081824"/>
              <a:gd name="connsiteY52" fmla="*/ 185530 h 1497495"/>
              <a:gd name="connsiteX53" fmla="*/ 1889661 w 2081824"/>
              <a:gd name="connsiteY53" fmla="*/ 106017 h 1497495"/>
              <a:gd name="connsiteX54" fmla="*/ 1863156 w 2081824"/>
              <a:gd name="connsiteY54" fmla="*/ 79513 h 1497495"/>
              <a:gd name="connsiteX55" fmla="*/ 1836652 w 2081824"/>
              <a:gd name="connsiteY55" fmla="*/ 39756 h 1497495"/>
              <a:gd name="connsiteX56" fmla="*/ 1796895 w 2081824"/>
              <a:gd name="connsiteY56" fmla="*/ 26504 h 1497495"/>
              <a:gd name="connsiteX57" fmla="*/ 1651122 w 2081824"/>
              <a:gd name="connsiteY57" fmla="*/ 0 h 1497495"/>
              <a:gd name="connsiteX58" fmla="*/ 1147539 w 2081824"/>
              <a:gd name="connsiteY58" fmla="*/ 26504 h 1497495"/>
              <a:gd name="connsiteX59" fmla="*/ 1107782 w 2081824"/>
              <a:gd name="connsiteY59" fmla="*/ 39756 h 1497495"/>
              <a:gd name="connsiteX60" fmla="*/ 1015017 w 2081824"/>
              <a:gd name="connsiteY60" fmla="*/ 53009 h 1497495"/>
              <a:gd name="connsiteX61" fmla="*/ 935504 w 2081824"/>
              <a:gd name="connsiteY61" fmla="*/ 92765 h 1497495"/>
              <a:gd name="connsiteX62" fmla="*/ 895748 w 2081824"/>
              <a:gd name="connsiteY62" fmla="*/ 106017 h 1497495"/>
              <a:gd name="connsiteX63" fmla="*/ 882495 w 2081824"/>
              <a:gd name="connsiteY63" fmla="*/ 145774 h 1497495"/>
              <a:gd name="connsiteX64" fmla="*/ 855991 w 2081824"/>
              <a:gd name="connsiteY64" fmla="*/ 185530 h 1497495"/>
              <a:gd name="connsiteX65" fmla="*/ 855991 w 2081824"/>
              <a:gd name="connsiteY65" fmla="*/ 185530 h 14974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2081824" h="1497495">
                <a:moveTo>
                  <a:pt x="855991" y="265043"/>
                </a:moveTo>
                <a:lnTo>
                  <a:pt x="855991" y="265043"/>
                </a:lnTo>
                <a:cubicBezTo>
                  <a:pt x="820652" y="251791"/>
                  <a:pt x="787529" y="229042"/>
                  <a:pt x="749974" y="225287"/>
                </a:cubicBezTo>
                <a:cubicBezTo>
                  <a:pt x="737542" y="224044"/>
                  <a:pt x="734183" y="245363"/>
                  <a:pt x="723469" y="251791"/>
                </a:cubicBezTo>
                <a:cubicBezTo>
                  <a:pt x="711491" y="258978"/>
                  <a:pt x="696965" y="260626"/>
                  <a:pt x="683713" y="265043"/>
                </a:cubicBezTo>
                <a:cubicBezTo>
                  <a:pt x="666043" y="282713"/>
                  <a:pt x="654947" y="311991"/>
                  <a:pt x="630704" y="318052"/>
                </a:cubicBezTo>
                <a:cubicBezTo>
                  <a:pt x="550589" y="338080"/>
                  <a:pt x="594977" y="325543"/>
                  <a:pt x="498182" y="357809"/>
                </a:cubicBezTo>
                <a:lnTo>
                  <a:pt x="458426" y="371061"/>
                </a:lnTo>
                <a:lnTo>
                  <a:pt x="418669" y="384313"/>
                </a:lnTo>
                <a:cubicBezTo>
                  <a:pt x="296294" y="465896"/>
                  <a:pt x="446832" y="361783"/>
                  <a:pt x="352409" y="437322"/>
                </a:cubicBezTo>
                <a:cubicBezTo>
                  <a:pt x="339972" y="447272"/>
                  <a:pt x="325904" y="454991"/>
                  <a:pt x="312652" y="463826"/>
                </a:cubicBezTo>
                <a:cubicBezTo>
                  <a:pt x="303817" y="477078"/>
                  <a:pt x="297410" y="492320"/>
                  <a:pt x="286148" y="503582"/>
                </a:cubicBezTo>
                <a:cubicBezTo>
                  <a:pt x="270530" y="519200"/>
                  <a:pt x="247279" y="526371"/>
                  <a:pt x="233139" y="543339"/>
                </a:cubicBezTo>
                <a:cubicBezTo>
                  <a:pt x="224196" y="554070"/>
                  <a:pt x="226134" y="570601"/>
                  <a:pt x="219887" y="583095"/>
                </a:cubicBezTo>
                <a:cubicBezTo>
                  <a:pt x="212764" y="597341"/>
                  <a:pt x="202217" y="609600"/>
                  <a:pt x="193382" y="622852"/>
                </a:cubicBezTo>
                <a:cubicBezTo>
                  <a:pt x="158044" y="728870"/>
                  <a:pt x="211051" y="605184"/>
                  <a:pt x="140374" y="675861"/>
                </a:cubicBezTo>
                <a:cubicBezTo>
                  <a:pt x="130497" y="685738"/>
                  <a:pt x="134309" y="703639"/>
                  <a:pt x="127122" y="715617"/>
                </a:cubicBezTo>
                <a:cubicBezTo>
                  <a:pt x="120694" y="726331"/>
                  <a:pt x="109452" y="733287"/>
                  <a:pt x="100617" y="742122"/>
                </a:cubicBezTo>
                <a:cubicBezTo>
                  <a:pt x="67308" y="842049"/>
                  <a:pt x="112240" y="718877"/>
                  <a:pt x="60861" y="821635"/>
                </a:cubicBezTo>
                <a:cubicBezTo>
                  <a:pt x="49728" y="843900"/>
                  <a:pt x="40724" y="893174"/>
                  <a:pt x="34356" y="914400"/>
                </a:cubicBezTo>
                <a:cubicBezTo>
                  <a:pt x="26328" y="941160"/>
                  <a:pt x="7852" y="993913"/>
                  <a:pt x="7852" y="993913"/>
                </a:cubicBezTo>
                <a:cubicBezTo>
                  <a:pt x="12269" y="1091096"/>
                  <a:pt x="0" y="1190495"/>
                  <a:pt x="21104" y="1285461"/>
                </a:cubicBezTo>
                <a:cubicBezTo>
                  <a:pt x="34208" y="1344427"/>
                  <a:pt x="85922" y="1349524"/>
                  <a:pt x="127122" y="1364974"/>
                </a:cubicBezTo>
                <a:cubicBezTo>
                  <a:pt x="304289" y="1431411"/>
                  <a:pt x="98336" y="1360313"/>
                  <a:pt x="246391" y="1404730"/>
                </a:cubicBezTo>
                <a:cubicBezTo>
                  <a:pt x="273151" y="1412758"/>
                  <a:pt x="299400" y="1422400"/>
                  <a:pt x="325904" y="1431235"/>
                </a:cubicBezTo>
                <a:cubicBezTo>
                  <a:pt x="339156" y="1435652"/>
                  <a:pt x="351882" y="1442191"/>
                  <a:pt x="365661" y="1444487"/>
                </a:cubicBezTo>
                <a:lnTo>
                  <a:pt x="445174" y="1457739"/>
                </a:lnTo>
                <a:cubicBezTo>
                  <a:pt x="458426" y="1462156"/>
                  <a:pt x="472091" y="1465488"/>
                  <a:pt x="484930" y="1470991"/>
                </a:cubicBezTo>
                <a:cubicBezTo>
                  <a:pt x="503088" y="1478773"/>
                  <a:pt x="518184" y="1497495"/>
                  <a:pt x="537939" y="1497495"/>
                </a:cubicBezTo>
                <a:cubicBezTo>
                  <a:pt x="688390" y="1497495"/>
                  <a:pt x="988513" y="1470991"/>
                  <a:pt x="988513" y="1470991"/>
                </a:cubicBezTo>
                <a:cubicBezTo>
                  <a:pt x="1015017" y="1462156"/>
                  <a:pt x="1040922" y="1451263"/>
                  <a:pt x="1068026" y="1444487"/>
                </a:cubicBezTo>
                <a:cubicBezTo>
                  <a:pt x="1085696" y="1440070"/>
                  <a:pt x="1103590" y="1436469"/>
                  <a:pt x="1121035" y="1431235"/>
                </a:cubicBezTo>
                <a:cubicBezTo>
                  <a:pt x="1147795" y="1423207"/>
                  <a:pt x="1174044" y="1413565"/>
                  <a:pt x="1200548" y="1404730"/>
                </a:cubicBezTo>
                <a:cubicBezTo>
                  <a:pt x="1213800" y="1400313"/>
                  <a:pt x="1228681" y="1399226"/>
                  <a:pt x="1240304" y="1391478"/>
                </a:cubicBezTo>
                <a:cubicBezTo>
                  <a:pt x="1253556" y="1382643"/>
                  <a:pt x="1265507" y="1371443"/>
                  <a:pt x="1280061" y="1364974"/>
                </a:cubicBezTo>
                <a:cubicBezTo>
                  <a:pt x="1357657" y="1330487"/>
                  <a:pt x="1372969" y="1351582"/>
                  <a:pt x="1439087" y="1285461"/>
                </a:cubicBezTo>
                <a:cubicBezTo>
                  <a:pt x="1463738" y="1260809"/>
                  <a:pt x="1475378" y="1252634"/>
                  <a:pt x="1492095" y="1219200"/>
                </a:cubicBezTo>
                <a:cubicBezTo>
                  <a:pt x="1498342" y="1206706"/>
                  <a:pt x="1496966" y="1190618"/>
                  <a:pt x="1505348" y="1179443"/>
                </a:cubicBezTo>
                <a:cubicBezTo>
                  <a:pt x="1524090" y="1154454"/>
                  <a:pt x="1557640" y="1141120"/>
                  <a:pt x="1571609" y="1113182"/>
                </a:cubicBezTo>
                <a:cubicBezTo>
                  <a:pt x="1612082" y="1032236"/>
                  <a:pt x="1584144" y="1074143"/>
                  <a:pt x="1664374" y="993913"/>
                </a:cubicBezTo>
                <a:lnTo>
                  <a:pt x="1664374" y="993913"/>
                </a:lnTo>
                <a:cubicBezTo>
                  <a:pt x="1673209" y="980661"/>
                  <a:pt x="1678642" y="964352"/>
                  <a:pt x="1690878" y="954156"/>
                </a:cubicBezTo>
                <a:cubicBezTo>
                  <a:pt x="1706054" y="941509"/>
                  <a:pt x="1726217" y="936487"/>
                  <a:pt x="1743887" y="927652"/>
                </a:cubicBezTo>
                <a:cubicBezTo>
                  <a:pt x="1757139" y="914400"/>
                  <a:pt x="1769245" y="899893"/>
                  <a:pt x="1783643" y="887895"/>
                </a:cubicBezTo>
                <a:cubicBezTo>
                  <a:pt x="1894351" y="795638"/>
                  <a:pt x="1747000" y="937791"/>
                  <a:pt x="1863156" y="821635"/>
                </a:cubicBezTo>
                <a:cubicBezTo>
                  <a:pt x="1891429" y="736819"/>
                  <a:pt x="1852554" y="818101"/>
                  <a:pt x="1916165" y="768626"/>
                </a:cubicBezTo>
                <a:cubicBezTo>
                  <a:pt x="1945752" y="745614"/>
                  <a:pt x="1974887" y="720301"/>
                  <a:pt x="1995678" y="689113"/>
                </a:cubicBezTo>
                <a:cubicBezTo>
                  <a:pt x="2029112" y="638960"/>
                  <a:pt x="2010920" y="660618"/>
                  <a:pt x="2048687" y="622852"/>
                </a:cubicBezTo>
                <a:cubicBezTo>
                  <a:pt x="2053104" y="609600"/>
                  <a:pt x="2059643" y="596874"/>
                  <a:pt x="2061939" y="583095"/>
                </a:cubicBezTo>
                <a:cubicBezTo>
                  <a:pt x="2079075" y="480275"/>
                  <a:pt x="2081824" y="397602"/>
                  <a:pt x="2061939" y="291548"/>
                </a:cubicBezTo>
                <a:cubicBezTo>
                  <a:pt x="2059004" y="275894"/>
                  <a:pt x="2042558" y="266037"/>
                  <a:pt x="2035435" y="251791"/>
                </a:cubicBezTo>
                <a:cubicBezTo>
                  <a:pt x="2029188" y="239297"/>
                  <a:pt x="2033549" y="220154"/>
                  <a:pt x="2022182" y="212035"/>
                </a:cubicBezTo>
                <a:cubicBezTo>
                  <a:pt x="1999448" y="195796"/>
                  <a:pt x="1969173" y="194365"/>
                  <a:pt x="1942669" y="185530"/>
                </a:cubicBezTo>
                <a:cubicBezTo>
                  <a:pt x="1925000" y="159026"/>
                  <a:pt x="1912186" y="128541"/>
                  <a:pt x="1889661" y="106017"/>
                </a:cubicBezTo>
                <a:cubicBezTo>
                  <a:pt x="1880826" y="97182"/>
                  <a:pt x="1870961" y="89269"/>
                  <a:pt x="1863156" y="79513"/>
                </a:cubicBezTo>
                <a:cubicBezTo>
                  <a:pt x="1853206" y="67076"/>
                  <a:pt x="1849089" y="49706"/>
                  <a:pt x="1836652" y="39756"/>
                </a:cubicBezTo>
                <a:cubicBezTo>
                  <a:pt x="1825744" y="31030"/>
                  <a:pt x="1810447" y="29892"/>
                  <a:pt x="1796895" y="26504"/>
                </a:cubicBezTo>
                <a:cubicBezTo>
                  <a:pt x="1759849" y="17243"/>
                  <a:pt x="1686570" y="5908"/>
                  <a:pt x="1651122" y="0"/>
                </a:cubicBezTo>
                <a:cubicBezTo>
                  <a:pt x="1560592" y="3233"/>
                  <a:pt x="1286673" y="5099"/>
                  <a:pt x="1147539" y="26504"/>
                </a:cubicBezTo>
                <a:cubicBezTo>
                  <a:pt x="1133732" y="28628"/>
                  <a:pt x="1121480" y="37016"/>
                  <a:pt x="1107782" y="39756"/>
                </a:cubicBezTo>
                <a:cubicBezTo>
                  <a:pt x="1077153" y="45882"/>
                  <a:pt x="1045939" y="48591"/>
                  <a:pt x="1015017" y="53009"/>
                </a:cubicBezTo>
                <a:cubicBezTo>
                  <a:pt x="915090" y="86318"/>
                  <a:pt x="1038262" y="41386"/>
                  <a:pt x="935504" y="92765"/>
                </a:cubicBezTo>
                <a:cubicBezTo>
                  <a:pt x="923010" y="99012"/>
                  <a:pt x="909000" y="101600"/>
                  <a:pt x="895748" y="106017"/>
                </a:cubicBezTo>
                <a:cubicBezTo>
                  <a:pt x="891330" y="119269"/>
                  <a:pt x="888742" y="133280"/>
                  <a:pt x="882495" y="145774"/>
                </a:cubicBezTo>
                <a:cubicBezTo>
                  <a:pt x="875372" y="160019"/>
                  <a:pt x="855991" y="185530"/>
                  <a:pt x="855991" y="185530"/>
                </a:cubicBezTo>
                <a:lnTo>
                  <a:pt x="855991" y="185530"/>
                </a:lnTo>
              </a:path>
            </a:pathLst>
          </a:custGeom>
          <a:solidFill>
            <a:srgbClr val="0070C0"/>
          </a:solidFill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25" name="Скругленная соединительная линия 24"/>
          <p:cNvCxnSpPr/>
          <p:nvPr/>
        </p:nvCxnSpPr>
        <p:spPr>
          <a:xfrm rot="10800000" flipV="1">
            <a:off x="2512523" y="3210715"/>
            <a:ext cx="1003300" cy="860425"/>
          </a:xfrm>
          <a:prstGeom prst="curvedConnector3">
            <a:avLst>
              <a:gd name="adj1" fmla="val 50000"/>
            </a:avLst>
          </a:prstGeom>
          <a:ln w="762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Скругленная соединительная линия 25"/>
          <p:cNvCxnSpPr/>
          <p:nvPr/>
        </p:nvCxnSpPr>
        <p:spPr>
          <a:xfrm rot="10800000" flipV="1">
            <a:off x="13930" y="5382205"/>
            <a:ext cx="1073150" cy="571500"/>
          </a:xfrm>
          <a:prstGeom prst="curvedConnector3">
            <a:avLst>
              <a:gd name="adj1" fmla="val 50000"/>
            </a:avLst>
          </a:prstGeom>
          <a:ln w="762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Скругленная соединительная линия 26"/>
          <p:cNvCxnSpPr/>
          <p:nvPr/>
        </p:nvCxnSpPr>
        <p:spPr>
          <a:xfrm rot="10800000" flipV="1">
            <a:off x="4427538" y="5157788"/>
            <a:ext cx="1074737" cy="571500"/>
          </a:xfrm>
          <a:prstGeom prst="curvedConnector3">
            <a:avLst>
              <a:gd name="adj1" fmla="val 50000"/>
            </a:avLst>
          </a:prstGeom>
          <a:ln w="762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Скругленная соединительная линия 27"/>
          <p:cNvCxnSpPr/>
          <p:nvPr/>
        </p:nvCxnSpPr>
        <p:spPr>
          <a:xfrm rot="10800000" flipV="1">
            <a:off x="7346950" y="3472266"/>
            <a:ext cx="1074737" cy="571500"/>
          </a:xfrm>
          <a:prstGeom prst="curvedConnector3">
            <a:avLst>
              <a:gd name="adj1" fmla="val 50000"/>
            </a:avLst>
          </a:prstGeom>
          <a:ln w="762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Скругленная соединительная линия 28"/>
          <p:cNvCxnSpPr/>
          <p:nvPr/>
        </p:nvCxnSpPr>
        <p:spPr>
          <a:xfrm rot="10800000">
            <a:off x="2435617" y="4792663"/>
            <a:ext cx="1223963" cy="220662"/>
          </a:xfrm>
          <a:prstGeom prst="curvedConnector3">
            <a:avLst>
              <a:gd name="adj1" fmla="val 50000"/>
            </a:avLst>
          </a:prstGeom>
          <a:ln w="762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 flipH="1">
            <a:off x="3055720" y="3505676"/>
            <a:ext cx="360362" cy="431800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 flipH="1" flipV="1">
            <a:off x="2712243" y="5013325"/>
            <a:ext cx="576263" cy="144463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/>
          <p:nvPr/>
        </p:nvCxnSpPr>
        <p:spPr>
          <a:xfrm flipH="1">
            <a:off x="658337" y="5476435"/>
            <a:ext cx="504825" cy="431800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>
          <a:xfrm flipV="1">
            <a:off x="5148263" y="5300663"/>
            <a:ext cx="503237" cy="360362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/>
          <p:nvPr/>
        </p:nvCxnSpPr>
        <p:spPr>
          <a:xfrm flipH="1">
            <a:off x="7596188" y="3860800"/>
            <a:ext cx="576262" cy="360363"/>
          </a:xfrm>
          <a:prstGeom prst="straightConnector1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68049564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6"/>
          <p:cNvSpPr txBox="1">
            <a:spLocks noChangeArrowheads="1"/>
          </p:cNvSpPr>
          <p:nvPr/>
        </p:nvSpPr>
        <p:spPr bwMode="auto">
          <a:xfrm>
            <a:off x="595192" y="357188"/>
            <a:ext cx="3024188" cy="1066800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3200" dirty="0">
                <a:solidFill>
                  <a:srgbClr val="660066"/>
                </a:solidFill>
              </a:rPr>
              <a:t>Бессточное озеро</a:t>
            </a:r>
          </a:p>
        </p:txBody>
      </p:sp>
      <p:sp>
        <p:nvSpPr>
          <p:cNvPr id="14339" name="Rectangle 9"/>
          <p:cNvSpPr>
            <a:spLocks noChangeArrowheads="1"/>
          </p:cNvSpPr>
          <p:nvPr/>
        </p:nvSpPr>
        <p:spPr bwMode="auto">
          <a:xfrm>
            <a:off x="5366420" y="5583918"/>
            <a:ext cx="2649537" cy="1066800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3200" dirty="0">
                <a:solidFill>
                  <a:srgbClr val="660066"/>
                </a:solidFill>
              </a:rPr>
              <a:t>Проточное         озеро</a:t>
            </a:r>
          </a:p>
        </p:txBody>
      </p:sp>
      <p:pic>
        <p:nvPicPr>
          <p:cNvPr id="14340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3313" y="357188"/>
            <a:ext cx="5091112" cy="309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6285"/>
          <a:stretch>
            <a:fillRect/>
          </a:stretch>
        </p:blipFill>
        <p:spPr bwMode="auto">
          <a:xfrm>
            <a:off x="251520" y="3507581"/>
            <a:ext cx="5143500" cy="3195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Прямая со стрелкой 6"/>
          <p:cNvCxnSpPr/>
          <p:nvPr/>
        </p:nvCxnSpPr>
        <p:spPr>
          <a:xfrm>
            <a:off x="2837452" y="1124744"/>
            <a:ext cx="571500" cy="158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rot="10800000">
            <a:off x="5444093" y="6453336"/>
            <a:ext cx="571500" cy="158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0207882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4"/>
          <p:cNvPicPr>
            <a:picLocks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6744"/>
          <a:stretch>
            <a:fillRect/>
          </a:stretch>
        </p:blipFill>
        <p:spPr>
          <a:xfrm>
            <a:off x="0" y="2500306"/>
            <a:ext cx="1254125" cy="4525962"/>
          </a:xfrm>
          <a:prstGeom prst="rect">
            <a:avLst/>
          </a:prstGeom>
        </p:spPr>
      </p:pic>
      <p:pic>
        <p:nvPicPr>
          <p:cNvPr id="3" name="Рисунок 5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2037"/>
          <a:stretch>
            <a:fillRect/>
          </a:stretch>
        </p:blipFill>
        <p:spPr bwMode="auto">
          <a:xfrm>
            <a:off x="7715272" y="2392363"/>
            <a:ext cx="1135062" cy="446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кругленная прямоугольная выноска 5"/>
          <p:cNvSpPr/>
          <p:nvPr/>
        </p:nvSpPr>
        <p:spPr>
          <a:xfrm>
            <a:off x="0" y="1000108"/>
            <a:ext cx="2808312" cy="1800200"/>
          </a:xfrm>
          <a:prstGeom prst="wedgeRoundRectCallout">
            <a:avLst>
              <a:gd name="adj1" fmla="val -18804"/>
              <a:gd name="adj2" fmla="val 61357"/>
              <a:gd name="adj3" fmla="val 16667"/>
            </a:avLst>
          </a:prstGeom>
          <a:ln>
            <a:solidFill>
              <a:schemeClr val="bg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spcBef>
                <a:spcPct val="0"/>
              </a:spcBef>
            </a:pPr>
            <a:r>
              <a:rPr lang="ru-RU" altLang="ru-RU" dirty="0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В </a:t>
            </a:r>
            <a:r>
              <a:rPr lang="ru-RU" altLang="ru-RU" dirty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учебнике было задание составить предложение по картинке. Я составила: </a:t>
            </a:r>
            <a:r>
              <a:rPr lang="ru-RU" altLang="ru-RU" dirty="0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                          </a:t>
            </a:r>
            <a:r>
              <a:rPr lang="ru-RU" altLang="ru-RU" b="1" i="1" dirty="0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Красивая </a:t>
            </a:r>
            <a:r>
              <a:rPr lang="ru-RU" altLang="ru-RU" b="1" i="1" dirty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быстрая </a:t>
            </a:r>
            <a:r>
              <a:rPr lang="ru-RU" altLang="ru-RU" b="1" i="1" dirty="0" smtClean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река  течёт </a:t>
            </a:r>
            <a:r>
              <a:rPr lang="ru-RU" altLang="ru-RU" b="1" i="1" dirty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в горах</a:t>
            </a:r>
            <a:r>
              <a:rPr lang="ru-RU" altLang="ru-RU" sz="3200" b="1" dirty="0">
                <a:solidFill>
                  <a:schemeClr val="bg1"/>
                </a:solidFill>
                <a:ea typeface="Calibri" pitchFamily="34" charset="0"/>
                <a:cs typeface="Times New Roman" pitchFamily="18" charset="0"/>
              </a:rPr>
              <a:t>.</a:t>
            </a:r>
            <a:endParaRPr lang="ru-RU" altLang="ru-RU" sz="3200" b="1" dirty="0">
              <a:solidFill>
                <a:schemeClr val="bg1"/>
              </a:solidFill>
              <a:latin typeface="Arial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>
            <a:off x="6479704" y="1071546"/>
            <a:ext cx="2664296" cy="864096"/>
          </a:xfrm>
          <a:prstGeom prst="wedgeRoundRectCallout">
            <a:avLst>
              <a:gd name="adj1" fmla="val -3856"/>
              <a:gd name="adj2" fmla="val 81063"/>
              <a:gd name="adj3" fmla="val 16667"/>
            </a:avLst>
          </a:prstGeom>
          <a:ln>
            <a:solidFill>
              <a:schemeClr val="bg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/>
              <a:t>Это не река, а озеро.</a:t>
            </a:r>
          </a:p>
        </p:txBody>
      </p:sp>
      <p:pic>
        <p:nvPicPr>
          <p:cNvPr id="8" name="Содержимое 4" descr="C:\Users\Маргаритка\Desktop\к презентациям\Изображение 035.jpg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2928926" y="428604"/>
            <a:ext cx="3384550" cy="3357586"/>
          </a:xfrm>
          <a:prstGeom prst="rect">
            <a:avLst/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</p:pic>
      <p:sp>
        <p:nvSpPr>
          <p:cNvPr id="9" name="TextBox 8"/>
          <p:cNvSpPr txBox="1"/>
          <p:nvPr/>
        </p:nvSpPr>
        <p:spPr>
          <a:xfrm>
            <a:off x="2714612" y="4429132"/>
            <a:ext cx="45005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Что такое река?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786050" y="5143512"/>
            <a:ext cx="41434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Что такое озеро?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357290" y="5715016"/>
            <a:ext cx="69294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Чем река отличается от озера?</a:t>
            </a:r>
            <a:endParaRPr lang="ru-RU" sz="3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/>
      <p:bldP spid="10" grpId="0"/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64704" y="-1323528"/>
            <a:ext cx="12745416" cy="9559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20461200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000232" y="214290"/>
            <a:ext cx="5256584" cy="58477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ru-RU" sz="3200" dirty="0">
                <a:solidFill>
                  <a:schemeClr val="bg1">
                    <a:lumMod val="75000"/>
                    <a:lumOff val="25000"/>
                  </a:schemeClr>
                </a:solidFill>
                <a:ea typeface="Calibri" pitchFamily="34" charset="0"/>
                <a:cs typeface="Times New Roman" pitchFamily="18" charset="0"/>
              </a:rPr>
              <a:t>Тема урока:</a:t>
            </a:r>
            <a:r>
              <a:rPr lang="ru-RU" sz="3200" b="1" dirty="0">
                <a:solidFill>
                  <a:schemeClr val="bg1">
                    <a:lumMod val="75000"/>
                    <a:lumOff val="25000"/>
                  </a:schemeClr>
                </a:solidFill>
                <a:ea typeface="Calibri" pitchFamily="34" charset="0"/>
                <a:cs typeface="Times New Roman" pitchFamily="18" charset="0"/>
              </a:rPr>
              <a:t> Реки и оз</a:t>
            </a:r>
            <a:r>
              <a:rPr lang="ru-RU" sz="3200" b="1" dirty="0">
                <a:solidFill>
                  <a:schemeClr val="bg1">
                    <a:lumMod val="75000"/>
                    <a:lumOff val="25000"/>
                  </a:schemeClr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ё</a:t>
            </a:r>
            <a:r>
              <a:rPr lang="ru-RU" sz="3200" b="1" dirty="0">
                <a:solidFill>
                  <a:schemeClr val="bg1">
                    <a:lumMod val="75000"/>
                    <a:lumOff val="25000"/>
                  </a:schemeClr>
                </a:solidFill>
                <a:ea typeface="Calibri" pitchFamily="34" charset="0"/>
                <a:cs typeface="Times New Roman" pitchFamily="18" charset="0"/>
              </a:rPr>
              <a:t>ра.</a:t>
            </a:r>
            <a:endParaRPr lang="ru-RU" sz="3200" dirty="0">
              <a:solidFill>
                <a:schemeClr val="bg1">
                  <a:lumMod val="75000"/>
                  <a:lumOff val="25000"/>
                </a:schemeClr>
              </a:solidFill>
              <a:latin typeface="Arial" pitchFamily="34" charset="0"/>
              <a:ea typeface="Calibri" pitchFamily="34" charset="0"/>
              <a:cs typeface="Arial" pitchFamily="34" charset="0"/>
            </a:endParaRPr>
          </a:p>
        </p:txBody>
      </p:sp>
      <p:pic>
        <p:nvPicPr>
          <p:cNvPr id="21506" name="Picture 2" descr="http://maps.at.ua/karta/Volgogradskaya_Ob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1428736"/>
            <a:ext cx="6715172" cy="514351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43507002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256"/>
            <a:ext cx="914400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772816"/>
            <a:ext cx="3744416" cy="35153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Korabl_-Gudok(muzbaron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7929586" y="5857892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5963313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97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1571613"/>
            <a:ext cx="6572296" cy="5068106"/>
          </a:xfrm>
          <a:prstGeom prst="rect">
            <a:avLst/>
          </a:prstGeom>
          <a:ln>
            <a:solidFill>
              <a:srgbClr val="00206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4356100" y="3284538"/>
            <a:ext cx="9128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SzPct val="80000"/>
              <a:buFont typeface="Wingdings 2" pitchFamily="18" charset="2"/>
              <a:buChar char="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95000"/>
              <a:buFont typeface="Wingdings" pitchFamily="2" charset="2"/>
              <a:buChar char=""/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100000"/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 dirty="0" smtClean="0">
                <a:solidFill>
                  <a:schemeClr val="bg1"/>
                </a:solidFill>
              </a:rPr>
              <a:t>истоки</a:t>
            </a:r>
            <a:endParaRPr lang="ru-RU" altLang="ru-RU" sz="1800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4716463" y="4149725"/>
            <a:ext cx="7651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SzPct val="80000"/>
              <a:buFont typeface="Wingdings 2" pitchFamily="18" charset="2"/>
              <a:buChar char="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95000"/>
              <a:buFont typeface="Wingdings" pitchFamily="2" charset="2"/>
              <a:buChar char=""/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100000"/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 dirty="0">
                <a:solidFill>
                  <a:schemeClr val="bg1"/>
                </a:solidFill>
              </a:rPr>
              <a:t>русло</a:t>
            </a:r>
            <a:endParaRPr lang="ru-RU" altLang="ru-RU" sz="1800" dirty="0">
              <a:solidFill>
                <a:schemeClr val="bg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428992" y="214290"/>
            <a:ext cx="2236253" cy="430887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dirty="0">
                <a:solidFill>
                  <a:srgbClr val="002060"/>
                </a:solidFill>
              </a:rPr>
              <a:t>Что такое река?</a:t>
            </a:r>
            <a:endParaRPr lang="ru-RU" sz="2200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1462" y="857232"/>
            <a:ext cx="8802538" cy="52322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2060"/>
                </a:solidFill>
              </a:rPr>
              <a:t>Река – водный поток, текущий по поверхности суши.</a:t>
            </a:r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5580063" y="4149725"/>
            <a:ext cx="9906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SzPct val="80000"/>
              <a:buFont typeface="Wingdings 2" pitchFamily="18" charset="2"/>
              <a:buChar char="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95000"/>
              <a:buFont typeface="Wingdings" pitchFamily="2" charset="2"/>
              <a:buChar char=""/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100000"/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 dirty="0">
                <a:solidFill>
                  <a:schemeClr val="bg1"/>
                </a:solidFill>
              </a:rPr>
              <a:t>левый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 dirty="0">
                <a:solidFill>
                  <a:schemeClr val="bg1"/>
                </a:solidFill>
              </a:rPr>
              <a:t>приток</a:t>
            </a:r>
            <a:endParaRPr lang="ru-RU" altLang="ru-RU" sz="1800" dirty="0">
              <a:solidFill>
                <a:schemeClr val="bg1"/>
              </a:solidFill>
            </a:endParaRPr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3419475" y="4221163"/>
            <a:ext cx="108108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SzPct val="80000"/>
              <a:buFont typeface="Wingdings 2" pitchFamily="18" charset="2"/>
              <a:buChar char="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95000"/>
              <a:buFont typeface="Wingdings" pitchFamily="2" charset="2"/>
              <a:buChar char=""/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100000"/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 dirty="0">
                <a:solidFill>
                  <a:schemeClr val="bg1"/>
                </a:solidFill>
              </a:rPr>
              <a:t>правые</a:t>
            </a:r>
          </a:p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 dirty="0">
                <a:solidFill>
                  <a:schemeClr val="bg1"/>
                </a:solidFill>
              </a:rPr>
              <a:t>притоки</a:t>
            </a:r>
            <a:endParaRPr lang="ru-RU" altLang="ru-RU" sz="1800" dirty="0">
              <a:solidFill>
                <a:schemeClr val="bg1"/>
              </a:solidFill>
            </a:endParaRP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4716463" y="5013325"/>
            <a:ext cx="14620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SzPct val="80000"/>
              <a:buFont typeface="Wingdings 2" pitchFamily="18" charset="2"/>
              <a:buChar char="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95000"/>
              <a:buFont typeface="Wingdings" pitchFamily="2" charset="2"/>
              <a:buChar char=""/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100000"/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 dirty="0">
                <a:solidFill>
                  <a:schemeClr val="bg1"/>
                </a:solidFill>
              </a:rPr>
              <a:t>левый берег</a:t>
            </a:r>
            <a:endParaRPr lang="ru-RU" altLang="ru-RU" sz="1800" dirty="0">
              <a:solidFill>
                <a:schemeClr val="bg1"/>
              </a:solidFill>
            </a:endParaRPr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3419475" y="5229225"/>
            <a:ext cx="16065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SzPct val="80000"/>
              <a:buFont typeface="Wingdings 2" pitchFamily="18" charset="2"/>
              <a:buChar char="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95000"/>
              <a:buFont typeface="Wingdings" pitchFamily="2" charset="2"/>
              <a:buChar char=""/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100000"/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 dirty="0">
                <a:solidFill>
                  <a:schemeClr val="bg1"/>
                </a:solidFill>
              </a:rPr>
              <a:t>правый берег</a:t>
            </a:r>
            <a:endParaRPr lang="ru-RU" altLang="ru-RU" sz="1800" dirty="0">
              <a:solidFill>
                <a:schemeClr val="bg1"/>
              </a:solidFill>
            </a:endParaRPr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 rot="18390291">
            <a:off x="6034882" y="4753769"/>
            <a:ext cx="13319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SzPct val="80000"/>
              <a:buFont typeface="Wingdings 2" pitchFamily="18" charset="2"/>
              <a:buChar char="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95000"/>
              <a:buFont typeface="Wingdings" pitchFamily="2" charset="2"/>
              <a:buChar char=""/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100000"/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 dirty="0">
                <a:solidFill>
                  <a:srgbClr val="C00000"/>
                </a:solidFill>
              </a:rPr>
              <a:t>водораздел</a:t>
            </a:r>
            <a:endParaRPr lang="ru-RU" altLang="ru-RU" sz="1800" dirty="0">
              <a:solidFill>
                <a:srgbClr val="C00000"/>
              </a:solidFill>
            </a:endParaRPr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auto">
          <a:xfrm rot="3456857">
            <a:off x="2546350" y="4697413"/>
            <a:ext cx="13319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SzPct val="80000"/>
              <a:buFont typeface="Wingdings 2" pitchFamily="18" charset="2"/>
              <a:buChar char="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95000"/>
              <a:buFont typeface="Wingdings" pitchFamily="2" charset="2"/>
              <a:buChar char=""/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100000"/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 dirty="0">
                <a:solidFill>
                  <a:srgbClr val="C00000"/>
                </a:solidFill>
              </a:rPr>
              <a:t>водораздел</a:t>
            </a:r>
            <a:endParaRPr lang="ru-RU" altLang="ru-RU" sz="1800" dirty="0">
              <a:solidFill>
                <a:srgbClr val="C00000"/>
              </a:solidFill>
            </a:endParaRPr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3960018" y="5876925"/>
            <a:ext cx="106600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1"/>
              </a:buClr>
              <a:buSzPct val="80000"/>
              <a:buFont typeface="Wingdings 2" pitchFamily="18" charset="2"/>
              <a:buChar char="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1"/>
              </a:buClr>
              <a:buSzPct val="95000"/>
              <a:buFont typeface="Wingdings" pitchFamily="2" charset="2"/>
              <a:buChar char=""/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1"/>
              </a:buClr>
              <a:buSzPct val="100000"/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 b="1" dirty="0">
                <a:solidFill>
                  <a:schemeClr val="bg1"/>
                </a:solidFill>
              </a:rPr>
              <a:t>устье</a:t>
            </a:r>
            <a:endParaRPr lang="ru-RU" altLang="ru-RU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7354775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9" grpId="0" animBg="1"/>
      <p:bldP spid="6" grpId="0" animBg="1"/>
      <p:bldP spid="11" grpId="0"/>
      <p:bldP spid="12" grpId="0"/>
      <p:bldP spid="13" grpId="0"/>
      <p:bldP spid="14" grpId="0"/>
      <p:bldP spid="15" grpId="0"/>
      <p:bldP spid="16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0034" y="500042"/>
            <a:ext cx="8148706" cy="58477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rgbClr val="002060"/>
                </a:solidFill>
              </a:rPr>
              <a:t>Исток – место, из которого вытекает река. </a:t>
            </a:r>
          </a:p>
        </p:txBody>
      </p:sp>
      <p:pic>
        <p:nvPicPr>
          <p:cNvPr id="37896" name="Picture 8" descr="http://img-9.photosight.ru/e40/4588900_lar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643050"/>
            <a:ext cx="4076661" cy="4714908"/>
          </a:xfrm>
          <a:prstGeom prst="rect">
            <a:avLst/>
          </a:prstGeom>
          <a:noFill/>
        </p:spPr>
      </p:pic>
      <p:pic>
        <p:nvPicPr>
          <p:cNvPr id="37900" name="Picture 12" descr="http://www.turizmvnn.ru/files/system/foto/2416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1643050"/>
            <a:ext cx="4143404" cy="471490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87240387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57158" y="214290"/>
            <a:ext cx="8388424" cy="95410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002060"/>
                </a:solidFill>
              </a:rPr>
              <a:t>Устье – место впадения реки в море, озеро или другую </a:t>
            </a:r>
            <a:r>
              <a:rPr lang="ru-RU" sz="2800" b="1" dirty="0">
                <a:solidFill>
                  <a:srgbClr val="002060"/>
                </a:solidFill>
              </a:rPr>
              <a:t>реку</a:t>
            </a:r>
            <a:r>
              <a:rPr lang="ru-RU" sz="2000" b="1" dirty="0" smtClean="0">
                <a:solidFill>
                  <a:srgbClr val="002060"/>
                </a:solidFill>
              </a:rPr>
              <a:t>. </a:t>
            </a: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38916" name="Picture 4" descr="https://forum.na-svyazi.ru/uploads/135/post-972-135213579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714488"/>
            <a:ext cx="4143404" cy="4714908"/>
          </a:xfrm>
          <a:prstGeom prst="rect">
            <a:avLst/>
          </a:prstGeom>
          <a:noFill/>
        </p:spPr>
      </p:pic>
      <p:pic>
        <p:nvPicPr>
          <p:cNvPr id="38918" name="Picture 6" descr="http://badumka.ru/images/1763403_uste-reki-amazonk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1714488"/>
            <a:ext cx="4000528" cy="464347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85314934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51520" y="5877272"/>
            <a:ext cx="52565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ГОРНАЯ РЕКА</a:t>
            </a:r>
            <a:endParaRPr lang="ru-RU" sz="2800" dirty="0"/>
          </a:p>
        </p:txBody>
      </p:sp>
      <p:pic>
        <p:nvPicPr>
          <p:cNvPr id="7" name="Zvuki_-_Gornaya_reka_(xMusic.me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929586" y="6143644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871777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09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95536" y="5877272"/>
            <a:ext cx="33843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РАВНИННАЯ РЕКА</a:t>
            </a:r>
            <a:endParaRPr lang="ru-RU" sz="2800" dirty="0"/>
          </a:p>
        </p:txBody>
      </p:sp>
    </p:spTree>
    <p:extLst>
      <p:ext uri="{BB962C8B-B14F-4D97-AF65-F5344CB8AC3E}">
        <p14:creationId xmlns="" xmlns:p14="http://schemas.microsoft.com/office/powerpoint/2010/main" val="362458577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1017</TotalTime>
  <Words>194</Words>
  <Application>Microsoft Office PowerPoint</Application>
  <PresentationFormat>Экран (4:3)</PresentationFormat>
  <Paragraphs>51</Paragraphs>
  <Slides>20</Slides>
  <Notes>1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Апекс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FBR</dc:creator>
  <cp:lastModifiedBy>Administrator</cp:lastModifiedBy>
  <cp:revision>138</cp:revision>
  <dcterms:created xsi:type="dcterms:W3CDTF">2013-11-09T18:21:15Z</dcterms:created>
  <dcterms:modified xsi:type="dcterms:W3CDTF">2021-06-29T19:37:30Z</dcterms:modified>
</cp:coreProperties>
</file>