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D0D0D"/>
    <a:srgbClr val="7F7F7F"/>
    <a:srgbClr val="9A9A9A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2" autoAdjust="0"/>
  </p:normalViewPr>
  <p:slideViewPr>
    <p:cSldViewPr snapToGrid="0">
      <p:cViewPr>
        <p:scale>
          <a:sx n="118" d="100"/>
          <a:sy n="118" d="100"/>
        </p:scale>
        <p:origin x="-276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22F2A8-8141-43BD-A37A-78EEFDE61C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E4C1FB7-F008-48FB-BACB-DE1CFCF91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415BEA-E0B2-45EA-A246-D961AC03C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1C89B9-A4C5-4E1A-8BE6-6E26E402C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1EAD7B4-3E00-4A37-9E6E-B4D743CC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299AB6-61E9-4B18-A6F5-CB6D5F90A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E6FEEAA-7EAC-409B-A844-5E6F094C8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5548FD5-14B1-4105-9E9B-B9E9F94BD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2EA55F-D0C0-44E9-AC2E-0C75676ED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F4BE29-70B8-4DBB-9067-4D778E5D4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598EAFF-5ACE-4F4A-944F-E1C9CDB4B6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ADB863D-3FE2-451E-9F78-37FAA51E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7897DC-F43D-478C-956E-CEDB414C7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78210E-3D98-48A1-B471-D400ADAB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C8F8AF-EE52-4D35-BC2A-110F2C04C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55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0C2C8D-ADAE-407B-9909-3527E94D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830D46C-3D0A-4CDA-B578-919658871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A2CEFE-5C23-4048-BF34-D8A7BE878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EECCCE-4DC1-45C7-A31B-AA11D2162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7F0EB-4E8A-4346-BA7C-483154F0C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2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81D0AC-58B5-42EC-BA78-7CD31C929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C793E6F-CEA0-417A-97CD-BF83EA5E9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759302-42B3-4C17-AD12-7BCA40C72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4F3DB4-7C98-42D7-80F6-FA4DB229E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751A99-6A40-44B0-BDCD-999D9327A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26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641175-2AEC-48EA-9B64-1F78A081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6687BB-7BBD-46A5-A9D3-213A296EF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401930F-25D2-486F-BEDE-F24F30F8AF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8A96030-E054-414E-BEB6-25208F401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1405B95-67AE-4462-A8C5-81683C957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931028-E16A-4EA9-8F58-58231B96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5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D7AC98-B22C-4C9C-B853-8649A57AB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C1E1BBB-0EC4-4533-AB5A-76AD2A219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8C657BC-D9BA-446F-86BB-4C0FF883E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8619272-6538-4077-AAB0-18206B24E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8AB481A-15AF-4B13-B306-88C1E23298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8423446-648F-4062-91F6-9D438D735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0305D34-F973-442A-80AE-48D73E24B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F142B6F-3285-4E94-9D6F-896283F1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60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F3D341-9237-4589-BC16-92CD48340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9C7380C-200A-4A29-9CEA-690B5A2A0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146B4A0-B60F-4577-923C-D6F2A32F1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F48F15-98D8-447D-BDD7-F978D7B0A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1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4F6322D-E509-4E81-A354-67E497E04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BF8629D-48B3-4D97-9A20-2AB654066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CF1001-2943-47FD-A5C3-C92A22BC3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4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786C2C-A0C0-4F78-B15A-4E23035B5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9F67B86-FE63-4938-80C6-6867E4A45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7BE96E2-CA70-4376-91E3-1A05F2F86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EF67945-5FC0-437C-A9B0-DE228F382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E95754C-F897-4158-820C-F422A4356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E76FBDE-95F1-492D-B634-C2F6CB259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6D8E3D-57F8-4606-BD79-E741CC808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45A4712-5AC9-4CDE-8E40-43A27E6E9F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D7213C5-930C-47E6-9F09-41FAF0A498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1EAC4C-B502-453E-8418-F60331E71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F13C6EF-71DB-442E-B742-ADAD7945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D0AC84D-90EC-4E1D-8B9F-482166ED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8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BFA864F-0D84-4911-B9C6-9F3FEAD5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8424931-6820-4527-A7CC-C13FE228D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6393B1-48C1-44FB-AC22-E4BFFFC53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11DCB-771B-4AEF-BE48-24C26D5F6535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EB571A-CEF8-41D1-B0ED-31BCD7E31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30FC16F-0E57-4B45-BED3-CC3EC13D2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72903-0B3B-45AB-B625-0DAB87015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59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hurraki.de/wiki/Juri_Gagarin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ebp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2710832" y="2680576"/>
            <a:ext cx="6870137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4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От Циолковского до Гагарина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738860" y="1559313"/>
            <a:ext cx="481408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ВИКТОРИНА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E906B69-7F34-4609-A476-D888614792A6}"/>
              </a:ext>
            </a:extLst>
          </p:cNvPr>
          <p:cNvSpPr txBox="1"/>
          <p:nvPr/>
        </p:nvSpPr>
        <p:spPr>
          <a:xfrm>
            <a:off x="3248952" y="4109616"/>
            <a:ext cx="5793896" cy="19441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«Планета есть колыбель разума, но нельзя вечно жить в колыбели»</a:t>
            </a:r>
          </a:p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B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К. Э. Циолковский</a:t>
            </a:r>
          </a:p>
        </p:txBody>
      </p:sp>
    </p:spTree>
    <p:extLst>
      <p:ext uri="{BB962C8B-B14F-4D97-AF65-F5344CB8AC3E}">
        <p14:creationId xmlns:p14="http://schemas.microsoft.com/office/powerpoint/2010/main" val="1634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сигнал передавал «Спутник-1» в 1957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316203" y="632510"/>
            <a:ext cx="391719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5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«Бип-бип»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Гимн СССР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Зашифрованные координаты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Морзянку «МИР» </a:t>
            </a:r>
          </a:p>
        </p:txBody>
      </p:sp>
    </p:spTree>
    <p:extLst>
      <p:ext uri="{BB962C8B-B14F-4D97-AF65-F5344CB8AC3E}">
        <p14:creationId xmlns:p14="http://schemas.microsoft.com/office/powerpoint/2010/main" val="254067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39271" y="1164280"/>
            <a:ext cx="6297237" cy="45294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«Бип-бип»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Сигнал длился 0,3 секунды, пауза — 0,3 сек. Его ловили радиолюбители по всему миру, доказывая: СССР первым вышел в космос!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перед полётом Гагарина отправили секретное сообщение «ТЭКС-1»?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214274" y="632510"/>
            <a:ext cx="376345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6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Код на случай аварии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пароль для военных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Так обозначали «космонавт на орбите»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запасной позывной Гагарина </a:t>
            </a:r>
          </a:p>
        </p:txBody>
      </p:sp>
    </p:spTree>
    <p:extLst>
      <p:ext uri="{BB962C8B-B14F-4D97-AF65-F5344CB8AC3E}">
        <p14:creationId xmlns:p14="http://schemas.microsoft.com/office/powerpoint/2010/main" val="707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42167" y="856504"/>
            <a:ext cx="6394342" cy="51449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Что означал «ТЭКС-1»?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Это секретный сигнал </a:t>
            </a:r>
            <a:r>
              <a:rPr lang="ru-RU" sz="4000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ктивировал систему слежения за «Востоком-1» по всей территории СССР и предупреждал о возможном падении корабля за границей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71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Валентина Владимировна Терешкова почти не говорила во время полёта?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006352" y="632510"/>
            <a:ext cx="4179293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7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4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Ей было плохо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Она выполняла секретную миссию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Рация сломалась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Ей запретили </a:t>
            </a:r>
          </a:p>
        </p:txBody>
      </p:sp>
    </p:spTree>
    <p:extLst>
      <p:ext uri="{BB962C8B-B14F-4D97-AF65-F5344CB8AC3E}">
        <p14:creationId xmlns:p14="http://schemas.microsoft.com/office/powerpoint/2010/main" val="16557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330035" y="1779832"/>
            <a:ext cx="5606473" cy="32983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«Она сделала ошибку, не сказав об этом прямо и искренне.»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Валентина Пономарева о Терешковой</a:t>
            </a:r>
            <a:endParaRPr lang="ru-RU" sz="4000" dirty="0">
              <a:solidFill>
                <a:schemeClr val="bg1"/>
              </a:solidFill>
              <a:effectLst/>
              <a:latin typeface="GOST type A" panose="020B0500000000000000" pitchFamily="34" charset="0"/>
              <a:ea typeface="Calibri" panose="020F0502020204030204" pitchFamily="34" charset="0"/>
              <a:cs typeface="Gotham Pro" panose="02000503040000020004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советский космонавт первым вышел в открытый космос?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944624" y="632510"/>
            <a:ext cx="428877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8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7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3003" y="3796143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Беляев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 </a:t>
            </a:r>
          </a:p>
        </p:txBody>
      </p:sp>
    </p:spTree>
    <p:extLst>
      <p:ext uri="{BB962C8B-B14F-4D97-AF65-F5344CB8AC3E}">
        <p14:creationId xmlns:p14="http://schemas.microsoft.com/office/powerpoint/2010/main" val="34141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79731" y="1536175"/>
            <a:ext cx="6256777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А. Леонов стал первым в истории человеком, совершившим выход в открытый космос. Это произошло 18 марта 1965 года.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9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погиб при приземлении корабля «Союз-1»?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826448" y="632510"/>
            <a:ext cx="3965097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9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7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Владимир Комаров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6383003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Попович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Георгий Береговой </a:t>
            </a:r>
          </a:p>
        </p:txBody>
      </p:sp>
    </p:spTree>
    <p:extLst>
      <p:ext uri="{BB962C8B-B14F-4D97-AF65-F5344CB8AC3E}">
        <p14:creationId xmlns:p14="http://schemas.microsoft.com/office/powerpoint/2010/main" val="305301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79731" y="1228399"/>
            <a:ext cx="6256777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При приземлении корабля «Союз-1» погиб его пилот Владимир Комаров. Это был первый случай гибели человека во время космического полёта.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59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159859" y="1706495"/>
            <a:ext cx="9872283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профессию имел К.Э.Циолковский, когда разрабатывал теорию космических полётов?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048389" y="632510"/>
            <a:ext cx="4095223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6" y="3796145"/>
            <a:ext cx="3701476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Учитель математики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6" y="5107931"/>
            <a:ext cx="3701476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Инженер на заводе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2328" y="5107931"/>
            <a:ext cx="3701476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Военный лётчик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2328" y="3796144"/>
            <a:ext cx="3701476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Библиотекарь </a:t>
            </a:r>
          </a:p>
        </p:txBody>
      </p:sp>
    </p:spTree>
    <p:extLst>
      <p:ext uri="{BB962C8B-B14F-4D97-AF65-F5344CB8AC3E}">
        <p14:creationId xmlns:p14="http://schemas.microsoft.com/office/powerpoint/2010/main" val="83370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власти скрывали гибель Гагарина в 1968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061648" y="632510"/>
            <a:ext cx="4068701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10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хотели подрывать веру в космос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Боялись паники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Расследовали диверсию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Готовили замену </a:t>
            </a:r>
          </a:p>
        </p:txBody>
      </p:sp>
    </p:spTree>
    <p:extLst>
      <p:ext uri="{BB962C8B-B14F-4D97-AF65-F5344CB8AC3E}">
        <p14:creationId xmlns:p14="http://schemas.microsoft.com/office/powerpoint/2010/main" val="13232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34075" y="1843951"/>
            <a:ext cx="6402434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Гагарин был символом успеха СССР. Его гибель могла пошатнуть доверие к космической программе и остановить её развитие.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6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военную задачу выполнял Спутник-1?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210555" y="632510"/>
            <a:ext cx="3770888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11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7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Проверка радиопомех для ракет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Испытание ядерного удара из космоса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3004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Фоторазведка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5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 был чисто научным </a:t>
            </a:r>
          </a:p>
        </p:txBody>
      </p:sp>
    </p:spTree>
    <p:extLst>
      <p:ext uri="{BB962C8B-B14F-4D97-AF65-F5344CB8AC3E}">
        <p14:creationId xmlns:p14="http://schemas.microsoft.com/office/powerpoint/2010/main" val="36223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330035" y="1843951"/>
            <a:ext cx="5606473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Хотя СССР заявлял о «мирном космосе», спутник тестировал возможности радиоразведки и подавления связи.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полёт Терешковой чуть не отменили?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958598" y="632510"/>
            <a:ext cx="4628644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12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Риск для репутации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Она была беременна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Давление власти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3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хватало денег </a:t>
            </a:r>
          </a:p>
        </p:txBody>
      </p:sp>
    </p:spTree>
    <p:extLst>
      <p:ext uri="{BB962C8B-B14F-4D97-AF65-F5344CB8AC3E}">
        <p14:creationId xmlns:p14="http://schemas.microsoft.com/office/powerpoint/2010/main" val="315863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330035" y="1228398"/>
            <a:ext cx="5606473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Гибель первой женщины-космонавта стала бы пропагандистской катастрофой. Запад мог использовать это против СССР, обвинив в «безрассудной гонке»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2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Леонов и Беляев приземлились в тайге, а не на полигоне?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021742" y="632510"/>
            <a:ext cx="42116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13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9" y="5107929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Отказала система навигации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9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Сбежали от ПВО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3001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Это был план «Б»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3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Ошибка баллистиков </a:t>
            </a:r>
          </a:p>
        </p:txBody>
      </p:sp>
    </p:spTree>
    <p:extLst>
      <p:ext uri="{BB962C8B-B14F-4D97-AF65-F5344CB8AC3E}">
        <p14:creationId xmlns:p14="http://schemas.microsoft.com/office/powerpoint/2010/main" val="137979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330035" y="1536175"/>
            <a:ext cx="560647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Из-за сбоя автоматики космонавты вручную посадили корабль в глухой тайге. 2 дня их искали спасатели, пока те грелись у костра в -25°C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63547" y="1706496"/>
            <a:ext cx="10438725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Королёв отказался от автоматического подрыва корабля при аварии?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907103" y="632510"/>
            <a:ext cx="4377791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14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Верил в спасение экипажа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Жалко техники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было технологии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Боялся международного скандала </a:t>
            </a:r>
          </a:p>
        </p:txBody>
      </p:sp>
    </p:spTree>
    <p:extLst>
      <p:ext uri="{BB962C8B-B14F-4D97-AF65-F5344CB8AC3E}">
        <p14:creationId xmlns:p14="http://schemas.microsoft.com/office/powerpoint/2010/main" val="85654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47363" y="1228399"/>
            <a:ext cx="6289145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Главный конструктор настаивал: "Космонавт должен иметь шанс до последнего". Это решение спасло жизни при авариях "Восхода-2" и "Союза-18а"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45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90719" y="1228398"/>
            <a:ext cx="6345789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 1879 году Циолковский сдал экзамен на звание народного учителя и до 1921 года преподавал математику и физику в училищах Боровска и Калуги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3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Какую фразу Гагарин </a:t>
            </a:r>
            <a:r>
              <a:rPr lang="ru-RU" sz="4000" b="1" i="1" u="sng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не</a:t>
            </a: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 говорил при старте?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654349" y="632510"/>
            <a:ext cx="48833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15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4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«Космос наш!»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«Поехали!»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«Эй, небо, сними шляпу!»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4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«Вперёд, за Родину!» </a:t>
            </a:r>
          </a:p>
        </p:txBody>
      </p:sp>
    </p:spTree>
    <p:extLst>
      <p:ext uri="{BB962C8B-B14F-4D97-AF65-F5344CB8AC3E}">
        <p14:creationId xmlns:p14="http://schemas.microsoft.com/office/powerpoint/2010/main" val="22663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98811" y="1536175"/>
            <a:ext cx="6337697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Легендарный лозунг появился в пропаганде позже. На самом деле перед стартом Гагарин эмоционально крикнул: "Поехали!"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 flipH="1"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8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был запасным пилотом у Гагарина?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809999" y="632510"/>
            <a:ext cx="4572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16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8" y="5107929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Павел Попович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022108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Георгий Гречко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022109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 </a:t>
            </a:r>
          </a:p>
        </p:txBody>
      </p:sp>
    </p:spTree>
    <p:extLst>
      <p:ext uri="{BB962C8B-B14F-4D97-AF65-F5344CB8AC3E}">
        <p14:creationId xmlns:p14="http://schemas.microsoft.com/office/powerpoint/2010/main" val="244884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14995" y="1228398"/>
            <a:ext cx="6321513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Герман Титов дублировал Юрия Гагарина 12 апреля 1961 года, а через 4 месяца сам отправился в первый суточный космический полёт.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66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003412" y="2014272"/>
            <a:ext cx="9937020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Сколько длился первый в истории выход человека в открытый космос?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722336" y="632510"/>
            <a:ext cx="4361607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17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12 минут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23 минуты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1 час 2 минуты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2 часа 5 минут</a:t>
            </a:r>
          </a:p>
        </p:txBody>
      </p:sp>
    </p:spTree>
    <p:extLst>
      <p:ext uri="{BB962C8B-B14F-4D97-AF65-F5344CB8AC3E}">
        <p14:creationId xmlns:p14="http://schemas.microsoft.com/office/powerpoint/2010/main" val="290173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55455" y="2151728"/>
            <a:ext cx="6281053" cy="25545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Алексей Леонов 18 марта 1965 года провёл в открытом космосе 12 минут и 9 секунд.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0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Почему СССР проиграл лунную гонку?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262562" y="632510"/>
            <a:ext cx="424088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18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5107929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Все варианты верны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Смерть Королёва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Взрыв ракеты Н-1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Не хватило денег </a:t>
            </a:r>
          </a:p>
        </p:txBody>
      </p:sp>
    </p:spTree>
    <p:extLst>
      <p:ext uri="{BB962C8B-B14F-4D97-AF65-F5344CB8AC3E}">
        <p14:creationId xmlns:p14="http://schemas.microsoft.com/office/powerpoint/2010/main" val="388896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17891" y="1843950"/>
            <a:ext cx="6418618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Технические провалы </a:t>
            </a:r>
            <a:r>
              <a:rPr lang="ru-RU" sz="4000" dirty="0" smtClean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Смерть 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Королёва </a:t>
            </a:r>
            <a:r>
              <a:rPr lang="ru-RU" sz="4000" dirty="0" smtClean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Финансовый разрыв Политическая переориентаци</a:t>
            </a:r>
            <a:r>
              <a:rPr lang="ru-RU" sz="4000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я</a:t>
            </a:r>
            <a:endParaRPr lang="ru-RU" sz="4000" dirty="0">
              <a:solidFill>
                <a:schemeClr val="bg1"/>
              </a:solidFill>
              <a:effectLst/>
              <a:latin typeface="GOST type A" panose="020B0500000000000000" pitchFamily="34" charset="0"/>
              <a:ea typeface="Calibri" panose="020F0502020204030204" pitchFamily="34" charset="0"/>
              <a:cs typeface="Gotham Pro" panose="02000503040000020004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4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954860" y="1706496"/>
            <a:ext cx="10017940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из первых космонавтов дольше всех скрывал свои болезни, чтобы летать?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293908" y="632510"/>
            <a:ext cx="4178188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19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Николаев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Гагарин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Титов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Леонов </a:t>
            </a:r>
          </a:p>
        </p:txBody>
      </p:sp>
    </p:spTree>
    <p:extLst>
      <p:ext uri="{BB962C8B-B14F-4D97-AF65-F5344CB8AC3E}">
        <p14:creationId xmlns:p14="http://schemas.microsoft.com/office/powerpoint/2010/main" val="354942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55455" y="1228399"/>
            <a:ext cx="6281053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Третий советский космонавт, дважды Герой Советского Союза, Андриян Николаев, скрывал проблемы с сердцем, чтобы не отстранили от полётов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54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Кто возглавил Группу изучения реактивного движения (ГИРД) в 1930-х?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959272" y="632510"/>
            <a:ext cx="4273455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2328" y="5107931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Сергей Королёв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872" y="5107931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Валентин Глушко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232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Фридрих Цандер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2108872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Николай Кибальчич  </a:t>
            </a:r>
          </a:p>
        </p:txBody>
      </p:sp>
    </p:spTree>
    <p:extLst>
      <p:ext uri="{BB962C8B-B14F-4D97-AF65-F5344CB8AC3E}">
        <p14:creationId xmlns:p14="http://schemas.microsoft.com/office/powerpoint/2010/main" val="392090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87824" y="1706496"/>
            <a:ext cx="10665302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Какой советский космонавт установил рекорд по самому долгому одиночному полёту?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958598" y="632510"/>
            <a:ext cx="4274803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20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Валерий Поляков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6383001" y="3796141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Юрий Гагарин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Герман Титов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Алексей Леонов</a:t>
            </a:r>
          </a:p>
        </p:txBody>
      </p:sp>
    </p:spTree>
    <p:extLst>
      <p:ext uri="{BB962C8B-B14F-4D97-AF65-F5344CB8AC3E}">
        <p14:creationId xmlns:p14="http://schemas.microsoft.com/office/powerpoint/2010/main" val="34484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550259" y="856503"/>
            <a:ext cx="6386250" cy="51449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Валерий Поляков провёл на орбите 437 суток и 18 часов на станции «Мир» в 1994–1995 годах.</a:t>
            </a:r>
          </a:p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Это абсолютный рекорд продолжительности работы в космосе за один полёт.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3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Что произошло с первым живым существом на орбите - собакой Лайкой?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062202" y="632510"/>
            <a:ext cx="4434435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21 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8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Погибла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6383001" y="3796141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Вернулась на Землю живой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Затерялась в космосе из-за сбоя связи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Приземлилась вне страны</a:t>
            </a:r>
          </a:p>
        </p:txBody>
      </p:sp>
    </p:spTree>
    <p:extLst>
      <p:ext uri="{BB962C8B-B14F-4D97-AF65-F5344CB8AC3E}">
        <p14:creationId xmlns:p14="http://schemas.microsoft.com/office/powerpoint/2010/main" val="6197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14995" y="1228399"/>
            <a:ext cx="6321513" cy="44012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Собака Лайка, первое животное, выведенное на орбиту Земли, погибла во время полёта 3 ноября 1957 года через 5–7 часов после старта от перегрева.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9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E906B69-7F34-4609-A476-D888614792A6}"/>
              </a:ext>
            </a:extLst>
          </p:cNvPr>
          <p:cNvSpPr txBox="1"/>
          <p:nvPr/>
        </p:nvSpPr>
        <p:spPr>
          <a:xfrm>
            <a:off x="2120113" y="1810608"/>
            <a:ext cx="7905919" cy="323678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«Весь космос только бесконечный и сложный механизм. Сложность его так велика, что граничит с произволом, неожиданностью и случайностью, она дает иллюзию свободной воли сознательных существ»</a:t>
            </a:r>
          </a:p>
          <a:p>
            <a:pPr algn="ctr"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/>
                <a:latin typeface="GOST type B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- К. Э. Циолковский</a:t>
            </a:r>
          </a:p>
        </p:txBody>
      </p:sp>
    </p:spTree>
    <p:extLst>
      <p:ext uri="{BB962C8B-B14F-4D97-AF65-F5344CB8AC3E}">
        <p14:creationId xmlns:p14="http://schemas.microsoft.com/office/powerpoint/2010/main" val="14987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14995" y="1536175"/>
            <a:ext cx="632151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ГИРД — первая советская ракетостроительная организация, создана в 1931 году. Королёв возглавил её в 1932-м.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3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014272"/>
            <a:ext cx="9012383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Какая пара собак доказала, что живое существо может вернуться на Землю?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3827534" y="650863"/>
            <a:ext cx="429687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3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2108198" y="5080966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Дезик и Цыган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68435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Лайка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6383002" y="3768435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Ветерок и Уголёк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1" y="5080221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Белка и Стрелка </a:t>
            </a:r>
          </a:p>
        </p:txBody>
      </p:sp>
    </p:spTree>
    <p:extLst>
      <p:ext uri="{BB962C8B-B14F-4D97-AF65-F5344CB8AC3E}">
        <p14:creationId xmlns:p14="http://schemas.microsoft.com/office/powerpoint/2010/main" val="407210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614995" y="1536175"/>
            <a:ext cx="6321513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Дезик и Цыган (1951) – первые собаки, </a:t>
            </a:r>
            <a:r>
              <a:rPr lang="ru-RU" sz="40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пережившие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 </a:t>
            </a:r>
            <a:r>
              <a:rPr lang="ru-RU" sz="4000" b="1" i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суборбитальный полёт </a:t>
            </a: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и благополучно вернувшиеся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0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1589808" y="2322048"/>
            <a:ext cx="9012383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За что Королёв был арестован в 1938 году?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1EA761-954D-4799-92C8-00C30A232497}"/>
              </a:ext>
            </a:extLst>
          </p:cNvPr>
          <p:cNvSpPr txBox="1"/>
          <p:nvPr/>
        </p:nvSpPr>
        <p:spPr>
          <a:xfrm>
            <a:off x="4161676" y="632510"/>
            <a:ext cx="3868646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54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ВОПРОС 4</a:t>
            </a:r>
          </a:p>
        </p:txBody>
      </p:sp>
      <p:sp>
        <p:nvSpPr>
          <p:cNvPr id="2" name="Rectangle: Rounded Corners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824337-AD57-46D0-9B6E-CDCC686672BC}"/>
              </a:ext>
            </a:extLst>
          </p:cNvPr>
          <p:cNvSpPr/>
          <p:nvPr/>
        </p:nvSpPr>
        <p:spPr>
          <a:xfrm>
            <a:off x="6383002" y="3796142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По ложному доносу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326646B-5AAE-4F75-A338-DC5347FDF28E}"/>
              </a:ext>
            </a:extLst>
          </p:cNvPr>
          <p:cNvSpPr/>
          <p:nvPr/>
        </p:nvSpPr>
        <p:spPr>
          <a:xfrm>
            <a:off x="2108198" y="3796144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неудачный запуск ракеты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22C03223-4C45-4574-9F8F-3E46BBA6C9FE}"/>
              </a:ext>
            </a:extLst>
          </p:cNvPr>
          <p:cNvSpPr/>
          <p:nvPr/>
        </p:nvSpPr>
        <p:spPr>
          <a:xfrm>
            <a:off x="2108198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попытку бежать за границу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DAFFD50D-6244-403C-B610-C107B41327B5}"/>
              </a:ext>
            </a:extLst>
          </p:cNvPr>
          <p:cNvSpPr/>
          <p:nvPr/>
        </p:nvSpPr>
        <p:spPr>
          <a:xfrm>
            <a:off x="6383002" y="5107930"/>
            <a:ext cx="3700800" cy="102523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OST Type AU" panose="02000306020200020003" pitchFamily="2" charset="0"/>
              </a:rPr>
              <a:t>За конфликт с военными </a:t>
            </a:r>
          </a:p>
        </p:txBody>
      </p:sp>
    </p:spTree>
    <p:extLst>
      <p:ext uri="{BB962C8B-B14F-4D97-AF65-F5344CB8AC3E}">
        <p14:creationId xmlns:p14="http://schemas.microsoft.com/office/powerpoint/2010/main" val="16977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48DC15-5F01-437A-9544-25F8DFA79889}"/>
              </a:ext>
            </a:extLst>
          </p:cNvPr>
          <p:cNvSpPr txBox="1"/>
          <p:nvPr/>
        </p:nvSpPr>
        <p:spPr>
          <a:xfrm>
            <a:off x="347958" y="1843951"/>
            <a:ext cx="6588551" cy="3170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dirty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27 июня 1938 года Королёва арестовали по статье 58-7 («Подрыв государственной промышленности</a:t>
            </a:r>
            <a:r>
              <a:rPr lang="ru-RU" sz="4000" dirty="0" smtClean="0">
                <a:solidFill>
                  <a:schemeClr val="bg1"/>
                </a:solidFill>
                <a:effectLst/>
                <a:latin typeface="GOST type A" panose="020B0500000000000000" pitchFamily="34" charset="0"/>
                <a:ea typeface="Calibri" panose="020F0502020204030204" pitchFamily="34" charset="0"/>
                <a:cs typeface="Gotham Pro" panose="02000503040000020004" pitchFamily="2" charset="0"/>
              </a:rPr>
              <a:t>»).</a:t>
            </a:r>
            <a:endParaRPr lang="ru-RU" sz="4000" dirty="0">
              <a:solidFill>
                <a:schemeClr val="bg1"/>
              </a:solidFill>
              <a:effectLst/>
              <a:latin typeface="GOST type A" panose="020B0500000000000000" pitchFamily="34" charset="0"/>
              <a:ea typeface="Calibri" panose="020F0502020204030204" pitchFamily="34" charset="0"/>
              <a:cs typeface="Gotham Pro" panose="02000503040000020004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B2CDE688-3709-4753-BF6F-A0DD2FF507B8}"/>
              </a:ext>
            </a:extLst>
          </p:cNvPr>
          <p:cNvSpPr/>
          <p:nvPr/>
        </p:nvSpPr>
        <p:spPr>
          <a:xfrm>
            <a:off x="7102764" y="938158"/>
            <a:ext cx="4692072" cy="4981684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990</Words>
  <Application>Microsoft Office PowerPoint</Application>
  <PresentationFormat>Произвольный</PresentationFormat>
  <Paragraphs>157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Наталья</dc:creator>
  <cp:lastModifiedBy>Кабинет 3-12 Элмаш</cp:lastModifiedBy>
  <cp:revision>33</cp:revision>
  <dcterms:created xsi:type="dcterms:W3CDTF">2025-08-02T20:53:24Z</dcterms:created>
  <dcterms:modified xsi:type="dcterms:W3CDTF">2025-09-22T10:05:04Z</dcterms:modified>
</cp:coreProperties>
</file>