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66" r:id="rId4"/>
    <p:sldId id="263" r:id="rId5"/>
    <p:sldId id="264" r:id="rId6"/>
    <p:sldId id="257" r:id="rId7"/>
    <p:sldId id="267" r:id="rId8"/>
    <p:sldId id="273" r:id="rId9"/>
    <p:sldId id="265" r:id="rId10"/>
    <p:sldId id="281" r:id="rId11"/>
    <p:sldId id="269" r:id="rId12"/>
    <p:sldId id="277" r:id="rId13"/>
    <p:sldId id="283" r:id="rId14"/>
    <p:sldId id="284" r:id="rId15"/>
    <p:sldId id="285" r:id="rId16"/>
    <p:sldId id="287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8280905181385644E-2"/>
          <c:y val="4.3358599245544763E-2"/>
          <c:w val="0.75595876996410383"/>
          <c:h val="0.846402695896773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Самки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Январь 2019 г.</c:v>
                </c:pt>
                <c:pt idx="1">
                  <c:v>Январь 2020 г.</c:v>
                </c:pt>
                <c:pt idx="2">
                  <c:v>Январь 2021.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</c:v>
                </c:pt>
                <c:pt idx="1">
                  <c:v>87</c:v>
                </c:pt>
                <c:pt idx="2">
                  <c:v>223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0D-4E1B-91CB-A6BBBDDCC1F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Самцы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1.9493104329583233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68</a:t>
                    </a: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70D-4E1B-91CB-A6BBBDDCC1F9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 2019 г.</c:v>
                </c:pt>
                <c:pt idx="1">
                  <c:v>Январь 2020 г.</c:v>
                </c:pt>
                <c:pt idx="2">
                  <c:v>Январь 2021.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  <c:pt idx="1">
                  <c:v>76</c:v>
                </c:pt>
                <c:pt idx="2">
                  <c:v>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70D-4E1B-91CB-A6BBBDDCC1F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</c:v>
                </c:pt>
              </c:strCache>
            </c:strRef>
          </c:tx>
          <c:dLbls>
            <c:dLbl>
              <c:idx val="0"/>
              <c:layout>
                <c:manualLayout>
                  <c:x val="3.0917657999578844E-3"/>
                  <c:y val="1.9623603232760377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>
                        <a:latin typeface="Times New Roman" pitchFamily="18" charset="0"/>
                        <a:cs typeface="Times New Roman" pitchFamily="18" charset="0"/>
                      </a:rPr>
                      <a:t>125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70D-4E1B-91CB-A6BBBDDCC1F9}"/>
                </c:ext>
              </c:extLst>
            </c:dLbl>
            <c:dLbl>
              <c:idx val="1"/>
              <c:layout>
                <c:manualLayout>
                  <c:x val="-3.0917657999579413E-3"/>
                  <c:y val="1.1469453774037314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163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70D-4E1B-91CB-A6BBBDDCC1F9}"/>
                </c:ext>
              </c:extLst>
            </c:dLbl>
            <c:dLbl>
              <c:idx val="2"/>
              <c:layout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b="1"/>
                    </a:pPr>
                    <a:fld id="{7B8C2174-D5F5-4209-BCEE-B122C6F3156A}" type="VALUE">
                      <a:rPr lang="en-US" sz="1600"/>
                      <a:pPr>
                        <a:defRPr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5.1385147595300024E-2"/>
                      <c:h val="5.634369166495828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600-4934-878A-F6C90272B9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 2019 г.</c:v>
                </c:pt>
                <c:pt idx="1">
                  <c:v>Январь 2020 г.</c:v>
                </c:pt>
                <c:pt idx="2">
                  <c:v>Январь 2021.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125</c:v>
                </c:pt>
                <c:pt idx="1">
                  <c:v>163</c:v>
                </c:pt>
                <c:pt idx="2">
                  <c:v>349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70D-4E1B-91CB-A6BBBDDCC1F9}"/>
            </c:ext>
          </c:extLst>
        </c:ser>
        <c:dLbls/>
        <c:axId val="152861312"/>
        <c:axId val="152764800"/>
      </c:barChart>
      <c:catAx>
        <c:axId val="152861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52764800"/>
        <c:crosses val="autoZero"/>
        <c:auto val="1"/>
        <c:lblAlgn val="ctr"/>
        <c:lblOffset val="100"/>
      </c:catAx>
      <c:valAx>
        <c:axId val="1527648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800" b="1" baseline="0"/>
            </a:pPr>
            <a:endParaRPr lang="ru-RU"/>
          </a:p>
        </c:txPr>
        <c:crossAx val="1528613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795462651103992"/>
          <c:y val="0"/>
          <c:w val="0.12360490154430051"/>
          <c:h val="0.23875271044867238"/>
        </c:manualLayout>
      </c:layout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2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9419411764166933E-2"/>
          <c:y val="4.4777361614019864E-2"/>
          <c:w val="0.611418070380496"/>
          <c:h val="0.7689939689693953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самцов  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A96-42FC-8039-5CEFA2B4940B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Начало маршрута</c:v>
                </c:pt>
                <c:pt idx="1">
                  <c:v>Середина маршрута</c:v>
                </c:pt>
                <c:pt idx="2">
                  <c:v>Конец маршрута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47</c:v>
                </c:pt>
                <c:pt idx="2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A96-42FC-8039-5CEFA2B4940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самок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1F8-4154-9B69-4C137F853BA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76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1F8-4154-9B69-4C137F853BA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1F8-4154-9B69-4C137F853BA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Начало маршрута</c:v>
                </c:pt>
                <c:pt idx="1">
                  <c:v>Середина маршрута</c:v>
                </c:pt>
                <c:pt idx="2">
                  <c:v>Конец маршрута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79</c:v>
                </c:pt>
                <c:pt idx="1">
                  <c:v>76</c:v>
                </c:pt>
                <c:pt idx="2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A96-42FC-8039-5CEFA2B4940B}"/>
            </c:ext>
          </c:extLst>
        </c:ser>
        <c:dLbls/>
        <c:axId val="151229568"/>
        <c:axId val="151231104"/>
      </c:barChart>
      <c:catAx>
        <c:axId val="151229568"/>
        <c:scaling>
          <c:orientation val="minMax"/>
        </c:scaling>
        <c:axPos val="b"/>
        <c:numFmt formatCode="General" sourceLinked="0"/>
        <c:tickLblPos val="nextTo"/>
        <c:crossAx val="151231104"/>
        <c:crosses val="autoZero"/>
        <c:auto val="1"/>
        <c:lblAlgn val="ctr"/>
        <c:lblOffset val="100"/>
      </c:catAx>
      <c:valAx>
        <c:axId val="151231104"/>
        <c:scaling>
          <c:orientation val="minMax"/>
        </c:scaling>
        <c:axPos val="l"/>
        <c:majorGridlines/>
        <c:numFmt formatCode="General" sourceLinked="1"/>
        <c:tickLblPos val="nextTo"/>
        <c:crossAx val="15122956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0.21905</cdr:x>
      <cdr:y>0.6875</cdr:y>
    </cdr:from>
    <cdr:to>
      <cdr:x>0.34095</cdr:x>
      <cdr:y>0.8875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43074" y="3143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0.14211</cdr:x>
      <cdr:y>0.70214</cdr:y>
    </cdr:from>
    <cdr:to>
      <cdr:x>0.2183</cdr:x>
      <cdr:y>0.85839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67475" y="3109875"/>
          <a:ext cx="625929" cy="692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57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0.2381</cdr:x>
      <cdr:y>0.65625</cdr:y>
    </cdr:from>
    <cdr:to>
      <cdr:x>0.41714</cdr:x>
      <cdr:y>0.90312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85950" y="3000396"/>
          <a:ext cx="1343028" cy="11287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0.51429</cdr:x>
      <cdr:y>0.5625</cdr:y>
    </cdr:from>
    <cdr:to>
      <cdr:x>0.68381</cdr:x>
      <cdr:y>0.90312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25083" y="2491400"/>
          <a:ext cx="1392669" cy="15086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0.44968</cdr:x>
      <cdr:y>0.65191</cdr:y>
    </cdr:from>
    <cdr:to>
      <cdr:x>0.51064</cdr:x>
      <cdr:y>0.76102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694316" y="2887405"/>
          <a:ext cx="500768" cy="4832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ea typeface="Calibri"/>
              <a:cs typeface="Times New Roman" pitchFamily="18" charset="0"/>
            </a:rPr>
            <a:t>76</a:t>
          </a:r>
        </a:p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0.54783</cdr:x>
      <cdr:y>0.69355</cdr:y>
    </cdr:from>
    <cdr:to>
      <cdr:x>0.5913</cdr:x>
      <cdr:y>0.80645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0594" y="3071834"/>
          <a:ext cx="35719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0.53043</cdr:x>
      <cdr:y>0.64516</cdr:y>
    </cdr:from>
    <cdr:to>
      <cdr:x>0.6</cdr:x>
      <cdr:y>0.80645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357718" y="2857520"/>
          <a:ext cx="571504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0.53913</cdr:x>
      <cdr:y>0.69355</cdr:y>
    </cdr:from>
    <cdr:to>
      <cdr:x>0.65043</cdr:x>
      <cdr:y>0.9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29156" y="307183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0.3887</cdr:x>
      <cdr:y>0.62327</cdr:y>
    </cdr:from>
    <cdr:to>
      <cdr:x>0.44928</cdr:x>
      <cdr:y>0.70214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193314" y="2760560"/>
          <a:ext cx="497713" cy="3493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87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0.64211</cdr:x>
      <cdr:y>0.34447</cdr:y>
    </cdr:from>
    <cdr:to>
      <cdr:x>0.70194</cdr:x>
      <cdr:y>0.4095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275204" y="1525699"/>
          <a:ext cx="49151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223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0.69865</cdr:x>
      <cdr:y>0.54862</cdr:y>
    </cdr:from>
    <cdr:to>
      <cdr:x>0.76154</cdr:x>
      <cdr:y>0.62085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5739697" y="2429929"/>
          <a:ext cx="516596" cy="3199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126</a:t>
          </a:r>
          <a:endParaRPr lang="ru-RU" sz="12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0.37091</cdr:x>
      <cdr:y>0.26689</cdr:y>
    </cdr:from>
    <cdr:to>
      <cdr:x>0.51055</cdr:x>
      <cdr:y>0.45667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28892" y="12858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0.32597</cdr:x>
      <cdr:y>0.33245</cdr:y>
    </cdr:from>
    <cdr:to>
      <cdr:x>0.39143</cdr:x>
      <cdr:y>0.39177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34590" y="1601795"/>
          <a:ext cx="428662" cy="2857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47</a:t>
          </a:r>
          <a:endParaRPr lang="ru-RU" sz="18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913C4-9438-49B5-8480-BF94EDA4EA1E}" type="datetimeFigureOut">
              <a:rPr lang="ru-RU" smtClean="0"/>
              <a:pPr/>
              <a:t>25.09.2021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601FE-3217-455A-8F6A-3A5C26C9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857224" y="1714488"/>
            <a:ext cx="7143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Научно-исследовательская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 smtClean="0"/>
              <a:t>Среднезимний</a:t>
            </a:r>
            <a:r>
              <a:rPr lang="ru-RU" b="1" dirty="0" smtClean="0"/>
              <a:t> учет водоплавающих птиц «Серая шейка 2021»</a:t>
            </a:r>
            <a:endParaRPr lang="ru-RU" dirty="0" smtClean="0"/>
          </a:p>
          <a:p>
            <a:pPr algn="ctr"/>
            <a:r>
              <a:rPr lang="ru-RU" b="1" dirty="0" smtClean="0"/>
              <a:t>Утки  </a:t>
            </a:r>
            <a:r>
              <a:rPr lang="ru-RU" dirty="0" smtClean="0"/>
              <a:t>(</a:t>
            </a:r>
            <a:r>
              <a:rPr lang="ru-RU" dirty="0" err="1" smtClean="0"/>
              <a:t>Anas</a:t>
            </a:r>
            <a:r>
              <a:rPr lang="ru-RU" dirty="0" smtClean="0"/>
              <a:t> </a:t>
            </a:r>
            <a:r>
              <a:rPr lang="ru-RU" dirty="0" err="1" smtClean="0"/>
              <a:t>platyrhynchos</a:t>
            </a:r>
            <a:r>
              <a:rPr lang="ru-RU" dirty="0" smtClean="0"/>
              <a:t>)</a:t>
            </a:r>
          </a:p>
          <a:p>
            <a:pPr algn="ctr"/>
            <a:r>
              <a:rPr lang="ru-RU" dirty="0" smtClean="0"/>
              <a:t> 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/>
              <a:t>                 </a:t>
            </a:r>
            <a:endParaRPr lang="ru-RU" dirty="0"/>
          </a:p>
          <a:p>
            <a:endParaRPr lang="ru-RU" dirty="0"/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83201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285860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 ОБРАЗОВАТЕЛЬНОЕ УЧРЕЖДЕНИЕ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«СРЕДНЯЯ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ОБЩЕОБРАЗОВАТЕЛЬНАЯ ШКОЛА №7 г.ЛЕНИНОГОРСКА»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РТ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МО «ЛЕНИНОГОРСКИЙ МУНИЦИПАЛЬНЫЙ РАЙОН» РТ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28586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               </a:t>
            </a:r>
          </a:p>
          <a:p>
            <a:pPr algn="ct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571876"/>
            <a:ext cx="40719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Исследовательский проект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ученика </a:t>
            </a: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класса «Б»</a:t>
            </a:r>
          </a:p>
          <a:p>
            <a:r>
              <a:rPr 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Хисамова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Алмаза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Почтовый адрес: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423250,РТ г.Лениногорск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ул.Ю.Гагарина д.12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E-mail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lensn7@mail.ru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Руководитель: </a:t>
            </a:r>
            <a:r>
              <a:rPr 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Шарипова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Наиля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Абраровна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учитель </a:t>
            </a: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биологии.</a:t>
            </a: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" name="Picture 2" descr="C:\Users\PC7\Pictures\2020-01-18\IMG_20200114_130828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-6215130"/>
            <a:ext cx="4643470" cy="375873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57158" y="428604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ВСЕРОССИЙСКИЙ ПЕДАГОГИЧЕСКИЙ КОНКУРС </a:t>
            </a:r>
            <a:endParaRPr lang="ru-RU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ЭКОЛОГИЯ - ДЕЛО КАЖДОГО»</a:t>
            </a:r>
            <a:endParaRPr lang="ru-RU" b="1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5716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учёта уток кряква на 19 января 2021 года                  на день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среднезимнего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учета водоплавающих птиц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«Серая шейка 2021»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1422911"/>
              </p:ext>
            </p:extLst>
          </p:nvPr>
        </p:nvGraphicFramePr>
        <p:xfrm>
          <a:off x="428595" y="1714488"/>
          <a:ext cx="8072496" cy="4421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59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1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Место наблюдения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Количество самок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Количество самцов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2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№1. 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от начала маршрута (Проспект  50 </a:t>
                      </a: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летия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Победы до середины водоема)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2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2. 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середина водоема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2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3. 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Конец </a:t>
                      </a: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маршрута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 ул. Куйбышева)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4296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Итого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223 (63,9%)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349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особи 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126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(36,1%)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(100%)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596" y="428604"/>
            <a:ext cx="842968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местах скопления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уток 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набережных собираются голуби. Эти городские птицы считаются разносчиками разных заболеваний.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 descr="C:\Users\PC7\Pictures\2020-01-18\IMG_20200115_135242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92276"/>
            <a:ext cx="6624736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6286544" cy="685800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Погода в день учета:</a:t>
            </a:r>
            <a:r>
              <a:rPr lang="ru-RU" sz="2400" dirty="0" smtClean="0"/>
              <a:t> переменная облачность, небольшой снег, </a:t>
            </a:r>
            <a:br>
              <a:rPr lang="ru-RU" sz="2400" dirty="0" smtClean="0"/>
            </a:br>
            <a:r>
              <a:rPr lang="ru-RU" sz="2400" dirty="0" smtClean="0"/>
              <a:t>температура  - </a:t>
            </a:r>
            <a:r>
              <a:rPr lang="ru-RU" sz="2400" dirty="0"/>
              <a:t>9</a:t>
            </a:r>
            <a:r>
              <a:rPr lang="ru-RU" sz="2400" dirty="0" smtClean="0"/>
              <a:t> градуса.                                                          </a:t>
            </a:r>
            <a:r>
              <a:rPr lang="ru-RU" sz="2400" b="1" dirty="0" smtClean="0"/>
              <a:t>Площадь участка</a:t>
            </a:r>
            <a:r>
              <a:rPr lang="ru-RU" sz="2400" dirty="0" smtClean="0"/>
              <a:t> – 148  </a:t>
            </a:r>
            <a:r>
              <a:rPr lang="ru-RU" sz="2400" dirty="0" err="1" smtClean="0"/>
              <a:t>кв</a:t>
            </a:r>
            <a:r>
              <a:rPr lang="ru-RU" sz="2400" dirty="0" smtClean="0"/>
              <a:t> м</a:t>
            </a:r>
            <a:br>
              <a:rPr lang="ru-RU" sz="2400" dirty="0" smtClean="0"/>
            </a:br>
            <a:r>
              <a:rPr lang="ru-RU" sz="2400" b="1" dirty="0" smtClean="0"/>
              <a:t>Виды птиц:</a:t>
            </a:r>
            <a:r>
              <a:rPr lang="ru-RU" sz="2400" dirty="0" smtClean="0"/>
              <a:t> сизый </a:t>
            </a:r>
            <a:r>
              <a:rPr lang="ru-RU" sz="2400" dirty="0" err="1" smtClean="0"/>
              <a:t>го́лубь</a:t>
            </a:r>
            <a:r>
              <a:rPr lang="ru-RU" sz="2400" dirty="0" smtClean="0"/>
              <a:t> (лат. </a:t>
            </a:r>
            <a:r>
              <a:rPr lang="en-US" sz="2400" dirty="0" smtClean="0"/>
              <a:t>Columba </a:t>
            </a:r>
            <a:r>
              <a:rPr lang="en-US" sz="2400" dirty="0" err="1" smtClean="0"/>
              <a:t>livia</a:t>
            </a:r>
            <a:r>
              <a:rPr lang="ru-RU" sz="2400" dirty="0" smtClean="0"/>
              <a:t>), утка-кряква(</a:t>
            </a:r>
            <a:r>
              <a:rPr lang="en-US" sz="2400" dirty="0" err="1" smtClean="0"/>
              <a:t>Anas</a:t>
            </a:r>
            <a:r>
              <a:rPr lang="en-US" sz="2400" dirty="0" smtClean="0"/>
              <a:t> </a:t>
            </a:r>
            <a:r>
              <a:rPr lang="en-US" sz="2400" dirty="0" err="1" smtClean="0"/>
              <a:t>platyrhynchos</a:t>
            </a:r>
            <a:r>
              <a:rPr lang="ru-RU" sz="2400" dirty="0" smtClean="0"/>
              <a:t>)</a:t>
            </a:r>
            <a:r>
              <a:rPr lang="ru-RU" sz="2400" b="1" dirty="0" smtClean="0"/>
              <a:t>                                                                      Число</a:t>
            </a:r>
            <a:r>
              <a:rPr lang="ru-RU" sz="2400" dirty="0" smtClean="0"/>
              <a:t> утки-кряквы: 163.</a:t>
            </a:r>
            <a:r>
              <a:rPr lang="ru-RU" sz="2400" b="1" dirty="0" smtClean="0"/>
              <a:t>                                                                                                                    </a:t>
            </a:r>
            <a:r>
              <a:rPr lang="ru-RU" sz="2400" dirty="0" smtClean="0"/>
              <a:t> </a:t>
            </a:r>
            <a:r>
              <a:rPr lang="ru-RU" sz="2400" b="1" dirty="0" smtClean="0"/>
              <a:t>Размещение</a:t>
            </a:r>
            <a:r>
              <a:rPr lang="ru-RU" sz="2400" dirty="0" smtClean="0"/>
              <a:t>: Небольшие группы </a:t>
            </a:r>
            <a:br>
              <a:rPr lang="ru-RU" sz="2400" dirty="0" smtClean="0"/>
            </a:br>
            <a:r>
              <a:rPr lang="ru-RU" sz="2400" dirty="0" smtClean="0"/>
              <a:t>находились днем ближе к проспекту</a:t>
            </a:r>
            <a:br>
              <a:rPr lang="ru-RU" sz="2400" dirty="0" smtClean="0"/>
            </a:br>
            <a:r>
              <a:rPr lang="ru-RU" sz="2400" dirty="0" smtClean="0"/>
              <a:t> 50-летия Победы, а к вечеру </a:t>
            </a:r>
            <a:br>
              <a:rPr lang="ru-RU" sz="2400" dirty="0" smtClean="0"/>
            </a:br>
            <a:r>
              <a:rPr lang="ru-RU" sz="2400" dirty="0" smtClean="0"/>
              <a:t>отплывали к арке по ул. </a:t>
            </a:r>
            <a:br>
              <a:rPr lang="ru-RU" sz="2400" dirty="0" smtClean="0"/>
            </a:br>
            <a:r>
              <a:rPr lang="ru-RU" sz="2400" dirty="0" smtClean="0"/>
              <a:t>Куйбышева. Наибольшее </a:t>
            </a:r>
            <a:br>
              <a:rPr lang="ru-RU" sz="2400" dirty="0" smtClean="0"/>
            </a:br>
            <a:r>
              <a:rPr lang="ru-RU" sz="2400" dirty="0" smtClean="0"/>
              <a:t>количество уток  отмечалось ближе</a:t>
            </a:r>
            <a:br>
              <a:rPr lang="ru-RU" sz="2400" dirty="0" smtClean="0"/>
            </a:br>
            <a:r>
              <a:rPr lang="ru-RU" sz="2400" dirty="0" smtClean="0"/>
              <a:t> к домам и к отелю «Аквамарин». Во</a:t>
            </a:r>
            <a:br>
              <a:rPr lang="ru-RU" sz="2400" dirty="0" smtClean="0"/>
            </a:br>
            <a:r>
              <a:rPr lang="ru-RU" sz="2400" dirty="0" smtClean="0"/>
              <a:t> время кормления птиц по сигналу </a:t>
            </a:r>
            <a:br>
              <a:rPr lang="ru-RU" sz="2400" dirty="0" smtClean="0"/>
            </a:br>
            <a:r>
              <a:rPr lang="ru-RU" sz="2400" dirty="0" smtClean="0"/>
              <a:t>кряканья слетались с другого конца в одну кучу. </a:t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9346" y="642918"/>
            <a:ext cx="315687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PC7\Downloads\WhatsApp Image 2020-01-26 at 18.25.20 (1)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286124"/>
            <a:ext cx="3145203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57158" y="857232"/>
            <a:ext cx="842965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и обсуждения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Насчитали в целом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349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утки, из которых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126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36,1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 селезня. Контрольный результат составил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349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уток. Разбег результата  составил всего 7 уток, что составило менее 4,3 %. Погрешность невысока, что говорит о достоверности полученного результата.  Утки в основном концентрировались около мест кормления.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Увеличение количества городских зимующих уток свидетельствует о приемлемых условиях для совместного существования человека и животных в местах зимовки уток, и поэтому утки остаются в городе зимовать по трем причинам: незамерзающий водный источник, ее мелководье и подкормка гражданами.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357166"/>
            <a:ext cx="835824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роблема ли зимовка уток в городе или нет?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Большинство ученых утверждает, что есть свои плюсы и минусы как для города, так и для уток.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Минусами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зимующих уток являются: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утрачивание инстинкта к перелету и как следствие отсутствие естественного отбора в здоровье популяции, так как перелет требует выносливости, и слабые погибают;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неправильная подкормка уток и кормление хлебом ведет к ожирению и как следствие отказу самок  от гнездования;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 потеря способности к самостоятельному добыванию пищи;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утрачивание чувства самосохранения из-за излишнего доверия к людям, утки становятся легкой добычей браконьеров и собак, которые могут ловить их даже зимой.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85728"/>
            <a:ext cx="792961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Плюсами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зимующих крякв являются: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открытая вода поддерживает тепло и не дает замерзнуть;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на мелководье не надо нырять, и доступна пища;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подкормка людьми не дает погибнуть от голода и холода;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возможность выживанию гораздо выше.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Отрицательным в экологии города является появление зоны загрязнения голубиными экскрементами в местах кормления уток, и её площадь увеличивается в размерах.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Положительным является эстетическое наслаждение при созерцании уток граждан и воспитание в них доброты и бережного отношения ко всему живому. К тому же утки служат дополнительным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эко-индикатором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состояния города.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186766" cy="614366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</a:t>
            </a: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215370" cy="616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000372"/>
            <a:ext cx="3940778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357159" y="357166"/>
            <a:ext cx="85725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выявить причины и последствия увеличения зимующих уток вида кряква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Anas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platyrhynchos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в городе Лениногорск.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Ежедневно подкармливать птиц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произвести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среднезимний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учет водоплавающих птиц «Серая шейка 2021» 17-20.01.2021 на открытом водоёме в Парке Победы  (улица Добролюбова)  и мониторинг численности зимующих уток.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проанализировать полученные результаты;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3.разработать рекомендации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жителей города                                 Лениногорск и разместить их на сайте школы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№7 и эко стендах.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pic>
        <p:nvPicPr>
          <p:cNvPr id="7" name="Picture 2" descr="C:\Users\PC7\Pictures\2020-01-18\IMG_20200115_135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50472"/>
            <a:ext cx="3857619" cy="2625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pic>
        <p:nvPicPr>
          <p:cNvPr id="7" name="Picture 5" descr="C:\Users\PC7\Pictures\2019-12-26\IMG_20191226_133102_BURST00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714752"/>
            <a:ext cx="4286280" cy="2621147"/>
          </a:xfrm>
          <a:prstGeom prst="rect">
            <a:avLst/>
          </a:prstGeom>
          <a:noFill/>
        </p:spPr>
      </p:pic>
      <p:sp>
        <p:nvSpPr>
          <p:cNvPr id="8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57166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11" name="Picture 2" descr="D:\Загрузки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71472" y="500042"/>
            <a:ext cx="814393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исследования: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утки вида кряква.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исследования: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проблема зимовки уток вида кряква в городе Лениногорск.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исследования: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наблюдение поведения и образа зимовки уток вида кряква; методика учета водоплавающих птиц, анализ полученных результатов и т.д.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Научная новизна.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Изучена экология кряквы обыкновенной на водоемах г. Лениногорск. В результате двулетнего мониторинга представлены показатели численности вида.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Практическое значимость.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Полученные результаты могут быть использованы при организации мониторинга орнитофауны на территории города, для разработки рекомендаций по охране водоплавающих птиц в условиях урбанизированной среды. Результаты используются в  курсе «Экология города», «Орнитология», «Зоология позвоночных».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200" b="1" i="1" dirty="0" smtClean="0">
                <a:latin typeface="Times New Roman" pitchFamily="18" charset="0"/>
                <a:cs typeface="Times New Roman" pitchFamily="18" charset="0"/>
              </a:rPr>
              <a:t>Микрорайон исследования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pic>
        <p:nvPicPr>
          <p:cNvPr id="7" name="Рисунок 6" descr="E:\Загрузки\Выделенный фрагмент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8429684" cy="628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714480" y="642918"/>
            <a:ext cx="52656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Маршрут – схема учета уток крякв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5214974" cy="135732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Длина  водоема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160 м,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Ширина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7м 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13 м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max)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примерно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1600 кв.м</a:t>
            </a:r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6105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pic>
        <p:nvPicPr>
          <p:cNvPr id="2050" name="Picture 2" descr="C:\Users\PC7\Desktop\WhatsApp Image 2020-01-30 at 09.38.11 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429000"/>
            <a:ext cx="3333773" cy="2643206"/>
          </a:xfrm>
          <a:prstGeom prst="rect">
            <a:avLst/>
          </a:prstGeom>
          <a:noFill/>
        </p:spPr>
      </p:pic>
      <p:pic>
        <p:nvPicPr>
          <p:cNvPr id="2051" name="Picture 3" descr="C:\Users\PC7\Desktop\WhatsApp Image 2020-01-30 at 09.38.1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500042"/>
            <a:ext cx="3333775" cy="2786082"/>
          </a:xfrm>
          <a:prstGeom prst="rect">
            <a:avLst/>
          </a:prstGeom>
          <a:noFill/>
        </p:spPr>
      </p:pic>
      <p:pic>
        <p:nvPicPr>
          <p:cNvPr id="2052" name="Picture 4" descr="C:\Users\PC7\Desktop\WhatsApp Image 2020-01-30 at 09.38.11 (2)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643050"/>
            <a:ext cx="3571900" cy="476253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596" y="428604"/>
            <a:ext cx="5214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Измерение площади водоема.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Учащиеся 9 класса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Хисамов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Алмаз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Гирфанов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Руслан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86808" cy="321471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Методика исследований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Выявление факторов, способствующих зимовке уток в городской среде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Причины зимовок крякв в городе, как считают ученые, в т.ч., кандидат биологических наук А. Барановский:                              1) высокая температура в водоемах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незамерзающий водный источник;        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мелководье;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подкормка жителями города.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4429132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указания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Союза охраны птиц России по учету водоплавающих птиц 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28604"/>
            <a:ext cx="792961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Методика исследований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Выявление факторов, способствующих зимовке уток в городской среде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Причины зимовок крякв в городе, как считают ученые, в том числе, кандидат биологических наук А. Барановский : </a:t>
            </a:r>
          </a:p>
          <a:p>
            <a:pPr marL="457200" indent="-457200">
              <a:buAutoNum type="arabicParenR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высокая температура в водоемах</a:t>
            </a:r>
          </a:p>
          <a:p>
            <a:pPr marL="457200" indent="-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незамерзающий водный источник;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мелководье;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подкормка жителями города.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773740606"/>
              </p:ext>
            </p:extLst>
          </p:nvPr>
        </p:nvGraphicFramePr>
        <p:xfrm>
          <a:off x="376916" y="1183221"/>
          <a:ext cx="8215370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57356" y="500042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Учёт по годам</a:t>
            </a:r>
            <a:endParaRPr lang="ru-RU" sz="32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91759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Результаты учета численности за 2018-2020 года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77486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0732648"/>
              </p:ext>
            </p:extLst>
          </p:nvPr>
        </p:nvGraphicFramePr>
        <p:xfrm>
          <a:off x="395288" y="980728"/>
          <a:ext cx="8248680" cy="527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28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37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39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602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2018 г.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2019 г.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2020 г.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Количество самцов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На много меньше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          68(54,4</a:t>
                      </a:r>
                      <a:r>
                        <a:rPr lang="ru-RU" sz="2400" dirty="0" smtClean="0"/>
                        <a:t>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76(46,6%)            126(36,1%)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/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09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/>
                        <a:t>Количество самок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(визуально)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/>
                        <a:t>57(45,6</a:t>
                      </a:r>
                      <a:r>
                        <a:rPr lang="ru-RU" sz="2400" dirty="0"/>
                        <a:t>%)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/>
                        <a:t>       </a:t>
                      </a:r>
                      <a:r>
                        <a:rPr lang="ru-RU" sz="2400" dirty="0" smtClean="0"/>
                        <a:t>87(53,4%)     223(63,9%)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09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/>
                        <a:t>Общее количество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/>
                        <a:t>125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163                            349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6275434"/>
              </p:ext>
            </p:extLst>
          </p:nvPr>
        </p:nvGraphicFramePr>
        <p:xfrm>
          <a:off x="7020272" y="980727"/>
          <a:ext cx="1623697" cy="5290763"/>
        </p:xfrm>
        <a:graphic>
          <a:graphicData uri="http://schemas.openxmlformats.org/drawingml/2006/table">
            <a:tbl>
              <a:tblPr/>
              <a:tblGrid>
                <a:gridCol w="1623697">
                  <a:extLst>
                    <a:ext uri="{9D8B030D-6E8A-4147-A177-3AD203B41FA5}">
                      <a16:colId xmlns:a16="http://schemas.microsoft.com/office/drawing/2014/main" xmlns="" val="897396747"/>
                    </a:ext>
                  </a:extLst>
                </a:gridCol>
              </a:tblGrid>
              <a:tr h="5290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 г.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mpd="sng">
                      <a:solidFill>
                        <a:schemeClr val="bg1"/>
                      </a:solidFill>
                      <a:prstDash val="solid"/>
                    </a:lnL>
                    <a:lnR w="12700" cmpd="sng">
                      <a:solidFill>
                        <a:schemeClr val="bg1"/>
                      </a:solidFill>
                      <a:prstDash val="solid"/>
                    </a:lnR>
                    <a:lnT w="12700" cmpd="sng">
                      <a:solidFill>
                        <a:schemeClr val="bg1"/>
                      </a:solidFill>
                      <a:prstDash val="solid"/>
                    </a:lnT>
                    <a:lnB w="12700" cmpd="sng">
                      <a:solidFill>
                        <a:schemeClr val="bg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3518781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2" descr="D:\Загруз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40147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flipH="1">
            <a:off x="8893175" y="404813"/>
            <a:ext cx="3455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800" b="1" i="1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Прямоугольник 4"/>
          <p:cNvSpPr>
            <a:spLocks noChangeArrowheads="1"/>
          </p:cNvSpPr>
          <p:nvPr/>
        </p:nvSpPr>
        <p:spPr bwMode="auto">
          <a:xfrm>
            <a:off x="395288" y="401638"/>
            <a:ext cx="2676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>
              <a:latin typeface="Calibri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82466093"/>
              </p:ext>
            </p:extLst>
          </p:nvPr>
        </p:nvGraphicFramePr>
        <p:xfrm>
          <a:off x="1357290" y="1500174"/>
          <a:ext cx="6548462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5984" y="642918"/>
            <a:ext cx="528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Учёт по маршруту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8024" y="342848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Words>857</Words>
  <Application>Microsoft Office PowerPoint</Application>
  <PresentationFormat>Экран (4:3)</PresentationFormat>
  <Paragraphs>156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Микрорайон исследования </vt:lpstr>
      <vt:lpstr>Длина  водоема 160 м,  Ширина 7м (min, 13 м max) Площадь примерно 1600 кв.м</vt:lpstr>
      <vt:lpstr> Методика исследований  Выявление факторов, способствующих зимовке уток в городской среде         Причины зимовок крякв в городе, как считают ученые, в т.ч., кандидат биологических наук А. Барановский:                              1) высокая температура в водоемах  – незамерзающий водный источник;                           2) мелководье; 3) подкормка жителями города.  </vt:lpstr>
      <vt:lpstr>Слайд 7</vt:lpstr>
      <vt:lpstr>Результаты учета численности за 2018-2020 года </vt:lpstr>
      <vt:lpstr>Слайд 9</vt:lpstr>
      <vt:lpstr>Слайд 10</vt:lpstr>
      <vt:lpstr>Слайд 11</vt:lpstr>
      <vt:lpstr>Погода в день учета: переменная облачность, небольшой снег,  температура  - 9 градуса.                                                          Площадь участка – 148  кв м Виды птиц: сизый го́лубь (лат. Columba livia), утка-кряква(Anas platyrhynchos)                                                                      Число утки-кряквы: 163.                                                                                                                     Размещение: Небольшие группы  находились днем ближе к проспекту  50-летия Победы, а к вечеру  отплывали к арке по ул.  Куйбышева. Наибольшее  количество уток  отмечалось ближе  к домам и к отелю «Аквамарин». Во  время кормления птиц по сигналу  кряканья слетались с другого конца в одну кучу.  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PC7</dc:creator>
  <cp:lastModifiedBy>PC7</cp:lastModifiedBy>
  <cp:revision>100</cp:revision>
  <dcterms:created xsi:type="dcterms:W3CDTF">2020-01-16T05:12:41Z</dcterms:created>
  <dcterms:modified xsi:type="dcterms:W3CDTF">2021-09-25T19:49:36Z</dcterms:modified>
</cp:coreProperties>
</file>