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60" r:id="rId3"/>
    <p:sldId id="281" r:id="rId4"/>
    <p:sldId id="264" r:id="rId5"/>
    <p:sldId id="266" r:id="rId6"/>
    <p:sldId id="258" r:id="rId7"/>
    <p:sldId id="259" r:id="rId8"/>
    <p:sldId id="268" r:id="rId9"/>
    <p:sldId id="269" r:id="rId10"/>
    <p:sldId id="282" r:id="rId11"/>
    <p:sldId id="271" r:id="rId12"/>
    <p:sldId id="280" r:id="rId13"/>
    <p:sldId id="283" r:id="rId14"/>
    <p:sldId id="270" r:id="rId15"/>
    <p:sldId id="277" r:id="rId16"/>
    <p:sldId id="285" r:id="rId17"/>
    <p:sldId id="286" r:id="rId18"/>
    <p:sldId id="284" r:id="rId19"/>
    <p:sldId id="278" r:id="rId20"/>
    <p:sldId id="279" r:id="rId21"/>
    <p:sldId id="263" r:id="rId22"/>
    <p:sldId id="267" r:id="rId23"/>
    <p:sldId id="275" r:id="rId2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0249" autoAdjust="0"/>
  </p:normalViewPr>
  <p:slideViewPr>
    <p:cSldViewPr>
      <p:cViewPr>
        <p:scale>
          <a:sx n="78" d="100"/>
          <a:sy n="78" d="100"/>
        </p:scale>
        <p:origin x="-1062" y="-4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E4DE59-55FA-452C-8C42-90C0CE283355}" type="datetimeFigureOut">
              <a:rPr lang="ru-RU" smtClean="0"/>
              <a:t>13.11.2023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E30B5A-C76D-4E90-BB28-E0DCF6BF0E38}" type="slidenum">
              <a:rPr lang="ru-RU" smtClean="0"/>
              <a:t>‹#›</a:t>
            </a:fld>
            <a:endParaRPr lang="ru-RU"/>
          </a:p>
        </p:txBody>
      </p:sp>
    </p:spTree>
    <p:extLst>
      <p:ext uri="{BB962C8B-B14F-4D97-AF65-F5344CB8AC3E}">
        <p14:creationId xmlns:p14="http://schemas.microsoft.com/office/powerpoint/2010/main" val="30327796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CE30B5A-C76D-4E90-BB28-E0DCF6BF0E38}" type="slidenum">
              <a:rPr lang="ru-RU" smtClean="0"/>
              <a:t>21</a:t>
            </a:fld>
            <a:endParaRPr lang="ru-RU"/>
          </a:p>
        </p:txBody>
      </p:sp>
    </p:spTree>
    <p:extLst>
      <p:ext uri="{BB962C8B-B14F-4D97-AF65-F5344CB8AC3E}">
        <p14:creationId xmlns:p14="http://schemas.microsoft.com/office/powerpoint/2010/main" val="4078115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DCE30B5A-C76D-4E90-BB28-E0DCF6BF0E38}" type="slidenum">
              <a:rPr lang="ru-RU" smtClean="0"/>
              <a:t>22</a:t>
            </a:fld>
            <a:endParaRPr lang="ru-RU"/>
          </a:p>
        </p:txBody>
      </p:sp>
    </p:spTree>
    <p:extLst>
      <p:ext uri="{BB962C8B-B14F-4D97-AF65-F5344CB8AC3E}">
        <p14:creationId xmlns:p14="http://schemas.microsoft.com/office/powerpoint/2010/main" val="33391016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13.11.2023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13.11.2023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13.11.2023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13.11.2023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13.11.2023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13.11.2023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13.11.2023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13.11.2023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13.11.2023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6.xml"/><Relationship Id="rId4" Type="http://schemas.openxmlformats.org/officeDocument/2006/relationships/image" Target="../media/image20.jpeg"/></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ctrTitle"/>
          </p:nvPr>
        </p:nvSpPr>
        <p:spPr>
          <a:xfrm>
            <a:off x="107504" y="116632"/>
            <a:ext cx="8928992" cy="1440160"/>
          </a:xfrm>
        </p:spPr>
        <p:txBody>
          <a:bodyPr>
            <a:normAutofit/>
          </a:bodyPr>
          <a:lstStyle/>
          <a:p>
            <a:r>
              <a:rPr lang="ru-RU" sz="2800" i="1" dirty="0">
                <a:latin typeface="Times New Roman" panose="02020603050405020304" pitchFamily="18" charset="0"/>
                <a:cs typeface="Times New Roman" panose="02020603050405020304" pitchFamily="18" charset="0"/>
              </a:rPr>
              <a:t>Структурное подразделение "Детский </a:t>
            </a:r>
            <a:r>
              <a:rPr lang="ru-RU" sz="2800" i="1" dirty="0" smtClean="0">
                <a:latin typeface="Times New Roman" panose="02020603050405020304" pitchFamily="18" charset="0"/>
                <a:cs typeface="Times New Roman" panose="02020603050405020304" pitchFamily="18" charset="0"/>
              </a:rPr>
              <a:t>сад «Сказка»»  ГБОУ СОШ №3  </a:t>
            </a:r>
            <a:r>
              <a:rPr lang="ru-RU" sz="2800" i="1" dirty="0" err="1" smtClean="0">
                <a:latin typeface="Times New Roman" panose="02020603050405020304" pitchFamily="18" charset="0"/>
                <a:cs typeface="Times New Roman" panose="02020603050405020304" pitchFamily="18" charset="0"/>
              </a:rPr>
              <a:t>г.о.Чапаевск</a:t>
            </a:r>
            <a:r>
              <a:rPr lang="ru-RU" sz="2800" i="1" dirty="0" smtClean="0">
                <a:latin typeface="Times New Roman" panose="02020603050405020304" pitchFamily="18" charset="0"/>
                <a:cs typeface="Times New Roman" panose="02020603050405020304" pitchFamily="18" charset="0"/>
              </a:rPr>
              <a:t> Самарской области</a:t>
            </a:r>
            <a:endParaRPr lang="ru-RU" sz="2800" i="1" dirty="0">
              <a:latin typeface="Times New Roman" panose="02020603050405020304" pitchFamily="18" charset="0"/>
              <a:cs typeface="Times New Roman" panose="02020603050405020304" pitchFamily="18" charset="0"/>
            </a:endParaRPr>
          </a:p>
        </p:txBody>
      </p:sp>
      <p:sp>
        <p:nvSpPr>
          <p:cNvPr id="5" name="Подзаголовок 4"/>
          <p:cNvSpPr>
            <a:spLocks noGrp="1"/>
          </p:cNvSpPr>
          <p:nvPr>
            <p:ph type="subTitle" idx="1"/>
          </p:nvPr>
        </p:nvSpPr>
        <p:spPr>
          <a:xfrm>
            <a:off x="683568" y="1772816"/>
            <a:ext cx="8136904" cy="4320480"/>
          </a:xfrm>
        </p:spPr>
        <p:txBody>
          <a:bodyPr>
            <a:normAutofit lnSpcReduction="10000"/>
          </a:bodyPr>
          <a:lstStyle/>
          <a:p>
            <a:r>
              <a:rPr lang="ru-RU" b="1" i="1" dirty="0" smtClean="0">
                <a:solidFill>
                  <a:schemeClr val="accent6">
                    <a:lumMod val="75000"/>
                  </a:schemeClr>
                </a:solidFill>
                <a:latin typeface="Times New Roman" panose="02020603050405020304" pitchFamily="18" charset="0"/>
                <a:cs typeface="Times New Roman" panose="02020603050405020304" pitchFamily="18" charset="0"/>
              </a:rPr>
              <a:t>Эффективность использования русского фольклора в реализации </a:t>
            </a:r>
            <a:r>
              <a:rPr lang="ru-RU" b="1" i="1" smtClean="0">
                <a:solidFill>
                  <a:schemeClr val="accent6">
                    <a:lumMod val="75000"/>
                  </a:schemeClr>
                </a:solidFill>
                <a:latin typeface="Times New Roman" panose="02020603050405020304" pitchFamily="18" charset="0"/>
                <a:cs typeface="Times New Roman" panose="02020603050405020304" pitchFamily="18" charset="0"/>
              </a:rPr>
              <a:t>ФОП </a:t>
            </a:r>
            <a:r>
              <a:rPr lang="ru-RU" b="1" i="1" smtClean="0">
                <a:solidFill>
                  <a:schemeClr val="accent6">
                    <a:lumMod val="75000"/>
                  </a:schemeClr>
                </a:solidFill>
                <a:latin typeface="Times New Roman" panose="02020603050405020304" pitchFamily="18" charset="0"/>
                <a:cs typeface="Times New Roman" panose="02020603050405020304" pitchFamily="18" charset="0"/>
              </a:rPr>
              <a:t>ДО </a:t>
            </a:r>
            <a:r>
              <a:rPr lang="ru-RU" b="1" i="1" dirty="0" smtClean="0">
                <a:solidFill>
                  <a:schemeClr val="accent6">
                    <a:lumMod val="75000"/>
                  </a:schemeClr>
                </a:solidFill>
                <a:latin typeface="Times New Roman" panose="02020603050405020304" pitchFamily="18" charset="0"/>
                <a:cs typeface="Times New Roman" panose="02020603050405020304" pitchFamily="18" charset="0"/>
              </a:rPr>
              <a:t>как средства духовно- нравственного </a:t>
            </a:r>
            <a:r>
              <a:rPr lang="ru-RU" b="1" i="1" dirty="0">
                <a:solidFill>
                  <a:schemeClr val="accent6">
                    <a:lumMod val="75000"/>
                  </a:schemeClr>
                </a:solidFill>
                <a:latin typeface="Times New Roman" panose="02020603050405020304" pitchFamily="18" charset="0"/>
                <a:cs typeface="Times New Roman" panose="02020603050405020304" pitchFamily="18" charset="0"/>
              </a:rPr>
              <a:t>и </a:t>
            </a:r>
            <a:r>
              <a:rPr lang="ru-RU" b="1" i="1" dirty="0" smtClean="0">
                <a:solidFill>
                  <a:schemeClr val="accent6">
                    <a:lumMod val="75000"/>
                  </a:schemeClr>
                </a:solidFill>
                <a:latin typeface="Times New Roman" panose="02020603050405020304" pitchFamily="18" charset="0"/>
                <a:cs typeface="Times New Roman" panose="02020603050405020304" pitchFamily="18" charset="0"/>
              </a:rPr>
              <a:t>патриотического воспитания </a:t>
            </a:r>
            <a:r>
              <a:rPr lang="ru-RU" b="1" i="1" dirty="0">
                <a:solidFill>
                  <a:schemeClr val="accent6">
                    <a:lumMod val="75000"/>
                  </a:schemeClr>
                </a:solidFill>
                <a:latin typeface="Times New Roman" panose="02020603050405020304" pitchFamily="18" charset="0"/>
                <a:cs typeface="Times New Roman" panose="02020603050405020304" pitchFamily="18" charset="0"/>
              </a:rPr>
              <a:t>дошкольников </a:t>
            </a:r>
            <a:endParaRPr lang="ru-RU" b="1" i="1" dirty="0" smtClean="0">
              <a:solidFill>
                <a:schemeClr val="accent6">
                  <a:lumMod val="75000"/>
                </a:schemeClr>
              </a:solidFill>
              <a:latin typeface="Times New Roman" panose="02020603050405020304" pitchFamily="18" charset="0"/>
              <a:cs typeface="Times New Roman" panose="02020603050405020304" pitchFamily="18" charset="0"/>
            </a:endParaRPr>
          </a:p>
          <a:p>
            <a:r>
              <a:rPr lang="ru-RU" sz="2400" i="1" dirty="0" smtClean="0">
                <a:solidFill>
                  <a:schemeClr val="accent6">
                    <a:lumMod val="75000"/>
                  </a:schemeClr>
                </a:solidFill>
                <a:latin typeface="Times New Roman" panose="02020603050405020304" pitchFamily="18" charset="0"/>
                <a:cs typeface="Times New Roman" panose="02020603050405020304" pitchFamily="18" charset="0"/>
              </a:rPr>
              <a:t>                                     </a:t>
            </a:r>
            <a:r>
              <a:rPr lang="ru-RU" sz="2400" i="1" dirty="0" smtClean="0">
                <a:latin typeface="Times New Roman" panose="02020603050405020304" pitchFamily="18" charset="0"/>
                <a:cs typeface="Times New Roman" panose="02020603050405020304" pitchFamily="18" charset="0"/>
              </a:rPr>
              <a:t>       </a:t>
            </a:r>
          </a:p>
          <a:p>
            <a:r>
              <a:rPr lang="ru-RU" sz="2400" i="1" dirty="0">
                <a:latin typeface="Times New Roman" panose="02020603050405020304" pitchFamily="18" charset="0"/>
                <a:cs typeface="Times New Roman" panose="02020603050405020304" pitchFamily="18" charset="0"/>
              </a:rPr>
              <a:t> </a:t>
            </a:r>
            <a:r>
              <a:rPr lang="ru-RU" sz="2400" i="1" dirty="0" smtClean="0">
                <a:latin typeface="Times New Roman" panose="02020603050405020304" pitchFamily="18" charset="0"/>
                <a:cs typeface="Times New Roman" panose="02020603050405020304" pitchFamily="18" charset="0"/>
              </a:rPr>
              <a:t>                                           </a:t>
            </a:r>
          </a:p>
          <a:p>
            <a:r>
              <a:rPr lang="ru-RU" sz="2400" i="1" dirty="0">
                <a:latin typeface="Times New Roman" panose="02020603050405020304" pitchFamily="18" charset="0"/>
                <a:cs typeface="Times New Roman" panose="02020603050405020304" pitchFamily="18" charset="0"/>
              </a:rPr>
              <a:t> </a:t>
            </a:r>
            <a:r>
              <a:rPr lang="ru-RU" sz="2400" i="1" dirty="0" smtClean="0">
                <a:latin typeface="Times New Roman" panose="02020603050405020304" pitchFamily="18" charset="0"/>
                <a:cs typeface="Times New Roman" panose="02020603050405020304" pitchFamily="18" charset="0"/>
              </a:rPr>
              <a:t>                                             </a:t>
            </a:r>
            <a:r>
              <a:rPr lang="ru-RU" sz="2400" i="1" dirty="0" smtClean="0">
                <a:solidFill>
                  <a:schemeClr val="tx1"/>
                </a:solidFill>
                <a:latin typeface="Times New Roman" panose="02020603050405020304" pitchFamily="18" charset="0"/>
                <a:cs typeface="Times New Roman" panose="02020603050405020304" pitchFamily="18" charset="0"/>
              </a:rPr>
              <a:t>Музыкальный руководитель :</a:t>
            </a:r>
          </a:p>
          <a:p>
            <a:r>
              <a:rPr lang="ru-RU" sz="2400" i="1" dirty="0" smtClean="0">
                <a:solidFill>
                  <a:schemeClr val="tx1"/>
                </a:solidFill>
                <a:latin typeface="Times New Roman" panose="02020603050405020304" pitchFamily="18" charset="0"/>
                <a:cs typeface="Times New Roman" panose="02020603050405020304" pitchFamily="18" charset="0"/>
              </a:rPr>
              <a:t>                                        </a:t>
            </a:r>
            <a:r>
              <a:rPr lang="ru-RU" sz="2400" b="1" i="1" dirty="0" smtClean="0">
                <a:solidFill>
                  <a:schemeClr val="tx1"/>
                </a:solidFill>
                <a:latin typeface="Times New Roman" panose="02020603050405020304" pitchFamily="18" charset="0"/>
                <a:cs typeface="Times New Roman" panose="02020603050405020304" pitchFamily="18" charset="0"/>
              </a:rPr>
              <a:t>Чернышева  Галина  Геннадьевна</a:t>
            </a:r>
            <a:r>
              <a:rPr lang="ru-RU" sz="2400" i="1" dirty="0" smtClean="0">
                <a:solidFill>
                  <a:schemeClr val="tx1"/>
                </a:solidFill>
                <a:latin typeface="Times New Roman" panose="02020603050405020304" pitchFamily="18" charset="0"/>
                <a:cs typeface="Times New Roman" panose="02020603050405020304" pitchFamily="18" charset="0"/>
              </a:rPr>
              <a:t>,</a:t>
            </a:r>
          </a:p>
          <a:p>
            <a:r>
              <a:rPr lang="ru-RU" sz="2400" i="1" dirty="0" smtClean="0">
                <a:solidFill>
                  <a:schemeClr val="tx1"/>
                </a:solidFill>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191481113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8229600" cy="850106"/>
          </a:xfrm>
        </p:spPr>
        <p:txBody>
          <a:bodyPr>
            <a:normAutofit/>
          </a:bodyPr>
          <a:lstStyle/>
          <a:p>
            <a:r>
              <a:rPr lang="ru-RU" sz="3600" b="1" i="1" dirty="0" smtClean="0">
                <a:solidFill>
                  <a:srgbClr val="FF0000"/>
                </a:solidFill>
                <a:latin typeface="Times New Roman" panose="02020603050405020304" pitchFamily="18" charset="0"/>
                <a:cs typeface="Times New Roman" panose="02020603050405020304" pitchFamily="18" charset="0"/>
              </a:rPr>
              <a:t>Ансамбль ложкарей</a:t>
            </a:r>
            <a:endParaRPr lang="ru-RU" sz="3600" b="1" i="1" dirty="0">
              <a:solidFill>
                <a:srgbClr val="FF0000"/>
              </a:solidFill>
              <a:latin typeface="Times New Roman" panose="02020603050405020304" pitchFamily="18" charset="0"/>
              <a:cs typeface="Times New Roman" panose="02020603050405020304" pitchFamily="18" charset="0"/>
            </a:endParaRPr>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980728"/>
            <a:ext cx="8280920" cy="576064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981036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ownloads\i (1).jf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1600" y="1484784"/>
            <a:ext cx="7704856" cy="4536504"/>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57200" y="-459432"/>
            <a:ext cx="8229600" cy="1512168"/>
          </a:xfrm>
        </p:spPr>
        <p:txBody>
          <a:bodyPr/>
          <a:lstStyle/>
          <a:p>
            <a:r>
              <a:rPr lang="ru-RU" b="1" i="1" dirty="0" smtClean="0">
                <a:solidFill>
                  <a:srgbClr val="FF0000"/>
                </a:solidFill>
              </a:rPr>
              <a:t/>
            </a:r>
            <a:br>
              <a:rPr lang="ru-RU" b="1" i="1" dirty="0" smtClean="0">
                <a:solidFill>
                  <a:srgbClr val="FF0000"/>
                </a:solidFill>
              </a:rPr>
            </a:br>
            <a:r>
              <a:rPr lang="ru-RU" sz="2800" b="1" i="1" dirty="0" smtClean="0">
                <a:solidFill>
                  <a:srgbClr val="FF0000"/>
                </a:solidFill>
              </a:rPr>
              <a:t>Хоровод «Реченька»</a:t>
            </a:r>
            <a:endParaRPr lang="ru-RU" sz="2800" b="1" i="1" dirty="0">
              <a:solidFill>
                <a:srgbClr val="FF0000"/>
              </a:solidFill>
            </a:endParaRPr>
          </a:p>
        </p:txBody>
      </p:sp>
    </p:spTree>
    <p:extLst>
      <p:ext uri="{BB962C8B-B14F-4D97-AF65-F5344CB8AC3E}">
        <p14:creationId xmlns:p14="http://schemas.microsoft.com/office/powerpoint/2010/main" val="422820835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solidFill>
                  <a:srgbClr val="FF0000"/>
                </a:solidFill>
              </a:rPr>
              <a:t>Танец «Самовар»</a:t>
            </a:r>
            <a:endParaRPr lang="ru-RU" b="1" i="1" dirty="0">
              <a:solidFill>
                <a:srgbClr val="FF0000"/>
              </a:solidFill>
            </a:endParaRPr>
          </a:p>
        </p:txBody>
      </p:sp>
      <p:pic>
        <p:nvPicPr>
          <p:cNvPr id="1026" name="Picture 2" descr="C:\Users\Пользователь\Desktop\IMG_20231031_105012.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9530" y="1412776"/>
            <a:ext cx="7414878" cy="50418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799591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8880" y="-171400"/>
            <a:ext cx="8229600" cy="1503040"/>
          </a:xfrm>
        </p:spPr>
        <p:txBody>
          <a:bodyPr/>
          <a:lstStyle/>
          <a:p>
            <a:r>
              <a:rPr lang="ru-RU" b="1" i="1" dirty="0">
                <a:solidFill>
                  <a:srgbClr val="FF0000"/>
                </a:solidFill>
              </a:rPr>
              <a:t>Танец «Самовар»</a:t>
            </a:r>
            <a:endParaRPr lang="ru-RU" dirty="0"/>
          </a:p>
        </p:txBody>
      </p:sp>
      <p:pic>
        <p:nvPicPr>
          <p:cNvPr id="1026" name="Picture 2" descr="C:\Users\Пользователь\Desktop\DSC_014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7" y="1179363"/>
            <a:ext cx="3711602" cy="522905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C:\Users\Пользователь\Downloads\i (3).jf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1960" y="1234481"/>
            <a:ext cx="4752527" cy="52855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8518513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8864" y="260648"/>
            <a:ext cx="8229600" cy="1080120"/>
          </a:xfrm>
        </p:spPr>
        <p:txBody>
          <a:bodyPr/>
          <a:lstStyle/>
          <a:p>
            <a:r>
              <a:rPr lang="ru-RU" b="1" i="1" dirty="0" smtClean="0">
                <a:solidFill>
                  <a:srgbClr val="FF0000"/>
                </a:solidFill>
              </a:rPr>
              <a:t>  Танец «Русские красавицы»</a:t>
            </a:r>
            <a:endParaRPr lang="ru-RU" b="1" i="1" dirty="0">
              <a:solidFill>
                <a:srgbClr val="FF0000"/>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88024" y="1201772"/>
            <a:ext cx="4032448" cy="553959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6" name="Picture 2" descr="C:\Users\Пользователь\Downloads\2Oxbbx2saR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268016"/>
            <a:ext cx="4032449" cy="5473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72832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683568" y="-99392"/>
            <a:ext cx="8229600" cy="1008112"/>
          </a:xfrm>
        </p:spPr>
        <p:txBody>
          <a:bodyPr>
            <a:noAutofit/>
          </a:bodyPr>
          <a:lstStyle/>
          <a:p>
            <a:r>
              <a:rPr lang="ru-RU" sz="2800" b="1" i="1" dirty="0" smtClean="0">
                <a:solidFill>
                  <a:srgbClr val="FF0000"/>
                </a:solidFill>
              </a:rPr>
              <a:t>Рождественские колядки</a:t>
            </a:r>
            <a:endParaRPr lang="ru-RU" sz="2800" b="1" i="1" dirty="0">
              <a:solidFill>
                <a:srgbClr val="FF0000"/>
              </a:solidFill>
            </a:endParaRPr>
          </a:p>
        </p:txBody>
      </p:sp>
      <p:pic>
        <p:nvPicPr>
          <p:cNvPr id="1026" name="Picture 2" descr="C:\Users\Пользователь\Pictures\IMG-8e503983187ce2ecf2bd5023541e5ee0-V.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836712"/>
            <a:ext cx="8928992" cy="58891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95342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71400"/>
            <a:ext cx="8229600" cy="1224136"/>
          </a:xfrm>
        </p:spPr>
        <p:txBody>
          <a:bodyPr>
            <a:normAutofit/>
          </a:bodyPr>
          <a:lstStyle/>
          <a:p>
            <a:r>
              <a:rPr lang="ru-RU" sz="3600" b="1" i="1" dirty="0" smtClean="0">
                <a:solidFill>
                  <a:srgbClr val="FF0000"/>
                </a:solidFill>
                <a:latin typeface="Times New Roman" panose="02020603050405020304" pitchFamily="18" charset="0"/>
                <a:cs typeface="Times New Roman" panose="02020603050405020304" pitchFamily="18" charset="0"/>
              </a:rPr>
              <a:t>«Пришла коляда – отворяй ворота»</a:t>
            </a:r>
            <a:endParaRPr lang="ru-RU" sz="3600" b="1" i="1" dirty="0">
              <a:solidFill>
                <a:srgbClr val="FF0000"/>
              </a:solidFill>
              <a:latin typeface="Times New Roman" panose="02020603050405020304" pitchFamily="18" charset="0"/>
              <a:cs typeface="Times New Roman" panose="02020603050405020304" pitchFamily="18" charset="0"/>
            </a:endParaRPr>
          </a:p>
        </p:txBody>
      </p:sp>
      <p:pic>
        <p:nvPicPr>
          <p:cNvPr id="3" name="Picture 2" descr="C:\Users\Пользователь\Desktop\фото\IMG_20230113_10361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04" y="836712"/>
            <a:ext cx="9036496" cy="5760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5704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Пользователь\Pictures\фото осень\IMG_20221014_0905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548680"/>
            <a:ext cx="8773988" cy="61926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133165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Пользователь\Desktop\2023 год\318 Чернышева Галина Геннадьевна_page-0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332656"/>
            <a:ext cx="5953835" cy="65253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54971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850106"/>
          </a:xfrm>
        </p:spPr>
        <p:txBody>
          <a:bodyPr>
            <a:normAutofit/>
          </a:bodyPr>
          <a:lstStyle/>
          <a:p>
            <a:r>
              <a:rPr lang="ru-RU" sz="4000" b="1" i="1" dirty="0" smtClean="0">
                <a:solidFill>
                  <a:srgbClr val="FF0000"/>
                </a:solidFill>
              </a:rPr>
              <a:t>Достижения</a:t>
            </a:r>
            <a:endParaRPr lang="ru-RU" sz="4000" b="1" i="1" dirty="0">
              <a:solidFill>
                <a:srgbClr val="FF0000"/>
              </a:solidFill>
            </a:endParaRPr>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175279">
            <a:off x="268443" y="1681527"/>
            <a:ext cx="3018894" cy="4752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833" y="1513626"/>
            <a:ext cx="2945898" cy="47956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descr="C:\Users\Пользователь\Desktop\2022-12-13_0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63741">
            <a:off x="6149795" y="1625077"/>
            <a:ext cx="2753989" cy="48332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1184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Пользователь\Desktop\IMG-af2a5026577ddb69a2d86d3f5c2a66ef-V.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0"/>
            <a:ext cx="8352928" cy="65973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817569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a:extLst>
              <a:ext uri="{FF2B5EF4-FFF2-40B4-BE49-F238E27FC236}">
                <a16:creationId xmlns="" xmlns:a16="http://schemas.microsoft.com/office/drawing/2014/main" id="{36CDA5EE-C5ED-4A21-9B71-B9606A12E80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9552" y="1412776"/>
            <a:ext cx="8136904" cy="5040560"/>
          </a:xfrm>
          <a:prstGeom prst="rect">
            <a:avLst/>
          </a:prstGeom>
        </p:spPr>
      </p:pic>
      <p:sp>
        <p:nvSpPr>
          <p:cNvPr id="4" name="Заголовок 3">
            <a:extLst>
              <a:ext uri="{FF2B5EF4-FFF2-40B4-BE49-F238E27FC236}">
                <a16:creationId xmlns="" xmlns:a16="http://schemas.microsoft.com/office/drawing/2014/main" id="{4B2894D0-761A-40B3-BB00-D6128DE75CFA}"/>
              </a:ext>
            </a:extLst>
          </p:cNvPr>
          <p:cNvSpPr>
            <a:spLocks noGrp="1"/>
          </p:cNvSpPr>
          <p:nvPr>
            <p:ph type="title"/>
          </p:nvPr>
        </p:nvSpPr>
        <p:spPr>
          <a:xfrm>
            <a:off x="457200" y="404664"/>
            <a:ext cx="8229600" cy="1012974"/>
          </a:xfrm>
        </p:spPr>
        <p:txBody>
          <a:bodyPr>
            <a:normAutofit/>
          </a:bodyPr>
          <a:lstStyle/>
          <a:p>
            <a:pPr algn="ctr"/>
            <a:r>
              <a:rPr lang="ru-RU" b="1" i="1" dirty="0" smtClean="0">
                <a:solidFill>
                  <a:srgbClr val="FF0000"/>
                </a:solidFill>
                <a:latin typeface="Times New Roman" panose="02020603050405020304" pitchFamily="18" charset="0"/>
                <a:cs typeface="Times New Roman" panose="02020603050405020304" pitchFamily="18" charset="0"/>
              </a:rPr>
              <a:t>Конкурс «Мой край»</a:t>
            </a:r>
            <a:endParaRPr lang="ru-RU" b="1" i="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141478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a:xfrm>
            <a:off x="827584" y="260648"/>
            <a:ext cx="7772400" cy="1470025"/>
          </a:xfrm>
        </p:spPr>
        <p:txBody>
          <a:bodyPr>
            <a:noAutofit/>
          </a:bodyPr>
          <a:lstStyle/>
          <a:p>
            <a:r>
              <a:rPr lang="ru-RU" sz="2800" b="1" i="1" dirty="0" smtClean="0">
                <a:solidFill>
                  <a:srgbClr val="FF0000"/>
                </a:solidFill>
                <a:latin typeface="Times New Roman" panose="02020603050405020304" pitchFamily="18" charset="0"/>
                <a:cs typeface="Times New Roman" panose="02020603050405020304" pitchFamily="18" charset="0"/>
              </a:rPr>
              <a:t>Работа по обучению детей танцам, </a:t>
            </a:r>
            <a:br>
              <a:rPr lang="ru-RU" sz="2800" b="1" i="1" dirty="0" smtClean="0">
                <a:solidFill>
                  <a:srgbClr val="FF0000"/>
                </a:solidFill>
                <a:latin typeface="Times New Roman" panose="02020603050405020304" pitchFamily="18" charset="0"/>
                <a:cs typeface="Times New Roman" panose="02020603050405020304" pitchFamily="18" charset="0"/>
              </a:rPr>
            </a:br>
            <a:r>
              <a:rPr lang="ru-RU" sz="2800" b="1" i="1" dirty="0" smtClean="0">
                <a:solidFill>
                  <a:srgbClr val="FF0000"/>
                </a:solidFill>
                <a:latin typeface="Times New Roman" panose="02020603050405020304" pitchFamily="18" charset="0"/>
                <a:cs typeface="Times New Roman" panose="02020603050405020304" pitchFamily="18" charset="0"/>
              </a:rPr>
              <a:t>песням  и играм, хороводам должна </a:t>
            </a:r>
            <a:br>
              <a:rPr lang="ru-RU" sz="2800" b="1" i="1" dirty="0" smtClean="0">
                <a:solidFill>
                  <a:srgbClr val="FF0000"/>
                </a:solidFill>
                <a:latin typeface="Times New Roman" panose="02020603050405020304" pitchFamily="18" charset="0"/>
                <a:cs typeface="Times New Roman" panose="02020603050405020304" pitchFamily="18" charset="0"/>
              </a:rPr>
            </a:br>
            <a:r>
              <a:rPr lang="ru-RU" sz="2800" b="1" i="1" dirty="0" smtClean="0">
                <a:solidFill>
                  <a:srgbClr val="FF0000"/>
                </a:solidFill>
                <a:latin typeface="Times New Roman" panose="02020603050405020304" pitchFamily="18" charset="0"/>
                <a:cs typeface="Times New Roman" panose="02020603050405020304" pitchFamily="18" charset="0"/>
              </a:rPr>
              <a:t>соответствовать 3 условиям:</a:t>
            </a:r>
            <a:endParaRPr lang="ru-RU" sz="2800" b="1" i="1" dirty="0">
              <a:solidFill>
                <a:srgbClr val="FF0000"/>
              </a:solidFill>
              <a:latin typeface="Times New Roman" panose="02020603050405020304" pitchFamily="18" charset="0"/>
              <a:cs typeface="Times New Roman" panose="02020603050405020304" pitchFamily="18" charset="0"/>
            </a:endParaRPr>
          </a:p>
        </p:txBody>
      </p:sp>
      <p:sp>
        <p:nvSpPr>
          <p:cNvPr id="4" name="Подзаголовок 3"/>
          <p:cNvSpPr>
            <a:spLocks noGrp="1"/>
          </p:cNvSpPr>
          <p:nvPr>
            <p:ph type="subTitle" idx="1"/>
          </p:nvPr>
        </p:nvSpPr>
        <p:spPr>
          <a:xfrm>
            <a:off x="467544" y="2060848"/>
            <a:ext cx="8136904" cy="4248472"/>
          </a:xfrm>
        </p:spPr>
        <p:txBody>
          <a:bodyPr>
            <a:normAutofit fontScale="92500"/>
          </a:bodyPr>
          <a:lstStyle/>
          <a:p>
            <a:pPr marL="457200" indent="-457200" algn="l">
              <a:buFont typeface="Arial" panose="020B0604020202020204" pitchFamily="34" charset="0"/>
              <a:buChar char="•"/>
            </a:pPr>
            <a:r>
              <a:rPr lang="ru-RU" sz="2800" dirty="0">
                <a:solidFill>
                  <a:schemeClr val="tx1"/>
                </a:solidFill>
              </a:rPr>
              <a:t>д</a:t>
            </a:r>
            <a:r>
              <a:rPr lang="ru-RU" sz="2800" dirty="0" smtClean="0">
                <a:solidFill>
                  <a:schemeClr val="tx1"/>
                </a:solidFill>
              </a:rPr>
              <a:t>олжна быть доступной для детей, быть интересной и систематической формой обучения;</a:t>
            </a:r>
          </a:p>
          <a:p>
            <a:pPr marL="457200" indent="-457200" algn="l">
              <a:buFont typeface="Arial" panose="020B0604020202020204" pitchFamily="34" charset="0"/>
              <a:buChar char="•"/>
            </a:pPr>
            <a:r>
              <a:rPr lang="ru-RU" sz="2800" dirty="0" smtClean="0">
                <a:solidFill>
                  <a:schemeClr val="tx1"/>
                </a:solidFill>
              </a:rPr>
              <a:t>способствовать воспитанию сознательной дисциплины; чувство ответственности перед коллективом;</a:t>
            </a:r>
          </a:p>
          <a:p>
            <a:pPr marL="457200" indent="-457200" algn="l">
              <a:buFont typeface="Arial" panose="020B0604020202020204" pitchFamily="34" charset="0"/>
              <a:buChar char="•"/>
            </a:pPr>
            <a:r>
              <a:rPr lang="ru-RU" sz="2800" dirty="0" smtClean="0">
                <a:solidFill>
                  <a:schemeClr val="tx1"/>
                </a:solidFill>
              </a:rPr>
              <a:t>игра </a:t>
            </a:r>
            <a:r>
              <a:rPr lang="ru-RU" sz="2800" dirty="0">
                <a:solidFill>
                  <a:schemeClr val="tx1"/>
                </a:solidFill>
              </a:rPr>
              <a:t>на детских музыкальных </a:t>
            </a:r>
            <a:r>
              <a:rPr lang="ru-RU" sz="2800" dirty="0" smtClean="0">
                <a:solidFill>
                  <a:schemeClr val="tx1"/>
                </a:solidFill>
              </a:rPr>
              <a:t>инструментах</a:t>
            </a:r>
            <a:r>
              <a:rPr lang="ru-RU" sz="2800" dirty="0">
                <a:solidFill>
                  <a:schemeClr val="tx1"/>
                </a:solidFill>
              </a:rPr>
              <a:t> </a:t>
            </a:r>
            <a:r>
              <a:rPr lang="ru-RU" sz="2800" dirty="0" smtClean="0">
                <a:solidFill>
                  <a:schemeClr val="tx1"/>
                </a:solidFill>
              </a:rPr>
              <a:t>помогает детям передать свои чувства, оказывает воздействие на общее развитие детей.</a:t>
            </a:r>
          </a:p>
          <a:p>
            <a:pPr algn="l"/>
            <a:r>
              <a:rPr lang="ru-RU" sz="2800" dirty="0" smtClean="0">
                <a:solidFill>
                  <a:schemeClr val="tx1"/>
                </a:solidFill>
              </a:rPr>
              <a:t> </a:t>
            </a:r>
            <a:endParaRPr lang="ru-RU" sz="2800" dirty="0">
              <a:solidFill>
                <a:schemeClr val="tx1"/>
              </a:solidFill>
            </a:endParaRPr>
          </a:p>
        </p:txBody>
      </p:sp>
    </p:spTree>
    <p:extLst>
      <p:ext uri="{BB962C8B-B14F-4D97-AF65-F5344CB8AC3E}">
        <p14:creationId xmlns:p14="http://schemas.microsoft.com/office/powerpoint/2010/main" val="23777663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b="1" i="1" dirty="0" smtClean="0">
                <a:solidFill>
                  <a:srgbClr val="FF0000"/>
                </a:solidFill>
                <a:latin typeface="Times New Roman" panose="02020603050405020304" pitchFamily="18" charset="0"/>
                <a:cs typeface="Times New Roman" panose="02020603050405020304" pitchFamily="18" charset="0"/>
              </a:rPr>
              <a:t>Ожидаемые результаты:</a:t>
            </a:r>
            <a:endParaRPr lang="ru-RU" sz="3200" b="1" i="1" dirty="0">
              <a:solidFill>
                <a:srgbClr val="FF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57200" y="1700808"/>
            <a:ext cx="8229600" cy="5040560"/>
          </a:xfrm>
        </p:spPr>
        <p:txBody>
          <a:bodyPr>
            <a:normAutofit/>
          </a:bodyPr>
          <a:lstStyle/>
          <a:p>
            <a:r>
              <a:rPr lang="ru-RU" sz="2800" dirty="0"/>
              <a:t>д</a:t>
            </a:r>
            <a:r>
              <a:rPr lang="ru-RU" sz="2800" dirty="0" smtClean="0"/>
              <a:t>ошкольникам доступно чувство любви к родному городу, родной природе, к своей Родине,</a:t>
            </a:r>
          </a:p>
          <a:p>
            <a:r>
              <a:rPr lang="ru-RU" sz="2800" dirty="0"/>
              <a:t>д</a:t>
            </a:r>
            <a:r>
              <a:rPr lang="ru-RU" sz="2800" dirty="0" smtClean="0"/>
              <a:t>ети эмоционально исполняют народные песни;</a:t>
            </a:r>
          </a:p>
          <a:p>
            <a:r>
              <a:rPr lang="ru-RU" sz="2800" dirty="0"/>
              <a:t>п</a:t>
            </a:r>
            <a:r>
              <a:rPr lang="ru-RU" sz="2800" dirty="0" smtClean="0"/>
              <a:t>роявляют себя в свободной пляске, сочиняют движения;</a:t>
            </a:r>
          </a:p>
          <a:p>
            <a:r>
              <a:rPr lang="ru-RU" sz="2800" dirty="0"/>
              <a:t>к</a:t>
            </a:r>
            <a:r>
              <a:rPr lang="ru-RU" sz="2800" dirty="0" smtClean="0"/>
              <a:t>оординируют текст песни с движениями </a:t>
            </a:r>
          </a:p>
          <a:p>
            <a:pPr marL="0" indent="0">
              <a:buNone/>
            </a:pPr>
            <a:r>
              <a:rPr lang="ru-RU" sz="2800" dirty="0" smtClean="0"/>
              <a:t> в танцах, играх;</a:t>
            </a:r>
          </a:p>
          <a:p>
            <a:r>
              <a:rPr lang="ru-RU" sz="2800" dirty="0"/>
              <a:t>с</a:t>
            </a:r>
            <a:r>
              <a:rPr lang="ru-RU" sz="2800" dirty="0" smtClean="0"/>
              <a:t>амостоятельно выполняют хороводные движения «змейка», «улитка».</a:t>
            </a:r>
          </a:p>
          <a:p>
            <a:endParaRPr lang="ru-RU" dirty="0" smtClean="0"/>
          </a:p>
          <a:p>
            <a:endParaRPr lang="ru-RU" dirty="0"/>
          </a:p>
        </p:txBody>
      </p:sp>
    </p:spTree>
    <p:extLst>
      <p:ext uri="{BB962C8B-B14F-4D97-AF65-F5344CB8AC3E}">
        <p14:creationId xmlns:p14="http://schemas.microsoft.com/office/powerpoint/2010/main" val="41421277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a:extLst>
              <a:ext uri="{FF2B5EF4-FFF2-40B4-BE49-F238E27FC236}">
                <a16:creationId xmlns:a16="http://schemas.microsoft.com/office/drawing/2014/main" xmlns="" id="{383DD859-DAC2-46DE-AF1B-8E1716AB7BC0}"/>
              </a:ext>
            </a:extLst>
          </p:cNvPr>
          <p:cNvSpPr/>
          <p:nvPr/>
        </p:nvSpPr>
        <p:spPr>
          <a:xfrm>
            <a:off x="646835" y="692696"/>
            <a:ext cx="7489247" cy="4339650"/>
          </a:xfrm>
          <a:prstGeom prst="rect">
            <a:avLst/>
          </a:prstGeom>
        </p:spPr>
        <p:txBody>
          <a:bodyPr wrap="square">
            <a:spAutoFit/>
          </a:bodyPr>
          <a:lstStyle/>
          <a:p>
            <a:pPr algn="ctr"/>
            <a:r>
              <a:rPr lang="ru-RU" altLang="ru-RU" sz="3600" b="1" dirty="0">
                <a:solidFill>
                  <a:srgbClr val="0070C0"/>
                </a:solidFill>
              </a:rPr>
              <a:t>  </a:t>
            </a:r>
            <a:endParaRPr lang="ru-RU" altLang="ru-RU" sz="3600" b="1" dirty="0" smtClean="0">
              <a:solidFill>
                <a:srgbClr val="0070C0"/>
              </a:solidFill>
            </a:endParaRPr>
          </a:p>
          <a:p>
            <a:pPr algn="ctr"/>
            <a:r>
              <a:rPr lang="ru-RU" altLang="ru-RU" sz="3600" b="1" dirty="0" smtClean="0">
                <a:solidFill>
                  <a:srgbClr val="FF0000"/>
                </a:solidFill>
              </a:rPr>
              <a:t>Заключение</a:t>
            </a:r>
            <a:r>
              <a:rPr lang="ru-RU" altLang="ru-RU" sz="3200" dirty="0"/>
              <a:t/>
            </a:r>
            <a:br>
              <a:rPr lang="ru-RU" altLang="ru-RU" sz="3200" dirty="0"/>
            </a:br>
            <a:r>
              <a:rPr lang="ru-RU" altLang="ru-RU" dirty="0"/>
              <a:t/>
            </a:r>
            <a:br>
              <a:rPr lang="ru-RU" altLang="ru-RU" dirty="0"/>
            </a:br>
            <a:endParaRPr lang="ru-RU" altLang="ru-RU" dirty="0" smtClean="0"/>
          </a:p>
          <a:p>
            <a:pPr algn="ctr"/>
            <a:r>
              <a:rPr lang="ru-RU" altLang="ru-RU" sz="2800" b="1" i="1" dirty="0" smtClean="0">
                <a:solidFill>
                  <a:srgbClr val="0070C0"/>
                </a:solidFill>
                <a:latin typeface="Times New Roman" panose="02020603050405020304" pitchFamily="18" charset="0"/>
                <a:cs typeface="Times New Roman" panose="02020603050405020304" pitchFamily="18" charset="0"/>
              </a:rPr>
              <a:t>Системная и планомерная работа </a:t>
            </a:r>
            <a:r>
              <a:rPr lang="ru-RU" altLang="ru-RU" sz="2800" b="1" i="1" dirty="0">
                <a:solidFill>
                  <a:srgbClr val="0070C0"/>
                </a:solidFill>
                <a:latin typeface="Times New Roman" panose="02020603050405020304" pitchFamily="18" charset="0"/>
                <a:cs typeface="Times New Roman" panose="02020603050405020304" pitchFamily="18" charset="0"/>
              </a:rPr>
              <a:t>музыкального</a:t>
            </a:r>
          </a:p>
          <a:p>
            <a:pPr algn="ctr"/>
            <a:r>
              <a:rPr lang="ru-RU" sz="2800" b="1" i="1" dirty="0">
                <a:solidFill>
                  <a:srgbClr val="0070C0"/>
                </a:solidFill>
                <a:latin typeface="Times New Roman" panose="02020603050405020304" pitchFamily="18" charset="0"/>
                <a:cs typeface="Times New Roman" panose="02020603050405020304" pitchFamily="18" charset="0"/>
              </a:rPr>
              <a:t>руководителя и воспитателя по нравственно-патриотическому воспитанию с использованием различных форм даёт положительные результаты. </a:t>
            </a:r>
          </a:p>
        </p:txBody>
      </p:sp>
    </p:spTree>
    <p:extLst>
      <p:ext uri="{BB962C8B-B14F-4D97-AF65-F5344CB8AC3E}">
        <p14:creationId xmlns:p14="http://schemas.microsoft.com/office/powerpoint/2010/main" val="263053291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251520" y="188640"/>
            <a:ext cx="8892480" cy="6669360"/>
          </a:xfrm>
        </p:spPr>
        <p:txBody>
          <a:bodyPr>
            <a:normAutofit/>
          </a:bodyPr>
          <a:lstStyle/>
          <a:p>
            <a:pPr algn="l"/>
            <a:r>
              <a:rPr lang="ru-RU" sz="2400" b="1" i="1" dirty="0" smtClean="0">
                <a:solidFill>
                  <a:srgbClr val="FF0000"/>
                </a:solidFill>
                <a:latin typeface="Times New Roman" panose="02020603050405020304" pitchFamily="18" charset="0"/>
                <a:cs typeface="Times New Roman" panose="02020603050405020304" pitchFamily="18" charset="0"/>
              </a:rPr>
              <a:t>Актуальность темы</a:t>
            </a:r>
            <a:r>
              <a:rPr lang="ru-RU" sz="2400" dirty="0" smtClean="0">
                <a:solidFill>
                  <a:srgbClr val="FF0000"/>
                </a:solidFill>
              </a:rPr>
              <a:t>:</a:t>
            </a:r>
            <a:br>
              <a:rPr lang="ru-RU" sz="2400" dirty="0" smtClean="0">
                <a:solidFill>
                  <a:srgbClr val="FF0000"/>
                </a:solidFill>
              </a:rPr>
            </a:br>
            <a:r>
              <a:rPr lang="ru-RU" sz="2000" dirty="0" smtClean="0">
                <a:latin typeface="Times New Roman" panose="02020603050405020304" pitchFamily="18" charset="0"/>
                <a:cs typeface="Times New Roman" panose="02020603050405020304" pitchFamily="18" charset="0"/>
              </a:rPr>
              <a:t>ребёнок начинает познавать Родину через свою семью, ближайшее окружение, очень важно, чтобы дети, как можно раньше поняли, что Родина одна на всех, кто родился на её просторах, полюбил её, кто прилагает усилия, чтобы она стала ещё краше, богаче,  стала могучей державой.</a:t>
            </a:r>
            <a:br>
              <a:rPr lang="ru-RU" sz="2000" dirty="0" smtClean="0">
                <a:latin typeface="Times New Roman" panose="02020603050405020304" pitchFamily="18" charset="0"/>
                <a:cs typeface="Times New Roman" panose="02020603050405020304" pitchFamily="18" charset="0"/>
              </a:rPr>
            </a:br>
            <a:r>
              <a:rPr lang="ru-RU" sz="2400" b="1" dirty="0">
                <a:solidFill>
                  <a:srgbClr val="FF0000"/>
                </a:solidFill>
                <a:latin typeface="Times New Roman" panose="02020603050405020304" pitchFamily="18" charset="0"/>
                <a:cs typeface="Times New Roman" panose="02020603050405020304" pitchFamily="18" charset="0"/>
              </a:rPr>
              <a:t>Цель работы</a:t>
            </a:r>
            <a:r>
              <a:rPr lang="ru-RU" sz="2000" dirty="0">
                <a:latin typeface="Times New Roman" panose="02020603050405020304" pitchFamily="18" charset="0"/>
                <a:cs typeface="Times New Roman" panose="02020603050405020304" pitchFamily="18" charset="0"/>
              </a:rPr>
              <a:t>: - приобщение детей старшего дошкольного возраста к русскому фольклору, как источнику народной мудрости;</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развитие основ  нравственно-патриотического воспитания через приобщение к культуре родного </a:t>
            </a:r>
            <a:r>
              <a:rPr lang="ru-RU" sz="2000" dirty="0" smtClean="0">
                <a:latin typeface="Times New Roman" panose="02020603050405020304" pitchFamily="18" charset="0"/>
                <a:cs typeface="Times New Roman" panose="02020603050405020304" pitchFamily="18" charset="0"/>
              </a:rPr>
              <a:t>края;</a:t>
            </a:r>
            <a:br>
              <a:rPr lang="ru-RU" sz="2000" dirty="0" smtClean="0">
                <a:latin typeface="Times New Roman" panose="02020603050405020304" pitchFamily="18" charset="0"/>
                <a:cs typeface="Times New Roman" panose="02020603050405020304" pitchFamily="18" charset="0"/>
              </a:rPr>
            </a:br>
            <a:r>
              <a:rPr lang="ru-RU" sz="2400" dirty="0" smtClean="0">
                <a:latin typeface="Times New Roman" panose="02020603050405020304" pitchFamily="18" charset="0"/>
                <a:cs typeface="Times New Roman" panose="02020603050405020304" pitchFamily="18" charset="0"/>
              </a:rPr>
              <a:t>       </a:t>
            </a:r>
            <a:r>
              <a:rPr lang="ru-RU" sz="2400" b="1" dirty="0">
                <a:latin typeface="Times New Roman" panose="02020603050405020304" pitchFamily="18" charset="0"/>
                <a:cs typeface="Times New Roman" panose="02020603050405020304" pitchFamily="18" charset="0"/>
              </a:rPr>
              <a:t>Задачи</a:t>
            </a:r>
            <a:r>
              <a:rPr lang="ru-RU" sz="2000" b="1" dirty="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знакомить детей с русским музыкальным фольклором, обычаями, играми, традициями народа;</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формировать исполнительские навыки в области пения, движения;</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формировать желание демонстрировать свои успехи;</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создавать условия для знакомства с традициями своего народа, воспитывать толерантность к детям другой национальности;</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Развивать коммуникативные качества посредством народных танцев, игр, песен, забав.</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r>
              <a:rPr lang="ru-RU" sz="2000" dirty="0">
                <a:latin typeface="Times New Roman" panose="02020603050405020304" pitchFamily="18" charset="0"/>
                <a:cs typeface="Times New Roman" panose="02020603050405020304" pitchFamily="18" charset="0"/>
              </a:rPr>
              <a:t/>
            </a:r>
            <a:br>
              <a:rPr lang="ru-RU" sz="2000" dirty="0">
                <a:latin typeface="Times New Roman" panose="02020603050405020304" pitchFamily="18" charset="0"/>
                <a:cs typeface="Times New Roman" panose="02020603050405020304" pitchFamily="18" charset="0"/>
              </a:rPr>
            </a:br>
            <a:endParaRPr lang="ru-RU"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350837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74638"/>
            <a:ext cx="8229600" cy="1138138"/>
          </a:xfrm>
        </p:spPr>
        <p:txBody>
          <a:bodyPr>
            <a:normAutofit/>
          </a:bodyPr>
          <a:lstStyle/>
          <a:p>
            <a:r>
              <a:rPr lang="ru-RU" sz="3200" b="1" i="1" dirty="0" smtClean="0">
                <a:solidFill>
                  <a:srgbClr val="FF0000"/>
                </a:solidFill>
              </a:rPr>
              <a:t> </a:t>
            </a:r>
            <a:r>
              <a:rPr lang="ru-RU" sz="3600" b="1" i="1" dirty="0" smtClean="0">
                <a:solidFill>
                  <a:srgbClr val="FF0000"/>
                </a:solidFill>
              </a:rPr>
              <a:t>Цель представляемой практики</a:t>
            </a:r>
            <a:r>
              <a:rPr lang="ru-RU" sz="3600" dirty="0" smtClean="0">
                <a:solidFill>
                  <a:srgbClr val="FF0000"/>
                </a:solidFill>
              </a:rPr>
              <a:t>:</a:t>
            </a:r>
            <a:endParaRPr lang="ru-RU" sz="3600" dirty="0">
              <a:solidFill>
                <a:srgbClr val="FF0000"/>
              </a:solidFill>
            </a:endParaRPr>
          </a:p>
        </p:txBody>
      </p:sp>
      <p:sp>
        <p:nvSpPr>
          <p:cNvPr id="3" name="Объект 2"/>
          <p:cNvSpPr>
            <a:spLocks noGrp="1"/>
          </p:cNvSpPr>
          <p:nvPr>
            <p:ph idx="4294967295"/>
          </p:nvPr>
        </p:nvSpPr>
        <p:spPr>
          <a:xfrm>
            <a:off x="611560" y="116632"/>
            <a:ext cx="8280920" cy="6009531"/>
          </a:xfrm>
        </p:spPr>
        <p:txBody>
          <a:bodyPr/>
          <a:lstStyle/>
          <a:p>
            <a:pPr marL="0" indent="0">
              <a:buNone/>
            </a:pPr>
            <a:r>
              <a:rPr lang="ru-RU" dirty="0" smtClean="0"/>
              <a:t> </a:t>
            </a:r>
            <a:endParaRPr lang="ru-RU" dirty="0"/>
          </a:p>
          <a:p>
            <a:pPr marL="0" indent="0">
              <a:buNone/>
            </a:pPr>
            <a:r>
              <a:rPr lang="ru-RU" dirty="0" smtClean="0"/>
              <a:t> </a:t>
            </a:r>
          </a:p>
          <a:p>
            <a:pPr marL="0" indent="0">
              <a:buNone/>
            </a:pPr>
            <a:r>
              <a:rPr lang="ru-RU" sz="2400" dirty="0" smtClean="0">
                <a:latin typeface="Times New Roman" panose="02020603050405020304" pitchFamily="18" charset="0"/>
                <a:cs typeface="Times New Roman" panose="02020603050405020304" pitchFamily="18" charset="0"/>
              </a:rPr>
              <a:t>показать, через какие активные формы деятельности формируются </a:t>
            </a:r>
            <a:r>
              <a:rPr lang="ru-RU" sz="2400" dirty="0" smtClean="0"/>
              <a:t>исполнительские навыки дошкольников.</a:t>
            </a:r>
          </a:p>
          <a:p>
            <a:pPr marL="0" indent="0">
              <a:buNone/>
            </a:pPr>
            <a:endParaRPr lang="ru-RU" sz="2400" b="1" i="1" dirty="0" smtClean="0">
              <a:solidFill>
                <a:srgbClr val="FF0000"/>
              </a:solidFill>
            </a:endParaRPr>
          </a:p>
          <a:p>
            <a:pPr marL="0" indent="0">
              <a:buNone/>
            </a:pPr>
            <a:r>
              <a:rPr lang="ru-RU" sz="2400" b="1" i="1" dirty="0" smtClean="0">
                <a:solidFill>
                  <a:srgbClr val="FF0000"/>
                </a:solidFill>
              </a:rPr>
              <a:t>Фольклор </a:t>
            </a:r>
            <a:r>
              <a:rPr lang="ru-RU" sz="2400" b="1" i="1" dirty="0">
                <a:solidFill>
                  <a:srgbClr val="FF0000"/>
                </a:solidFill>
              </a:rPr>
              <a:t>используется в различных видах деятельности:</a:t>
            </a:r>
            <a:br>
              <a:rPr lang="ru-RU" sz="2400" b="1" i="1" dirty="0">
                <a:solidFill>
                  <a:srgbClr val="FF0000"/>
                </a:solidFill>
              </a:rPr>
            </a:br>
            <a:endParaRPr lang="ru-RU" sz="2400" i="1" dirty="0"/>
          </a:p>
        </p:txBody>
      </p:sp>
      <p:sp>
        <p:nvSpPr>
          <p:cNvPr id="4" name="Прямоугольник 3"/>
          <p:cNvSpPr/>
          <p:nvPr/>
        </p:nvSpPr>
        <p:spPr>
          <a:xfrm>
            <a:off x="539552" y="2780928"/>
            <a:ext cx="8208912" cy="3046988"/>
          </a:xfrm>
          <a:prstGeom prst="rect">
            <a:avLst/>
          </a:prstGeom>
        </p:spPr>
        <p:txBody>
          <a:bodyPr wrap="square">
            <a:spAutoFit/>
          </a:bodyPr>
          <a:lstStyle/>
          <a:p>
            <a:endParaRPr lang="ru-RU" sz="2400" dirty="0" smtClean="0">
              <a:latin typeface="Times New Roman" panose="02020603050405020304" pitchFamily="18" charset="0"/>
              <a:cs typeface="Times New Roman" panose="02020603050405020304" pitchFamily="18" charset="0"/>
            </a:endParaRPr>
          </a:p>
          <a:p>
            <a:pPr marL="342900" indent="-342900">
              <a:buFont typeface="Wingdings" panose="05000000000000000000" pitchFamily="2" charset="2"/>
              <a:buChar char="§"/>
            </a:pPr>
            <a:r>
              <a:rPr lang="ru-RU" sz="2400" dirty="0" smtClean="0">
                <a:latin typeface="Times New Roman" panose="02020603050405020304" pitchFamily="18" charset="0"/>
                <a:cs typeface="Times New Roman" panose="02020603050405020304" pitchFamily="18" charset="0"/>
              </a:rPr>
              <a:t>Развивающих </a:t>
            </a:r>
            <a:r>
              <a:rPr lang="ru-RU" sz="2400" dirty="0">
                <a:latin typeface="Times New Roman" panose="02020603050405020304" pitchFamily="18" charset="0"/>
                <a:cs typeface="Times New Roman" panose="02020603050405020304" pitchFamily="18" charset="0"/>
              </a:rPr>
              <a:t>коммуникативных играх,</a:t>
            </a:r>
          </a:p>
          <a:p>
            <a:pPr marL="342900" indent="-342900">
              <a:buFont typeface="Wingdings" panose="05000000000000000000" pitchFamily="2" charset="2"/>
              <a:buChar char="§"/>
            </a:pPr>
            <a:r>
              <a:rPr lang="ru-RU" sz="2400" dirty="0">
                <a:latin typeface="Times New Roman" panose="02020603050405020304" pitchFamily="18" charset="0"/>
                <a:cs typeface="Times New Roman" panose="02020603050405020304" pitchFamily="18" charset="0"/>
              </a:rPr>
              <a:t>Народных и стилизованных песнях,</a:t>
            </a:r>
          </a:p>
          <a:p>
            <a:pPr marL="342900" indent="-342900">
              <a:buFont typeface="Wingdings" panose="05000000000000000000" pitchFamily="2" charset="2"/>
              <a:buChar char="§"/>
            </a:pPr>
            <a:r>
              <a:rPr lang="ru-RU" sz="2400" dirty="0">
                <a:latin typeface="Times New Roman" panose="02020603050405020304" pitchFamily="18" charset="0"/>
                <a:cs typeface="Times New Roman" panose="02020603050405020304" pitchFamily="18" charset="0"/>
              </a:rPr>
              <a:t>Народных танцах и играх,</a:t>
            </a:r>
          </a:p>
          <a:p>
            <a:pPr marL="342900" indent="-342900">
              <a:buFont typeface="Wingdings" panose="05000000000000000000" pitchFamily="2" charset="2"/>
              <a:buChar char="§"/>
            </a:pPr>
            <a:r>
              <a:rPr lang="ru-RU" sz="2400" dirty="0">
                <a:latin typeface="Times New Roman" panose="02020603050405020304" pitchFamily="18" charset="0"/>
                <a:cs typeface="Times New Roman" panose="02020603050405020304" pitchFamily="18" charset="0"/>
              </a:rPr>
              <a:t>Знаниях о народных праздниках,</a:t>
            </a:r>
          </a:p>
          <a:p>
            <a:pPr marL="342900" indent="-342900">
              <a:buFont typeface="Wingdings" panose="05000000000000000000" pitchFamily="2" charset="2"/>
              <a:buChar char="§"/>
            </a:pPr>
            <a:r>
              <a:rPr lang="ru-RU" sz="2400" dirty="0">
                <a:latin typeface="Times New Roman" panose="02020603050405020304" pitchFamily="18" charset="0"/>
                <a:cs typeface="Times New Roman" panose="02020603050405020304" pitchFamily="18" charset="0"/>
              </a:rPr>
              <a:t>Знаниях об обычаях русского народа,</a:t>
            </a:r>
          </a:p>
          <a:p>
            <a:pPr marL="342900" indent="-342900">
              <a:buFont typeface="Wingdings" panose="05000000000000000000" pitchFamily="2" charset="2"/>
              <a:buChar char="§"/>
            </a:pPr>
            <a:r>
              <a:rPr lang="ru-RU" sz="2400" dirty="0">
                <a:latin typeface="Times New Roman" panose="02020603050405020304" pitchFamily="18" charset="0"/>
                <a:cs typeface="Times New Roman" panose="02020603050405020304" pitchFamily="18" charset="0"/>
              </a:rPr>
              <a:t>Игре на простых народных инструментах </a:t>
            </a:r>
          </a:p>
          <a:p>
            <a:r>
              <a:rPr lang="ru-RU" sz="2400" dirty="0">
                <a:latin typeface="Times New Roman" panose="02020603050405020304" pitchFamily="18" charset="0"/>
                <a:cs typeface="Times New Roman" panose="02020603050405020304" pitchFamily="18" charset="0"/>
              </a:rPr>
              <a:t>(ложках, трещотках, бубнах)</a:t>
            </a:r>
          </a:p>
        </p:txBody>
      </p:sp>
    </p:spTree>
    <p:extLst>
      <p:ext uri="{BB962C8B-B14F-4D97-AF65-F5344CB8AC3E}">
        <p14:creationId xmlns:p14="http://schemas.microsoft.com/office/powerpoint/2010/main" val="1944755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332656"/>
            <a:ext cx="7344816" cy="60486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2682203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esktop\IMG-066dac92962dd664ad029dd050c3dde2-V.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714521"/>
            <a:ext cx="7704856" cy="6137767"/>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57200" y="274638"/>
            <a:ext cx="8229600" cy="994122"/>
          </a:xfrm>
        </p:spPr>
        <p:txBody>
          <a:bodyPr>
            <a:normAutofit fontScale="90000"/>
          </a:bodyPr>
          <a:lstStyle/>
          <a:p>
            <a:r>
              <a:rPr lang="ru-RU" b="1" i="1" dirty="0">
                <a:solidFill>
                  <a:srgbClr val="C00000"/>
                </a:solidFill>
              </a:rPr>
              <a:t>Городской фестиваль «МАТРЁШКА»</a:t>
            </a:r>
            <a:endParaRPr lang="ru-RU" dirty="0"/>
          </a:p>
        </p:txBody>
      </p:sp>
    </p:spTree>
    <p:extLst>
      <p:ext uri="{BB962C8B-B14F-4D97-AF65-F5344CB8AC3E}">
        <p14:creationId xmlns:p14="http://schemas.microsoft.com/office/powerpoint/2010/main" val="24280878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p:txBody>
          <a:bodyPr>
            <a:normAutofit/>
          </a:bodyPr>
          <a:lstStyle/>
          <a:p>
            <a:r>
              <a:rPr lang="ru-RU" sz="3200" b="1" i="1" dirty="0" smtClean="0">
                <a:solidFill>
                  <a:srgbClr val="C00000"/>
                </a:solidFill>
              </a:rPr>
              <a:t>Вокальный ансамбль «Весёлые матрёшки»»</a:t>
            </a:r>
            <a:endParaRPr lang="ru-RU" sz="3200" b="1" i="1" dirty="0">
              <a:solidFill>
                <a:srgbClr val="C00000"/>
              </a:solidFill>
            </a:endParaRPr>
          </a:p>
        </p:txBody>
      </p:sp>
      <p:pic>
        <p:nvPicPr>
          <p:cNvPr id="2050" name="Picture 2" descr="C:\Users\Пользователь\Downloads\IMG-1aa803e64b250e2b331f77af1ca76935-V.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9" y="1340768"/>
            <a:ext cx="8424936" cy="5184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97975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Пользователь\Downloads\IMG_20231027_10202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124744"/>
            <a:ext cx="8352928" cy="5616624"/>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a:xfrm>
            <a:off x="457200" y="274638"/>
            <a:ext cx="8229600" cy="850106"/>
          </a:xfrm>
        </p:spPr>
        <p:txBody>
          <a:bodyPr>
            <a:noAutofit/>
          </a:bodyPr>
          <a:lstStyle/>
          <a:p>
            <a:r>
              <a:rPr lang="ru-RU" sz="3200" b="1" i="1" dirty="0" smtClean="0">
                <a:solidFill>
                  <a:srgbClr val="FF0000"/>
                </a:solidFill>
                <a:latin typeface="Times New Roman" panose="02020603050405020304" pitchFamily="18" charset="0"/>
                <a:cs typeface="Times New Roman" panose="02020603050405020304" pitchFamily="18" charset="0"/>
              </a:rPr>
              <a:t>Праздник «Осень – </a:t>
            </a:r>
            <a:r>
              <a:rPr lang="ru-RU" sz="3200" b="1" i="1" dirty="0" err="1" smtClean="0">
                <a:solidFill>
                  <a:srgbClr val="FF0000"/>
                </a:solidFill>
                <a:latin typeface="Times New Roman" panose="02020603050405020304" pitchFamily="18" charset="0"/>
                <a:cs typeface="Times New Roman" panose="02020603050405020304" pitchFamily="18" charset="0"/>
              </a:rPr>
              <a:t>несмеяна</a:t>
            </a:r>
            <a:r>
              <a:rPr lang="ru-RU" sz="3200" b="1" i="1" dirty="0" smtClean="0">
                <a:solidFill>
                  <a:srgbClr val="FF0000"/>
                </a:solidFill>
                <a:latin typeface="Times New Roman" panose="02020603050405020304" pitchFamily="18" charset="0"/>
                <a:cs typeface="Times New Roman" panose="02020603050405020304" pitchFamily="18" charset="0"/>
              </a:rPr>
              <a:t>»</a:t>
            </a:r>
            <a:endParaRPr lang="ru-RU" sz="3200" b="1" i="1"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226512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C:\Users\Пользователь\Downloads\IMG-e6901756d51dbd40a5ba0add1385d87d-V.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052736"/>
            <a:ext cx="8496944" cy="5688632"/>
          </a:xfrm>
          <a:prstGeom prst="rect">
            <a:avLst/>
          </a:prstGeom>
          <a:noFill/>
          <a:extLst>
            <a:ext uri="{909E8E84-426E-40DD-AFC4-6F175D3DCCD1}">
              <a14:hiddenFill xmlns:a14="http://schemas.microsoft.com/office/drawing/2010/main">
                <a:solidFill>
                  <a:srgbClr val="FFFFFF"/>
                </a:solidFill>
              </a14:hiddenFill>
            </a:ext>
          </a:extLst>
        </p:spPr>
      </p:pic>
      <p:sp>
        <p:nvSpPr>
          <p:cNvPr id="2" name="Заголовок 1"/>
          <p:cNvSpPr>
            <a:spLocks noGrp="1"/>
          </p:cNvSpPr>
          <p:nvPr>
            <p:ph type="title"/>
          </p:nvPr>
        </p:nvSpPr>
        <p:spPr/>
        <p:txBody>
          <a:bodyPr>
            <a:normAutofit/>
          </a:bodyPr>
          <a:lstStyle/>
          <a:p>
            <a:r>
              <a:rPr lang="ru-RU" sz="3600" b="1" i="1" dirty="0" smtClean="0">
                <a:solidFill>
                  <a:srgbClr val="FF0000"/>
                </a:solidFill>
              </a:rPr>
              <a:t>«Осенние посиделки»</a:t>
            </a:r>
            <a:endParaRPr lang="ru-RU" sz="3600" b="1" i="1" dirty="0">
              <a:solidFill>
                <a:srgbClr val="FF0000"/>
              </a:solidFill>
            </a:endParaRPr>
          </a:p>
        </p:txBody>
      </p:sp>
    </p:spTree>
    <p:extLst>
      <p:ext uri="{BB962C8B-B14F-4D97-AF65-F5344CB8AC3E}">
        <p14:creationId xmlns:p14="http://schemas.microsoft.com/office/powerpoint/2010/main" val="80555119"/>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732</TotalTime>
  <Words>267</Words>
  <Application>Microsoft Office PowerPoint</Application>
  <PresentationFormat>Экран (4:3)</PresentationFormat>
  <Paragraphs>53</Paragraphs>
  <Slides>23</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23</vt:i4>
      </vt:variant>
    </vt:vector>
  </HeadingPairs>
  <TitlesOfParts>
    <vt:vector size="24" baseType="lpstr">
      <vt:lpstr>Тема Office</vt:lpstr>
      <vt:lpstr>Структурное подразделение "Детский сад «Сказка»»  ГБОУ СОШ №3  г.о.Чапаевск Самарской области</vt:lpstr>
      <vt:lpstr>Презентация PowerPoint</vt:lpstr>
      <vt:lpstr>Актуальность темы: ребёнок начинает познавать Родину через свою семью, ближайшее окружение, очень важно, чтобы дети, как можно раньше поняли, что Родина одна на всех, кто родился на её просторах, полюбил её, кто прилагает усилия, чтобы она стала ещё краше, богаче,  стала могучей державой. Цель работы: - приобщение детей старшего дошкольного возраста к русскому фольклору, как источнику народной мудрости; - развитие основ  нравственно-патриотического воспитания через приобщение к культуре родного края;        Задачи: знакомить детей с русским музыкальным фольклором, обычаями, играми, традициями народа; формировать исполнительские навыки в области пения, движения; формировать желание демонстрировать свои успехи; создавать условия для знакомства с традициями своего народа, воспитывать толерантность к детям другой национальности; Развивать коммуникативные качества посредством народных танцев, игр, песен, забав.   </vt:lpstr>
      <vt:lpstr> Цель представляемой практики:</vt:lpstr>
      <vt:lpstr>Презентация PowerPoint</vt:lpstr>
      <vt:lpstr>Городской фестиваль «МАТРЁШКА»</vt:lpstr>
      <vt:lpstr>Вокальный ансамбль «Весёлые матрёшки»»</vt:lpstr>
      <vt:lpstr>Праздник «Осень – несмеяна»</vt:lpstr>
      <vt:lpstr>«Осенние посиделки»</vt:lpstr>
      <vt:lpstr>Ансамбль ложкарей</vt:lpstr>
      <vt:lpstr> Хоровод «Реченька»</vt:lpstr>
      <vt:lpstr>Танец «Самовар»</vt:lpstr>
      <vt:lpstr>Танец «Самовар»</vt:lpstr>
      <vt:lpstr>  Танец «Русские красавицы»</vt:lpstr>
      <vt:lpstr>Рождественские колядки</vt:lpstr>
      <vt:lpstr>«Пришла коляда – отворяй ворота»</vt:lpstr>
      <vt:lpstr>Презентация PowerPoint</vt:lpstr>
      <vt:lpstr>Презентация PowerPoint</vt:lpstr>
      <vt:lpstr>Достижения</vt:lpstr>
      <vt:lpstr>Конкурс «Мой край»</vt:lpstr>
      <vt:lpstr>Работа по обучению детей танцам,  песням  и играм, хороводам должна  соответствовать 3 условиям:</vt:lpstr>
      <vt:lpstr>Ожидаемые результаты:</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Пользователь</dc:creator>
  <cp:lastModifiedBy>Пользователь</cp:lastModifiedBy>
  <cp:revision>69</cp:revision>
  <dcterms:created xsi:type="dcterms:W3CDTF">2023-10-17T09:07:35Z</dcterms:created>
  <dcterms:modified xsi:type="dcterms:W3CDTF">2023-11-13T04:54:26Z</dcterms:modified>
</cp:coreProperties>
</file>