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74" autoAdjust="0"/>
    <p:restoredTop sz="94660"/>
  </p:normalViewPr>
  <p:slideViewPr>
    <p:cSldViewPr>
      <p:cViewPr varScale="1">
        <p:scale>
          <a:sx n="68" d="100"/>
          <a:sy n="68" d="100"/>
        </p:scale>
        <p:origin x="-14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4EF4606F-148F-4A51-848C-D19223BC30D7}"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F4606F-148F-4A51-848C-D19223BC30D7}"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4EF4606F-148F-4A51-848C-D19223BC30D7}"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EF4606F-148F-4A51-848C-D19223BC30D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BECF1112-007C-41B7-A500-7B032E22E0FC}" type="datetimeFigureOut">
              <a:rPr lang="ru-RU" smtClean="0"/>
              <a:pPr/>
              <a:t>17.03.2022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EF4606F-148F-4A51-848C-D19223BC30D7}"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ECF1112-007C-41B7-A500-7B032E22E0FC}" type="datetimeFigureOut">
              <a:rPr lang="ru-RU" smtClean="0"/>
              <a:pPr/>
              <a:t>17.03.2022</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4EF4606F-148F-4A51-848C-D19223BC30D7}"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7406640" cy="711648"/>
          </a:xfrm>
        </p:spPr>
        <p:txBody>
          <a:bodyPr>
            <a:normAutofit/>
          </a:bodyPr>
          <a:lstStyle/>
          <a:p>
            <a:pPr algn="ctr"/>
            <a:r>
              <a:rPr lang="ru-RU" sz="1600" dirty="0" smtClean="0">
                <a:solidFill>
                  <a:schemeClr val="tx1"/>
                </a:solidFill>
                <a:latin typeface="Times New Roman" pitchFamily="18" charset="0"/>
                <a:cs typeface="Times New Roman" pitchFamily="18" charset="0"/>
              </a:rPr>
              <a:t>Муниципальное дошкольное образовательное бюджетное учреждение «Центр развития Ребенка – детский сад №2» г. Дальнегорск</a:t>
            </a:r>
            <a:endParaRPr lang="ru-RU" sz="1600" dirty="0">
              <a:solidFill>
                <a:schemeClr val="tx1"/>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432560" y="1850064"/>
            <a:ext cx="7406640" cy="4222142"/>
          </a:xfrm>
        </p:spPr>
        <p:txBody>
          <a:bodyPr>
            <a:normAutofit lnSpcReduction="10000"/>
          </a:bodyPr>
          <a:lstStyle/>
          <a:p>
            <a:pPr algn="ctr"/>
            <a:r>
              <a:rPr lang="ru-RU" sz="4400" b="1" dirty="0" smtClean="0">
                <a:latin typeface="Times New Roman" pitchFamily="18" charset="0"/>
                <a:cs typeface="Times New Roman" pitchFamily="18" charset="0"/>
              </a:rPr>
              <a:t>«С конструктором </a:t>
            </a:r>
            <a:r>
              <a:rPr lang="ru-RU" sz="4400" b="1" dirty="0" err="1" smtClean="0">
                <a:latin typeface="Times New Roman" pitchFamily="18" charset="0"/>
                <a:cs typeface="Times New Roman" pitchFamily="18" charset="0"/>
              </a:rPr>
              <a:t>Лего</a:t>
            </a:r>
            <a:r>
              <a:rPr lang="ru-RU" sz="4400" b="1" dirty="0" smtClean="0">
                <a:latin typeface="Times New Roman" pitchFamily="18" charset="0"/>
                <a:cs typeface="Times New Roman" pitchFamily="18" charset="0"/>
              </a:rPr>
              <a:t> в увлекательный мир математики»</a:t>
            </a:r>
          </a:p>
          <a:p>
            <a:pPr algn="r"/>
            <a:endParaRPr lang="ru-RU" sz="4400" b="1" dirty="0" smtClean="0">
              <a:latin typeface="Times New Roman" pitchFamily="18" charset="0"/>
              <a:cs typeface="Times New Roman" pitchFamily="18" charset="0"/>
            </a:endParaRPr>
          </a:p>
          <a:p>
            <a:pPr algn="r"/>
            <a:r>
              <a:rPr lang="ru-RU" sz="1500" dirty="0" smtClean="0">
                <a:latin typeface="Times New Roman" pitchFamily="18" charset="0"/>
                <a:cs typeface="Times New Roman" pitchFamily="18" charset="0"/>
              </a:rPr>
              <a:t> Группа 3-4 года</a:t>
            </a:r>
          </a:p>
          <a:p>
            <a:pPr algn="r"/>
            <a:r>
              <a:rPr lang="ru-RU" sz="1500" dirty="0" smtClean="0">
                <a:latin typeface="Times New Roman" pitchFamily="18" charset="0"/>
                <a:cs typeface="Times New Roman" pitchFamily="18" charset="0"/>
              </a:rPr>
              <a:t>Воспитатель:</a:t>
            </a:r>
            <a:endParaRPr lang="ru-RU" sz="1500" dirty="0" smtClean="0">
              <a:latin typeface="Times New Roman" pitchFamily="18" charset="0"/>
              <a:cs typeface="Times New Roman" pitchFamily="18" charset="0"/>
            </a:endParaRPr>
          </a:p>
          <a:p>
            <a:pPr algn="r"/>
            <a:r>
              <a:rPr lang="ru-RU" sz="1500" dirty="0" smtClean="0">
                <a:latin typeface="Times New Roman" pitchFamily="18" charset="0"/>
                <a:cs typeface="Times New Roman" pitchFamily="18" charset="0"/>
              </a:rPr>
              <a:t>Котенкова Н.Е. </a:t>
            </a:r>
          </a:p>
          <a:p>
            <a:pPr algn="r"/>
            <a:r>
              <a:rPr lang="ru-RU" sz="1500" dirty="0" smtClean="0">
                <a:latin typeface="Times New Roman" pitchFamily="18" charset="0"/>
                <a:cs typeface="Times New Roman" pitchFamily="18" charset="0"/>
              </a:rPr>
              <a:t>.</a:t>
            </a:r>
            <a:endParaRPr lang="ru-RU" sz="1500" dirty="0" smtClean="0">
              <a:latin typeface="Times New Roman" pitchFamily="18" charset="0"/>
              <a:cs typeface="Times New Roman" pitchFamily="18" charset="0"/>
            </a:endParaRPr>
          </a:p>
          <a:p>
            <a:pPr algn="ctr"/>
            <a:r>
              <a:rPr lang="ru-RU" sz="1500" dirty="0" smtClean="0">
                <a:latin typeface="Times New Roman" pitchFamily="18" charset="0"/>
                <a:cs typeface="Times New Roman" pitchFamily="18" charset="0"/>
              </a:rPr>
              <a:t>2020 год</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435608" y="285728"/>
            <a:ext cx="7498080" cy="5962672"/>
          </a:xfrm>
        </p:spPr>
        <p:txBody>
          <a:bodyPr>
            <a:normAutofit lnSpcReduction="10000"/>
          </a:bodyPr>
          <a:lstStyle/>
          <a:p>
            <a:r>
              <a:rPr lang="ru-RU" sz="3600" b="1" i="1" dirty="0" smtClean="0">
                <a:latin typeface="Times New Roman" pitchFamily="18" charset="0"/>
                <a:cs typeface="Times New Roman" pitchFamily="18" charset="0"/>
              </a:rPr>
              <a:t>«У кого выше»</a:t>
            </a:r>
          </a:p>
          <a:p>
            <a:pPr algn="just">
              <a:buNone/>
            </a:pPr>
            <a:r>
              <a:rPr lang="ru-RU" sz="3600" dirty="0" smtClean="0">
                <a:latin typeface="Times New Roman" pitchFamily="18" charset="0"/>
                <a:cs typeface="Times New Roman" pitchFamily="18" charset="0"/>
              </a:rPr>
              <a:t>Оборудование: конструктор </a:t>
            </a:r>
            <a:r>
              <a:rPr lang="ru-RU" sz="3600" dirty="0" err="1" smtClean="0">
                <a:latin typeface="Times New Roman" pitchFamily="18" charset="0"/>
                <a:cs typeface="Times New Roman" pitchFamily="18" charset="0"/>
              </a:rPr>
              <a:t>Лего</a:t>
            </a:r>
            <a:r>
              <a:rPr lang="ru-RU" sz="3600" dirty="0" smtClean="0">
                <a:latin typeface="Times New Roman" pitchFamily="18" charset="0"/>
                <a:cs typeface="Times New Roman" pitchFamily="18" charset="0"/>
              </a:rPr>
              <a:t>, разноцветный кубик. Каждый берет по пластине, кидает кубик, берет себе деталь соответствующего цвета. Надо построить башню  одного цвета, выше, чем соперник. Т.е., если будут выпадать все время разные цвета, высокой башни не получится.</a:t>
            </a:r>
            <a:endParaRPr lang="ru-RU" sz="36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chemeClr val="tx1"/>
                </a:solidFill>
                <a:latin typeface="Times New Roman" pitchFamily="18" charset="0"/>
                <a:cs typeface="Times New Roman" pitchFamily="18" charset="0"/>
              </a:rPr>
              <a:t>Вывод:</a:t>
            </a:r>
            <a:endParaRPr lang="ru-RU" sz="32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lgn="just"/>
            <a:r>
              <a:rPr lang="en-US" sz="4000" dirty="0" smtClean="0">
                <a:latin typeface="Times New Roman" pitchFamily="18" charset="0"/>
                <a:cs typeface="Times New Roman" pitchFamily="18" charset="0"/>
              </a:rPr>
              <a:t>Lego–</a:t>
            </a:r>
            <a:r>
              <a:rPr lang="ru-RU" sz="4000" dirty="0" smtClean="0">
                <a:latin typeface="Times New Roman" pitchFamily="18" charset="0"/>
                <a:cs typeface="Times New Roman" pitchFamily="18" charset="0"/>
              </a:rPr>
              <a:t>конструктор помогает детям дошкольного возраста в игровой форме освоить элементарные математические представления.</a:t>
            </a:r>
            <a:endParaRPr lang="ru-RU" sz="40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2922078" cy="6154758"/>
          </a:xfrm>
        </p:spPr>
        <p:txBody>
          <a:bodyPr>
            <a:normAutofit fontScale="90000"/>
          </a:bodyPr>
          <a:lstStyle/>
          <a:p>
            <a:r>
              <a:rPr lang="ru-RU" sz="1800" dirty="0" smtClean="0">
                <a:solidFill>
                  <a:schemeClr val="tx1"/>
                </a:solidFill>
                <a:latin typeface="Times New Roman" pitchFamily="18" charset="0"/>
                <a:cs typeface="Times New Roman" pitchFamily="18" charset="0"/>
              </a:rPr>
              <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Новикова Валентина Павловна</a:t>
            </a:r>
            <a:br>
              <a:rPr lang="ru-RU" sz="1800" dirty="0" smtClean="0">
                <a:solidFill>
                  <a:schemeClr val="tx1"/>
                </a:solidFill>
                <a:latin typeface="Times New Roman" pitchFamily="18" charset="0"/>
                <a:cs typeface="Times New Roman" pitchFamily="18" charset="0"/>
              </a:rPr>
            </a:br>
            <a:r>
              <a:rPr lang="ru-RU" sz="1800" b="1" dirty="0" smtClean="0">
                <a:solidFill>
                  <a:schemeClr val="tx1"/>
                </a:solidFill>
                <a:latin typeface="Times New Roman" pitchFamily="18" charset="0"/>
                <a:cs typeface="Times New Roman" pitchFamily="18" charset="0"/>
              </a:rPr>
              <a:t> "</a:t>
            </a:r>
            <a:r>
              <a:rPr lang="ru-RU" sz="1800" b="1" dirty="0" err="1" smtClean="0">
                <a:solidFill>
                  <a:schemeClr val="tx1"/>
                </a:solidFill>
                <a:latin typeface="Times New Roman" pitchFamily="18" charset="0"/>
                <a:cs typeface="Times New Roman" pitchFamily="18" charset="0"/>
              </a:rPr>
              <a:t>Лего-мозаика</a:t>
            </a:r>
            <a:r>
              <a:rPr lang="ru-RU" sz="1800" b="1" dirty="0" smtClean="0">
                <a:solidFill>
                  <a:schemeClr val="tx1"/>
                </a:solidFill>
                <a:latin typeface="Times New Roman" pitchFamily="18" charset="0"/>
                <a:cs typeface="Times New Roman" pitchFamily="18" charset="0"/>
              </a:rPr>
              <a:t> в играх и занятиях: Методическое пособие"</a:t>
            </a:r>
            <a:br>
              <a:rPr lang="ru-RU" sz="1800" b="1"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Представленные в пособии игры, задания и упражнения с использованием геометрических фигур </a:t>
            </a:r>
            <a:r>
              <a:rPr lang="ru-RU" sz="1800" dirty="0" err="1" smtClean="0">
                <a:solidFill>
                  <a:schemeClr val="tx1"/>
                </a:solidFill>
                <a:latin typeface="Times New Roman" pitchFamily="18" charset="0"/>
                <a:cs typeface="Times New Roman" pitchFamily="18" charset="0"/>
              </a:rPr>
              <a:t>Лего-мозаики</a:t>
            </a:r>
            <a:r>
              <a:rPr lang="ru-RU" sz="1800" dirty="0" smtClean="0">
                <a:solidFill>
                  <a:schemeClr val="tx1"/>
                </a:solidFill>
                <a:latin typeface="Times New Roman" pitchFamily="18" charset="0"/>
                <a:cs typeface="Times New Roman" pitchFamily="18" charset="0"/>
              </a:rPr>
              <a:t> способствуют формированию у детей логического и математического мышления, развитию мелкой моторики рук; стимулируют развитие важнейших психических процессов, необходимых для успешного обучения в школе.</a:t>
            </a:r>
            <a:br>
              <a:rPr lang="ru-RU"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Книга адресована воспитателям дошкольных образовательных учреждений, учителям начальной школы и родителям.</a:t>
            </a:r>
            <a:br>
              <a:rPr lang="ru-RU" sz="1800" dirty="0" smtClean="0">
                <a:solidFill>
                  <a:schemeClr val="tx1"/>
                </a:solidFill>
                <a:latin typeface="Times New Roman" pitchFamily="18" charset="0"/>
                <a:cs typeface="Times New Roman" pitchFamily="18" charset="0"/>
              </a:rPr>
            </a:br>
            <a:r>
              <a:rPr lang="ru-RU" dirty="0" smtClean="0"/>
              <a:t/>
            </a:r>
            <a:br>
              <a:rPr lang="ru-RU" dirty="0" smtClean="0"/>
            </a:br>
            <a:endParaRPr lang="ru-RU" dirty="0"/>
          </a:p>
        </p:txBody>
      </p:sp>
      <p:pic>
        <p:nvPicPr>
          <p:cNvPr id="4" name="Содержимое 3" descr="1.jpg"/>
          <p:cNvPicPr>
            <a:picLocks noGrp="1" noChangeAspect="1"/>
          </p:cNvPicPr>
          <p:nvPr>
            <p:ph idx="1"/>
          </p:nvPr>
        </p:nvPicPr>
        <p:blipFill>
          <a:blip r:embed="rId2"/>
          <a:stretch>
            <a:fillRect/>
          </a:stretch>
        </p:blipFill>
        <p:spPr>
          <a:xfrm>
            <a:off x="4857752" y="357166"/>
            <a:ext cx="4048153" cy="607223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chemeClr val="tx1"/>
                </a:solidFill>
                <a:latin typeface="Times New Roman" pitchFamily="18" charset="0"/>
                <a:cs typeface="Times New Roman" pitchFamily="18" charset="0"/>
              </a:rPr>
              <a:t>Задачи обучения математическим действиям с </a:t>
            </a:r>
            <a:r>
              <a:rPr lang="en-US" sz="2800" b="1" dirty="0" smtClean="0">
                <a:solidFill>
                  <a:schemeClr val="tx1"/>
                </a:solidFill>
                <a:latin typeface="Times New Roman" pitchFamily="18" charset="0"/>
                <a:cs typeface="Times New Roman" pitchFamily="18" charset="0"/>
              </a:rPr>
              <a:t>Lego:</a:t>
            </a:r>
            <a:endParaRPr lang="ru-RU" sz="28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lnSpcReduction="10000"/>
          </a:bodyPr>
          <a:lstStyle/>
          <a:p>
            <a:pPr algn="just"/>
            <a:r>
              <a:rPr lang="ru-RU" sz="3000" dirty="0" smtClean="0">
                <a:latin typeface="Times New Roman" pitchFamily="18" charset="0"/>
                <a:cs typeface="Times New Roman" pitchFamily="18" charset="0"/>
              </a:rPr>
              <a:t>Обучение происходит через игру (дети учатся по средствам игры. Когда деятельность привлекает она захватывает внимание).</a:t>
            </a:r>
          </a:p>
          <a:p>
            <a:pPr algn="just"/>
            <a:r>
              <a:rPr lang="ru-RU" sz="3000" dirty="0" smtClean="0">
                <a:latin typeface="Times New Roman" pitchFamily="18" charset="0"/>
                <a:cs typeface="Times New Roman" pitchFamily="18" charset="0"/>
              </a:rPr>
              <a:t>Решение задач, счета, создания узоров.</a:t>
            </a:r>
          </a:p>
          <a:p>
            <a:pPr algn="just"/>
            <a:r>
              <a:rPr lang="en-US" sz="3000" dirty="0" smtClean="0">
                <a:latin typeface="Times New Roman" pitchFamily="18" charset="0"/>
                <a:cs typeface="Times New Roman" pitchFamily="18" charset="0"/>
              </a:rPr>
              <a:t>Lego</a:t>
            </a:r>
            <a:r>
              <a:rPr lang="ru-RU" sz="3000" dirty="0" smtClean="0">
                <a:latin typeface="Times New Roman" pitchFamily="18" charset="0"/>
                <a:cs typeface="Times New Roman" pitchFamily="18" charset="0"/>
              </a:rPr>
              <a:t> учит детей цветовому восприятию и цветовым различиям.</a:t>
            </a:r>
          </a:p>
          <a:p>
            <a:pPr algn="just"/>
            <a:r>
              <a:rPr lang="ru-RU" sz="3000" dirty="0" smtClean="0">
                <a:latin typeface="Times New Roman" pitchFamily="18" charset="0"/>
                <a:cs typeface="Times New Roman" pitchFamily="18" charset="0"/>
              </a:rPr>
              <a:t>Соотношение соответствующим цветовым группам и определение цвета в каждой группе.</a:t>
            </a:r>
          </a:p>
          <a:p>
            <a:pPr algn="just"/>
            <a:r>
              <a:rPr lang="ru-RU" sz="3000" dirty="0" smtClean="0">
                <a:latin typeface="Times New Roman" pitchFamily="18" charset="0"/>
                <a:cs typeface="Times New Roman" pitchFamily="18" charset="0"/>
              </a:rPr>
              <a:t>Сортировка по группам разных размеров.</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357166"/>
            <a:ext cx="7498080" cy="4500594"/>
          </a:xfrm>
        </p:spPr>
        <p:txBody>
          <a:bodyPr>
            <a:normAutofit/>
          </a:bodyPr>
          <a:lstStyle/>
          <a:p>
            <a:pPr algn="just"/>
            <a:r>
              <a:rPr lang="ru-RU" sz="4000" dirty="0" smtClean="0">
                <a:solidFill>
                  <a:schemeClr val="tx1"/>
                </a:solidFill>
                <a:latin typeface="Times New Roman" pitchFamily="18" charset="0"/>
                <a:cs typeface="Times New Roman" pitchFamily="18" charset="0"/>
              </a:rPr>
              <a:t>Несколько упражнений с конструктором </a:t>
            </a:r>
            <a:r>
              <a:rPr lang="en-US" sz="4000" dirty="0" smtClean="0">
                <a:solidFill>
                  <a:schemeClr val="tx1"/>
                </a:solidFill>
                <a:latin typeface="Times New Roman" pitchFamily="18" charset="0"/>
                <a:cs typeface="Times New Roman" pitchFamily="18" charset="0"/>
              </a:rPr>
              <a:t>LEGO</a:t>
            </a:r>
            <a:r>
              <a:rPr lang="ru-RU" sz="4000" dirty="0" smtClean="0">
                <a:solidFill>
                  <a:schemeClr val="tx1"/>
                </a:solidFill>
                <a:latin typeface="Times New Roman" pitchFamily="18" charset="0"/>
                <a:cs typeface="Times New Roman" pitchFamily="18" charset="0"/>
              </a:rPr>
              <a:t> которые направлены на формирование элементарных математических представлений.</a:t>
            </a:r>
            <a:endParaRPr lang="ru-RU" sz="40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1435608" y="4643446"/>
            <a:ext cx="7498080" cy="1604954"/>
          </a:xfrm>
        </p:spPr>
        <p:txBody>
          <a:bodyPr/>
          <a:lstStyle/>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85728"/>
            <a:ext cx="7498080" cy="1143000"/>
          </a:xfrm>
        </p:spPr>
        <p:txBody>
          <a:bodyPr>
            <a:normAutofit/>
          </a:bodyPr>
          <a:lstStyle/>
          <a:p>
            <a:r>
              <a:rPr lang="ru-RU" sz="3200" b="1" dirty="0" smtClean="0">
                <a:solidFill>
                  <a:schemeClr val="tx1"/>
                </a:solidFill>
                <a:latin typeface="Times New Roman" pitchFamily="18" charset="0"/>
                <a:cs typeface="Times New Roman" pitchFamily="18" charset="0"/>
              </a:rPr>
              <a:t>Пространственные представления: </a:t>
            </a:r>
            <a:br>
              <a:rPr lang="ru-RU" sz="3200" b="1" dirty="0" smtClean="0">
                <a:solidFill>
                  <a:schemeClr val="tx1"/>
                </a:solidFill>
                <a:latin typeface="Times New Roman" pitchFamily="18" charset="0"/>
                <a:cs typeface="Times New Roman" pitchFamily="18" charset="0"/>
              </a:rPr>
            </a:br>
            <a:r>
              <a:rPr lang="ru-RU" sz="3200" b="1" dirty="0" smtClean="0">
                <a:solidFill>
                  <a:schemeClr val="tx1"/>
                </a:solidFill>
                <a:latin typeface="Times New Roman" pitchFamily="18" charset="0"/>
                <a:cs typeface="Times New Roman" pitchFamily="18" charset="0"/>
              </a:rPr>
              <a:t>вверх, вниз.</a:t>
            </a:r>
            <a:endParaRPr lang="ru-RU" sz="3200" dirty="0">
              <a:solidFill>
                <a:schemeClr val="tx1"/>
              </a:solidFill>
              <a:latin typeface="Times New Roman" pitchFamily="18" charset="0"/>
              <a:cs typeface="Times New Roman" pitchFamily="18" charset="0"/>
            </a:endParaRPr>
          </a:p>
        </p:txBody>
      </p:sp>
      <p:sp>
        <p:nvSpPr>
          <p:cNvPr id="5" name="Содержимое 4"/>
          <p:cNvSpPr>
            <a:spLocks noGrp="1"/>
          </p:cNvSpPr>
          <p:nvPr>
            <p:ph idx="1"/>
          </p:nvPr>
        </p:nvSpPr>
        <p:spPr>
          <a:xfrm>
            <a:off x="5929322" y="1714488"/>
            <a:ext cx="2504300" cy="1500198"/>
          </a:xfrm>
        </p:spPr>
        <p:txBody>
          <a:bodyPr>
            <a:normAutofit/>
          </a:bodyPr>
          <a:lstStyle/>
          <a:p>
            <a:pPr>
              <a:buNone/>
            </a:pPr>
            <a:r>
              <a:rPr lang="ru-RU" sz="1700" dirty="0" smtClean="0">
                <a:latin typeface="Times New Roman" pitchFamily="18" charset="0"/>
                <a:cs typeface="Times New Roman" pitchFamily="18" charset="0"/>
              </a:rPr>
              <a:t>Посмотри и запомни: вверх и низ.</a:t>
            </a:r>
          </a:p>
          <a:p>
            <a:pPr>
              <a:buNone/>
            </a:pPr>
            <a:endParaRPr lang="ru-RU" dirty="0"/>
          </a:p>
        </p:txBody>
      </p:sp>
      <p:pic>
        <p:nvPicPr>
          <p:cNvPr id="6" name="Содержимое 3" descr="20200204_102443.jpg"/>
          <p:cNvPicPr>
            <a:picLocks noChangeAspect="1"/>
          </p:cNvPicPr>
          <p:nvPr/>
        </p:nvPicPr>
        <p:blipFill>
          <a:blip r:embed="rId2" cstate="print"/>
          <a:stretch>
            <a:fillRect/>
          </a:stretch>
        </p:blipFill>
        <p:spPr>
          <a:xfrm>
            <a:off x="1714480" y="1357298"/>
            <a:ext cx="3911231" cy="521497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chemeClr val="tx1"/>
                </a:solidFill>
                <a:latin typeface="Times New Roman" pitchFamily="18" charset="0"/>
                <a:cs typeface="Times New Roman" pitchFamily="18" charset="0"/>
              </a:rPr>
              <a:t>Много, один, высокое, низкое.</a:t>
            </a:r>
            <a:endParaRPr lang="ru-RU" sz="32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6143636" y="1214422"/>
            <a:ext cx="2500330" cy="4714908"/>
          </a:xfrm>
        </p:spPr>
        <p:txBody>
          <a:bodyPr>
            <a:noAutofit/>
          </a:bodyPr>
          <a:lstStyle/>
          <a:p>
            <a:pPr>
              <a:buNone/>
            </a:pPr>
            <a:r>
              <a:rPr lang="ru-RU" sz="28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Формируется представление о количестве (один, много), о величине (высокий, низкий)</a:t>
            </a:r>
            <a:endParaRPr lang="ru-RU" sz="2000" dirty="0">
              <a:latin typeface="Times New Roman" pitchFamily="18" charset="0"/>
              <a:cs typeface="Times New Roman" pitchFamily="18" charset="0"/>
            </a:endParaRPr>
          </a:p>
        </p:txBody>
      </p:sp>
      <p:pic>
        <p:nvPicPr>
          <p:cNvPr id="1026" name="Picture 2" descr="D:\User\Desktop\для презинтации\20200204_102659.jpg"/>
          <p:cNvPicPr>
            <a:picLocks noChangeAspect="1" noChangeArrowheads="1"/>
          </p:cNvPicPr>
          <p:nvPr/>
        </p:nvPicPr>
        <p:blipFill>
          <a:blip r:embed="rId2" cstate="print"/>
          <a:srcRect/>
          <a:stretch>
            <a:fillRect/>
          </a:stretch>
        </p:blipFill>
        <p:spPr bwMode="auto">
          <a:xfrm>
            <a:off x="1571604" y="1142984"/>
            <a:ext cx="4357718" cy="528641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chemeClr val="tx1"/>
                </a:solidFill>
                <a:latin typeface="Times New Roman" pitchFamily="18" charset="0"/>
                <a:cs typeface="Times New Roman" pitchFamily="18" charset="0"/>
              </a:rPr>
              <a:t>Построй длинную (короткую) дорожку.</a:t>
            </a:r>
            <a:endParaRPr lang="ru-RU" sz="32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5786446" y="1714488"/>
            <a:ext cx="2790052" cy="1819268"/>
          </a:xfrm>
        </p:spPr>
        <p:txBody>
          <a:bodyPr>
            <a:normAutofit fontScale="92500" lnSpcReduction="10000"/>
          </a:bodyPr>
          <a:lstStyle/>
          <a:p>
            <a:pPr>
              <a:buNone/>
            </a:pPr>
            <a:r>
              <a:rPr lang="ru-RU" dirty="0" smtClean="0"/>
              <a:t>    </a:t>
            </a:r>
            <a:r>
              <a:rPr lang="ru-RU" sz="2400" dirty="0" smtClean="0">
                <a:latin typeface="Times New Roman" pitchFamily="18" charset="0"/>
                <a:cs typeface="Times New Roman" pitchFamily="18" charset="0"/>
              </a:rPr>
              <a:t>Выделять признаки предмета (длинная, короткая).</a:t>
            </a:r>
            <a:endParaRPr lang="ru-RU" sz="2400" dirty="0"/>
          </a:p>
        </p:txBody>
      </p:sp>
      <p:pic>
        <p:nvPicPr>
          <p:cNvPr id="1026" name="Picture 2"/>
          <p:cNvPicPr>
            <a:picLocks noChangeAspect="1" noChangeArrowheads="1"/>
          </p:cNvPicPr>
          <p:nvPr/>
        </p:nvPicPr>
        <p:blipFill>
          <a:blip r:embed="rId2" cstate="print"/>
          <a:srcRect/>
          <a:stretch>
            <a:fillRect/>
          </a:stretch>
        </p:blipFill>
        <p:spPr bwMode="auto">
          <a:xfrm>
            <a:off x="1571604" y="1285859"/>
            <a:ext cx="3929090" cy="5259339"/>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chemeClr val="tx1"/>
                </a:solidFill>
                <a:latin typeface="Times New Roman" pitchFamily="18" charset="0"/>
                <a:cs typeface="Times New Roman" pitchFamily="18" charset="0"/>
              </a:rPr>
              <a:t>Широкая и узкая тропинка.</a:t>
            </a:r>
            <a:endParaRPr lang="ru-RU" sz="32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5500694" y="1357298"/>
            <a:ext cx="2500330" cy="2214578"/>
          </a:xfrm>
        </p:spPr>
        <p:txBody>
          <a:bodyPr>
            <a:normAutofit/>
          </a:bodyPr>
          <a:lstStyle/>
          <a:p>
            <a:pPr>
              <a:buNone/>
            </a:pPr>
            <a:r>
              <a:rPr lang="ru-RU" sz="2400" dirty="0" smtClean="0">
                <a:latin typeface="Times New Roman" pitchFamily="18" charset="0"/>
                <a:cs typeface="Times New Roman" pitchFamily="18" charset="0"/>
              </a:rPr>
              <a:t>    Формировать представление и ширине предмета.</a:t>
            </a:r>
            <a:endParaRPr lang="ru-RU" sz="24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1571604" y="1357298"/>
            <a:ext cx="3571900" cy="5143536"/>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435608" y="357166"/>
            <a:ext cx="7498080" cy="5891234"/>
          </a:xfrm>
        </p:spPr>
        <p:txBody>
          <a:bodyPr>
            <a:normAutofit/>
          </a:bodyPr>
          <a:lstStyle/>
          <a:p>
            <a:pPr algn="just"/>
            <a:r>
              <a:rPr lang="ru-RU" b="1" i="1" dirty="0" smtClean="0">
                <a:latin typeface="Times New Roman" pitchFamily="18" charset="0"/>
                <a:cs typeface="Times New Roman" pitchFamily="18" charset="0"/>
              </a:rPr>
              <a:t>«Разноцветные дорожки»</a:t>
            </a:r>
          </a:p>
          <a:p>
            <a:pPr algn="just">
              <a:buNone/>
            </a:pPr>
            <a:r>
              <a:rPr lang="ru-RU" dirty="0" smtClean="0">
                <a:latin typeface="Times New Roman" pitchFamily="18" charset="0"/>
                <a:cs typeface="Times New Roman" pitchFamily="18" charset="0"/>
              </a:rPr>
              <a:t>Материал: набор конструктора </a:t>
            </a:r>
            <a:r>
              <a:rPr lang="ru-RU" dirty="0" err="1" smtClean="0">
                <a:latin typeface="Times New Roman" pitchFamily="18" charset="0"/>
                <a:cs typeface="Times New Roman" pitchFamily="18" charset="0"/>
              </a:rPr>
              <a:t>Лего</a:t>
            </a:r>
            <a:r>
              <a:rPr lang="ru-RU" dirty="0" smtClean="0">
                <a:latin typeface="Times New Roman" pitchFamily="18" charset="0"/>
                <a:cs typeface="Times New Roman" pitchFamily="18" charset="0"/>
              </a:rPr>
              <a:t>.</a:t>
            </a:r>
          </a:p>
          <a:p>
            <a:pPr algn="just">
              <a:buNone/>
            </a:pPr>
            <a:r>
              <a:rPr lang="ru-RU" dirty="0" smtClean="0">
                <a:latin typeface="Times New Roman" pitchFamily="18" charset="0"/>
                <a:cs typeface="Times New Roman" pitchFamily="18" charset="0"/>
              </a:rPr>
              <a:t>Цель: формируются, закрепляются представления о цвете, форме, величине.</a:t>
            </a:r>
          </a:p>
          <a:p>
            <a:pPr algn="just">
              <a:buNone/>
            </a:pPr>
            <a:r>
              <a:rPr lang="ru-RU" dirty="0" smtClean="0">
                <a:latin typeface="Times New Roman" pitchFamily="18" charset="0"/>
                <a:cs typeface="Times New Roman" pitchFamily="18" charset="0"/>
              </a:rPr>
              <a:t>Кирпичики </a:t>
            </a:r>
            <a:r>
              <a:rPr lang="ru-RU" dirty="0" err="1" smtClean="0">
                <a:latin typeface="Times New Roman" pitchFamily="18" charset="0"/>
                <a:cs typeface="Times New Roman" pitchFamily="18" charset="0"/>
              </a:rPr>
              <a:t>лего</a:t>
            </a:r>
            <a:r>
              <a:rPr lang="ru-RU" dirty="0" smtClean="0">
                <a:latin typeface="Times New Roman" pitchFamily="18" charset="0"/>
                <a:cs typeface="Times New Roman" pitchFamily="18" charset="0"/>
              </a:rPr>
              <a:t> чередуются по цвету, форме. Дорожки длинные и короткие. Обязательно обыгрывание построек (проведи кошечку по короткой, а корову подлинной; помоги щенку дойти до своего домика и </a:t>
            </a:r>
            <a:r>
              <a:rPr lang="ru-RU" dirty="0" err="1" smtClean="0">
                <a:latin typeface="Times New Roman" pitchFamily="18" charset="0"/>
                <a:cs typeface="Times New Roman" pitchFamily="18" charset="0"/>
              </a:rPr>
              <a:t>т.д</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52</TotalTime>
  <Words>302</Words>
  <Application>Microsoft Office PowerPoint</Application>
  <PresentationFormat>Экран (4:3)</PresentationFormat>
  <Paragraphs>32</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Солнцестояние</vt:lpstr>
      <vt:lpstr>Муниципальное дошкольное образовательное бюджетное учреждение «Центр развития Ребенка – детский сад №2» г. Дальнегорск</vt:lpstr>
      <vt:lpstr>      Новикова Валентина Павловна  "Лего-мозаика в играх и занятиях: Методическое пособие" Представленные в пособии игры, задания и упражнения с использованием геометрических фигур Лего-мозаики способствуют формированию у детей логического и математического мышления, развитию мелкой моторики рук; стимулируют развитие важнейших психических процессов, необходимых для успешного обучения в школе. Книга адресована воспитателям дошкольных образовательных учреждений, учителям начальной школы и родителям.  </vt:lpstr>
      <vt:lpstr>Задачи обучения математическим действиям с Lego:</vt:lpstr>
      <vt:lpstr>Несколько упражнений с конструктором LEGO которые направлены на формирование элементарных математических представлений.</vt:lpstr>
      <vt:lpstr>Пространственные представления:  вверх, вниз.</vt:lpstr>
      <vt:lpstr>Много, один, высокое, низкое.</vt:lpstr>
      <vt:lpstr>Построй длинную (короткую) дорожку.</vt:lpstr>
      <vt:lpstr>Широкая и узкая тропинка.</vt:lpstr>
      <vt:lpstr>Слайд 9</vt:lpstr>
      <vt:lpstr>Слайд 10</vt:lpstr>
      <vt:lpstr>Вывод:</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дошкольное образовательное бюджетное учреждение «Центр развития Ребенка – детский сад №2» г. Дальнегорск</dc:title>
  <dc:creator>zZz</dc:creator>
  <cp:lastModifiedBy>zZz</cp:lastModifiedBy>
  <cp:revision>14</cp:revision>
  <dcterms:created xsi:type="dcterms:W3CDTF">2020-02-09T00:43:29Z</dcterms:created>
  <dcterms:modified xsi:type="dcterms:W3CDTF">2022-03-17T10:51:39Z</dcterms:modified>
</cp:coreProperties>
</file>