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990099"/>
    <a:srgbClr val="FF3399"/>
    <a:srgbClr val="6600FF"/>
    <a:srgbClr val="FF6699"/>
    <a:srgbClr val="CC0099"/>
    <a:srgbClr val="660033"/>
    <a:srgbClr val="F93E1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762" autoAdjust="0"/>
    <p:restoredTop sz="94660"/>
  </p:normalViewPr>
  <p:slideViewPr>
    <p:cSldViewPr>
      <p:cViewPr varScale="1">
        <p:scale>
          <a:sx n="64" d="100"/>
          <a:sy n="64" d="100"/>
        </p:scale>
        <p:origin x="-102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52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9128B41-E78B-4607-9714-D4B46765F671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5C98B26-A45D-4D37-BE02-C9F031DAD1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8C48F-DA76-4746-B516-DD7CE3FD0ECC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F19D8-4A47-40B5-B04A-F134CE142A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10000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0F1AF-1782-4EFD-90C5-FCEDDC9B025D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3E4B0-9F63-43AC-BD7C-6D8E253162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10000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80A34-866E-4619-A227-C03B1D9175C6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5F56A-1EC5-4D25-97A3-AAE7AFEA06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10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12463-B39A-4639-B6FA-D79E3DB8CDE8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70A26-D2D6-4F04-8FF0-AE58099FBE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10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44E5C-9CFB-4FD1-8163-A1116A7CA46F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96E64-E72F-44B3-97D7-29B4E9BBA5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10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6C3C2-D2B8-454B-AB19-D2A03E9EA41E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21379-58B8-4328-B37D-10E5ECB985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10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B4B8D-5A54-4087-9A0B-25FB11F0FD2F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215E4-A811-48C0-82F1-251EE3A4E4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10000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83B65-3430-4AAE-A8BF-D12E67933FCA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740A8-6AF7-4090-AC1E-6D0632C358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10000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B8660-95C2-4FD1-A5DF-445E20D6B3F6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7FC6B-D068-4709-AAA0-1D3F29A2B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10000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2C13E-130F-4A71-87B8-B2416FE5630A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FFE09-94E0-45F4-93A1-AB5CBFCDCF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10000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EE765-86F3-4226-B872-A868919AD0D7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1708E-4E4A-440F-93EF-BE65FDFA82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10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701992-632A-4A00-8672-B90FA5A41FFD}" type="datetimeFigureOut">
              <a:rPr lang="ru-RU"/>
              <a:pPr>
                <a:defRPr/>
              </a:pPr>
              <a:t>20.05.2022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6409AE-7E66-4575-81CA-D8A859076C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 spd="med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file:///C:\Documents%20and%20Settings\Ostap\&#1056;&#1072;&#1073;&#1086;&#1095;&#1080;&#1081;%20&#1089;&#1090;&#1086;&#1083;\&#1060;&#1086;&#1085;&#1086;&#1074;&#1072;&#1103;%20&#1084;&#1091;&#1079;&#1099;&#1082;&#1072;%20%20-%201%20(&#1076;&#1083;&#1103;%20&#1087;&#1088;&#1077;&#1079;&#1077;&#1085;&#1090;&#1072;&#1094;&#1080;&#1080;).mp3" TargetMode="External"/><Relationship Id="rId1" Type="http://schemas.openxmlformats.org/officeDocument/2006/relationships/audio" Target="file:///C:\Documents%20and%20Settings\Ostap\&#1056;&#1072;&#1073;&#1086;&#1095;&#1080;&#1081;%20&#1089;&#1090;&#1086;&#1083;\&#1092;&#1086;&#1085;&#1086;&#1074;&#1072;&#1103;%20&#1084;&#1091;&#1079;&#1099;&#1082;&#1072;%20&#1087;&#1086;&#1076;%20&#1089;&#1090;&#1080;&#1093;&#1080;%20-%20&#1088;&#1086;&#1076;&#1080;&#1090;&#1077;&#1083;&#1103;&#1084;.mp3" TargetMode="External"/><Relationship Id="rId6" Type="http://schemas.openxmlformats.org/officeDocument/2006/relationships/image" Target="../media/image3.gif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2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gif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clck.yandex.ru/redir/nWO_r1F33ck?data=NnBZTWRhdFZKOHQxUjhzSWFYVGhXWXRaYTF5VG1MU0dyQk5sYWZ2R19vT1E5LW92RGJXSXBwSFdscHNkbkJ3ZnBHYlFZaGpZWEhNS3hYWDJ1RWREOXlTQWQ4Mnc3NTVIVDByMFd0SkN1UzU4amxXbFI0R2pBQQ&amp;b64e=2&amp;sign=228e70aec7f54ae6493d6b91043b0456&amp;keyno=17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gif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2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8198947_0_11b640_c265c39b_ori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177949">
            <a:off x="55788" y="2638687"/>
            <a:ext cx="3057224" cy="4047348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201622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«Тепло материнских сердец»</a:t>
            </a:r>
            <a:br>
              <a:rPr lang="ru-RU" sz="3200" b="1" i="1" dirty="0" smtClean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err="1" smtClean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b="1" i="1" smtClean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онкурсно</a:t>
            </a:r>
            <a:r>
              <a:rPr lang="ru-RU" sz="3200" b="1" i="1" dirty="0" smtClean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- игровая программа ко Дню матери для детей и родителей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3212976"/>
            <a:ext cx="6768752" cy="2232248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Андреева Нина Николаева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Ветрова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Валерия Владимировна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spc="50" dirty="0" smtClean="0">
                <a:ln w="11430"/>
                <a:solidFill>
                  <a:srgbClr val="FF339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МБОУ ДОД «Дворец творчества детей и молодежи имени </a:t>
            </a:r>
            <a:r>
              <a:rPr lang="ru-RU" sz="2000" b="1" spc="50" dirty="0" err="1" smtClean="0">
                <a:ln w="11430"/>
                <a:solidFill>
                  <a:srgbClr val="FF339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Добробабиной</a:t>
            </a:r>
            <a:r>
              <a:rPr lang="ru-RU" sz="2000" b="1" spc="50" dirty="0" smtClean="0">
                <a:ln w="11430"/>
                <a:solidFill>
                  <a:srgbClr val="FF3399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А.П. города Белово»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педагоги дополнительного образования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1" name="Рисунок 3" descr="7e3ea0106f2f435dbf6c26745bffe5bc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679856">
            <a:off x="6170613" y="2316163"/>
            <a:ext cx="3054350" cy="174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5" descr="x1pjzf10.gi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5732463"/>
            <a:ext cx="5943600" cy="7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фоновая музыка под стихи - родителя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8604250" y="5492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Фоновая музыка  - 1 (для презентации)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8604250" y="5492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Фоновая музыка  - 1 (для презентации)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8604250" y="5492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3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numSld="6" showWhenStopped="0"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4"/>
                </p:tgtEl>
              </p:cMediaNode>
            </p:audio>
            <p:audio>
              <p:cMediaNode numSld="19" showWhenStopped="0">
                <p:cTn id="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8024" y="404664"/>
            <a:ext cx="4104456" cy="618630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rgbClr val="660033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А сейчас проверим вас, ребята. Я буду задавать вопросы, а вы хором отвечайте: только дружно и громко!  </a:t>
            </a:r>
            <a:r>
              <a:rPr lang="ru-RU" i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          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Кто пришел ко мне с утра?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err="1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Ма-моч-ка</a:t>
            </a: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! </a:t>
            </a:r>
            <a:b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Кто сказал: “Вставать пора!”?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err="1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Ма-моч-ка</a:t>
            </a: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! 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Кашу кто успел сварить?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err="1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Ма-моч-ка</a:t>
            </a: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! </a:t>
            </a:r>
            <a:b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Чаю в чашку кто налил?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err="1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Ма-моч-ка</a:t>
            </a: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! </a:t>
            </a:r>
            <a:b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Кто косички мне заплел?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err="1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Ма-моч-ка</a:t>
            </a: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! 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Целый дом один подмел?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err="1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Ма-моч-ка</a:t>
            </a: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! 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Кто меня поцеловал?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err="1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Ма-моч-ка</a:t>
            </a: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! </a:t>
            </a:r>
            <a:b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Кто ребячий любит смех?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err="1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Ма-моч-ка</a:t>
            </a: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! </a:t>
            </a:r>
            <a:b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Кто на свете лучше всех?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err="1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Ма-моч-ка</a:t>
            </a: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23555" name="Рисунок 3" descr="7e3ea0106f2f435dbf6c26745bffe5bc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239137">
            <a:off x="2828925" y="615950"/>
            <a:ext cx="2713038" cy="155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67544" y="3068960"/>
            <a:ext cx="4104456" cy="34163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    </a:t>
            </a:r>
            <a:endParaRPr lang="ru-RU" dirty="0">
              <a:solidFill>
                <a:srgbClr val="FF3399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 Много ночей не спали ваши мамы, беспокоились о вас, хотели, чтобы вы были здоровыми, умными и добрыми. Их руки постоянно трудятся для того, чтобы вам было хорошо и уютно. А теперь вспомните мамины руки.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  Мамы снимают украшения с пальцев и протягивают руки ребенку, который с завязанными глазами должен узнать руки своей мамы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addc31804a1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7624" y="0"/>
            <a:ext cx="2326040" cy="3456384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x1pjzf1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5301208"/>
            <a:ext cx="8263213" cy="1008112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2" name="Прямоугольник 1"/>
          <p:cNvSpPr/>
          <p:nvPr/>
        </p:nvSpPr>
        <p:spPr>
          <a:xfrm>
            <a:off x="1187624" y="476672"/>
            <a:ext cx="6552728" cy="4093428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solidFill>
                  <a:srgbClr val="660033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Наш праздник продолжается и сейчас, дорогие женщины, принимайте поздравления от наших ребят (звучит стихотворение)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i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Кто любовью согревает,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Всё на свете успевает,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Даже поиграть чуток?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Кто тебя всегда утешит,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 умоет, и причешет,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 щечку поцелует — чмок?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Вот она всегда какая —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Моя мамочка родная!</a:t>
            </a:r>
          </a:p>
        </p:txBody>
      </p:sp>
      <p:pic>
        <p:nvPicPr>
          <p:cNvPr id="3" name="Рисунок 2" descr="0_6ffe2_9a012094_X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34487" y="3284984"/>
            <a:ext cx="3409513" cy="3573016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24581" name="Рисунок 4" descr="vuhji3aixtq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8888" y="620713"/>
            <a:ext cx="144145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335846"/>
            <a:ext cx="6696744" cy="590931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Для того чтобы стать вежливым, мы должны пользоваться волшебными словами, от которых становится теплее, радостнее. Не забывайте детки, что мам надо беречь и чаще говорить им слова благодарности!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А сейчас я проверю, как хорошо вы знаете вежливые слова! Ваша задача хором закончить мои слова, так чтобы оно подходило в рифму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rgbClr val="CC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Растает даже ледяная глыба,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CC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От слова теплого... («спасибо»)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CC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Зазеленеет даже пень,</a:t>
            </a:r>
            <a:br>
              <a:rPr lang="ru-RU" b="1" i="1" dirty="0">
                <a:solidFill>
                  <a:srgbClr val="CC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rgbClr val="CC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Когда услышит добрый... («день»)</a:t>
            </a:r>
            <a:br>
              <a:rPr lang="ru-RU" b="1" i="1" dirty="0">
                <a:solidFill>
                  <a:srgbClr val="CC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rgbClr val="CC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Если больше есть не в силах,</a:t>
            </a:r>
            <a:br>
              <a:rPr lang="ru-RU" b="1" i="1" dirty="0">
                <a:solidFill>
                  <a:srgbClr val="CC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rgbClr val="CC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Скажем мамочке... («спасибо»)</a:t>
            </a:r>
            <a:br>
              <a:rPr lang="ru-RU" b="1" i="1" dirty="0">
                <a:solidFill>
                  <a:srgbClr val="CC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rgbClr val="CC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Когда бранят за шалости,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CC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скажи - прости... («пожалуйста»).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CC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>
                <a:solidFill>
                  <a:srgbClr val="CC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rgbClr val="CC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Молодцы! Теперь я уверена, что ваши мамы не обделены вниманием и нежностью!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1463483849_elements-for-collages-9-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2348880"/>
            <a:ext cx="3342423" cy="4365104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04664"/>
            <a:ext cx="7704856" cy="600484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О мамочках сложено много пословиц и поговорок. Знают ли их наши дети и мамы, мы сейчас </a:t>
            </a:r>
            <a:r>
              <a:rPr lang="ru-RU" i="1" dirty="0" err="1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проверим.Перед</a:t>
            </a:r>
            <a:r>
              <a:rPr lang="ru-RU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вами пословицы и поговорки разделены на 2 части. Вам нужно составить пословицу или поговорку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FF66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При солнышке тепло при матери добро.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FF66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Материнская забота в огне не горит и в воде не тонет.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FF66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Птица рада весне, а ребёнок  – матери.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FF66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Материнская ласка конца не знает.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FF66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Для матери ребёнок до ста лет </a:t>
            </a:r>
            <a:r>
              <a:rPr lang="ru-RU" b="1" i="1" dirty="0" err="1">
                <a:solidFill>
                  <a:srgbClr val="FF66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дитёнок</a:t>
            </a:r>
            <a:r>
              <a:rPr lang="ru-RU" b="1" i="1" dirty="0">
                <a:solidFill>
                  <a:srgbClr val="FF66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FF66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Матушкин гнев – что весенний снег: много его выпадает, да скоро тает.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FF66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Матери все дети равны – одинаковы сердцу больны.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FF66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Слепой щенок и тот к матери ползет. 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FF66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Куда мать, туда и дитя.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FF66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Всякой матери свое дитя мило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 descr="2102208dl1zqfrgc0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96336" y="3259992"/>
            <a:ext cx="1461120" cy="3598008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4" name="Рисунок 3" descr="1040757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83768" y="1412776"/>
            <a:ext cx="3810000" cy="381000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5" name="Рисунок 4" descr="7e3ea0106f2f435dbf6c26745bffe5bc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559669">
            <a:off x="6360135" y="1763309"/>
            <a:ext cx="2152383" cy="1229933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750" y="333375"/>
            <a:ext cx="5545138" cy="42465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 наш праздник продолжается! Сегодня особенный день! И нам очень приятно видеть на ваших лицах, дорогие мамы и бабушки, улыбки! И поэтому, сегодня только для вас все поздравления (стихотворение от детей)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День матери на всей планете,</a:t>
            </a:r>
            <a:br>
              <a:rPr lang="ru-RU" b="1" i="1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 галактике огромной всей</a:t>
            </a:r>
            <a:br>
              <a:rPr lang="ru-RU" b="1" i="1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Сегодня поздравляют дети,</a:t>
            </a:r>
            <a:br>
              <a:rPr lang="ru-RU" b="1" i="1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Своих любимых матерей.</a:t>
            </a:r>
            <a:br>
              <a:rPr lang="ru-RU" b="1" i="1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Ты жизнь мне, мама, подарила,</a:t>
            </a:r>
            <a:br>
              <a:rPr lang="ru-RU" b="1" i="1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Меня на свет произвела,</a:t>
            </a:r>
            <a:br>
              <a:rPr lang="ru-RU" b="1" i="1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За каждый шаг меня любила,</a:t>
            </a:r>
            <a:br>
              <a:rPr lang="ru-RU" b="1" i="1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Да будет жизнь твоя светла!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den_mater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548680"/>
            <a:ext cx="3275856" cy="192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7202df338c933ddc41282cdf660a3e6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5013176"/>
            <a:ext cx="7322997" cy="1345679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5846"/>
            <a:ext cx="6462464" cy="452431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Ребята, вы пробовали когда-нибудь описать свою маму? Оказывается это трудно. Предварительно ваши мамы заполнили анкету. Предлагаем детям ответить на такие же вопросы.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Я задаю вопрос ребенку, он отвечает, затем зачитываем ответ мамы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i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Вопросы для мам: Вопросы для детей: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srgbClr val="6600FF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1.Ваше любимое блюдо.        1. Мамино любимое блюдо.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2.Ваш любимый цвет.          2. Любимый цвет мамы.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3.Ваш любимый цветок.      3. Любимый мамин цветок.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4.Ваше любимое занятие.   4. Мамино любимое занятие.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Молодцы, вы многое знаете о своих дорогих мамочках!</a:t>
            </a:r>
          </a:p>
        </p:txBody>
      </p:sp>
      <p:pic>
        <p:nvPicPr>
          <p:cNvPr id="3" name="Рисунок 2" descr="a3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2492896"/>
            <a:ext cx="4113937" cy="4365104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5688632" cy="440120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 </a:t>
            </a:r>
            <a:r>
              <a:rPr lang="ru-RU" sz="2000" b="1" i="1" dirty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     </a:t>
            </a:r>
            <a:r>
              <a:rPr lang="ru-RU" sz="2000" b="1" i="1" dirty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Мы в вечном долгу перед мамой, поэтому нежно любите, уважайте, берегите её, не причиняйте боли словами, поступками.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 Мама ждет от вас заботы, внимания, сочувствия, сердечности, доброго слова. Поэтому чаще обнимайте маму.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 Давайте встанем в два круга. Мамы образуют большой круг, а дети внутри – маленький.  Под музыку дети и мамы идут в противоположные стороны, держась за руки. Как только музыка смолкнет, дети бегут к своим мамам, крепко их обнимают. Продолжаем играть меняя ход в другую сторону</a:t>
            </a:r>
          </a:p>
        </p:txBody>
      </p:sp>
      <p:pic>
        <p:nvPicPr>
          <p:cNvPr id="3" name="Рисунок 2" descr="128198947_0_11b640_c265c39b_ori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0"/>
            <a:ext cx="5029200" cy="6657975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4" name="Рисунок 3" descr="7202df338c933ddc41282cdf660a3e6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5517232"/>
            <a:ext cx="4457700" cy="819150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8064896" cy="59093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Наше мероприятие подошло к концу. Спасибо мамы за ваше доброе сердце, за желание побыть рядом с нами.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Нам очень приятно было видеть добрые и нежные ваши улыбки.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Сегодня праздник, а в праздники принято дарить подарки. Мы решили не отступать от этой замечательной традиции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            Мы подарок маме.                     </a:t>
            </a:r>
            <a:br>
              <a:rPr lang="ru-RU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                Покупать не станем.                        </a:t>
            </a:r>
            <a:br>
              <a:rPr lang="ru-RU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Приготовим сами.  Своими руками  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                                    Можно вышить ей платок.                                                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Можно вырастить цветок.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                  Можно дом нарисовать.                        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Речку голубую,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А ещё расцеловать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Маму дорогую!  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i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i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( Звучит музыка, ребята дарят подарки, выполненные своими руками) </a:t>
            </a:r>
            <a:r>
              <a:rPr lang="ru-RU" i="1" dirty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       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23" name="Рисунок 2" descr="family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2636838"/>
            <a:ext cx="2595562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Рисунок 3" descr="15866295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844675"/>
            <a:ext cx="2805113" cy="269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Рисунок 4" descr="10407570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96875" y="4437063"/>
            <a:ext cx="3810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5013176"/>
            <a:ext cx="7632848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Всем большое спасибо! 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Мам с детьми приглашаем </a:t>
            </a:r>
            <a:r>
              <a:rPr lang="ru-RU" sz="2800" b="1" i="1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на чаепитие</a:t>
            </a:r>
            <a:endParaRPr lang="ru-RU" sz="2800" b="1" i="1" dirty="0">
              <a:solidFill>
                <a:srgbClr val="FF3399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mam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4355976" y="-1"/>
            <a:ext cx="4788024" cy="4895755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97346"/>
            <a:ext cx="7128792" cy="618630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Литература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i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i="1" dirty="0" err="1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Архарова</a:t>
            </a:r>
            <a:r>
              <a:rPr lang="ru-RU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Л. И., </a:t>
            </a:r>
            <a:r>
              <a:rPr lang="ru-RU" i="1" dirty="0" err="1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Гребенкина</a:t>
            </a:r>
            <a:r>
              <a:rPr lang="ru-RU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Л.К., Демидова С.Б. Сценарии праздников, классных часов, игр, развлечений для начальной школы [Текст] : сборник / Л. И. </a:t>
            </a:r>
            <a:r>
              <a:rPr lang="ru-RU" i="1" dirty="0" err="1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Архарова</a:t>
            </a:r>
            <a:r>
              <a:rPr lang="ru-RU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, Л. К. </a:t>
            </a:r>
            <a:r>
              <a:rPr lang="ru-RU" i="1" dirty="0" err="1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Гребенкина</a:t>
            </a:r>
            <a:r>
              <a:rPr lang="ru-RU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, С. Б. Демидова; ред. А. Д. Лунина. - Москва : Педагогический поиск, 2005. - 160 с.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i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2.   </a:t>
            </a:r>
            <a:r>
              <a:rPr lang="ru-RU" i="1" dirty="0" err="1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Скоролупова</a:t>
            </a:r>
            <a:r>
              <a:rPr lang="ru-RU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О.А. Игра - как праздник! [Текст] / О.А. </a:t>
            </a:r>
            <a:r>
              <a:rPr lang="ru-RU" i="1" dirty="0" err="1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Скоролупова</a:t>
            </a:r>
            <a:r>
              <a:rPr lang="ru-RU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.- М.: Скрипторий, 2012.-134 с.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i="1" dirty="0">
              <a:solidFill>
                <a:srgbClr val="FF3399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3.   Степанова Е.Н. Воспитательная система класса: Теория и практика: Методические рекомендации [Текст] / Е.Н. Степанова.- М.: ТЦ Сфера, 2005. - 160 с.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i="1" dirty="0">
              <a:solidFill>
                <a:srgbClr val="FF3399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4.   Пословицы и поговорки о маме [Электронный ресурс]. – Режим </a:t>
            </a:r>
            <a:r>
              <a:rPr lang="ru-RU" i="1" dirty="0" err="1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доступа:</a:t>
            </a:r>
            <a:r>
              <a:rPr lang="ru-RU" i="1" dirty="0" err="1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ru-RU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hlinkClick r:id="rId3"/>
              </a:rPr>
              <a:t>://</a:t>
            </a:r>
            <a:r>
              <a:rPr lang="ru-RU" i="1" dirty="0" err="1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hlinkClick r:id="rId3"/>
              </a:rPr>
              <a:t>flaminguru.ru</a:t>
            </a:r>
            <a:r>
              <a:rPr lang="ru-RU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hlinkClick r:id="rId3"/>
              </a:rPr>
              <a:t>/posl13.htm</a:t>
            </a:r>
            <a:r>
              <a:rPr lang="ru-RU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i="1" dirty="0">
              <a:solidFill>
                <a:srgbClr val="FF3399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5.   Стихотворения о маме [Электронный ресурс]. – Режим доступа: http://www.verses.ru/category/stihi-o-mame,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vuhji3aixtq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6296" y="404664"/>
            <a:ext cx="2051720" cy="5699222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29614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i="1" dirty="0" err="1" smtClean="0">
                <a:solidFill>
                  <a:srgbClr val="7030A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Конкурсно-игровая</a:t>
            </a:r>
            <a:r>
              <a:rPr lang="ru-RU" sz="2400" b="1" i="1" dirty="0" smtClean="0">
                <a:solidFill>
                  <a:srgbClr val="7030A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программа ко </a:t>
            </a:r>
            <a:br>
              <a:rPr lang="ru-RU" sz="2400" b="1" i="1" dirty="0" smtClean="0">
                <a:solidFill>
                  <a:srgbClr val="7030A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7030A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Дню матери для детей и родителей</a:t>
            </a:r>
            <a:r>
              <a:rPr lang="ru-RU" sz="2400" b="1" dirty="0" smtClean="0">
                <a:solidFill>
                  <a:srgbClr val="7030A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solidFill>
                <a:srgbClr val="7030A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896544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 smtClean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ru-RU" sz="2400" b="1" i="1" dirty="0" smtClean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Мамин праздник, мамин день</a:t>
            </a:r>
            <a:endParaRPr lang="ru-RU" sz="2000" b="1" i="1" dirty="0" smtClean="0">
              <a:solidFill>
                <a:srgbClr val="6600FF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i="1" dirty="0" smtClean="0">
              <a:solidFill>
                <a:srgbClr val="6600FF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 smtClean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Цель: </a:t>
            </a:r>
            <a:r>
              <a:rPr lang="ru-RU" sz="2000" i="1" dirty="0" smtClean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способствовать формированию детско-родительских отношений,   способствующих бережному отношению к маме</a:t>
            </a:r>
            <a:endParaRPr lang="ru-RU" sz="2000" b="1" i="1" dirty="0" smtClean="0">
              <a:solidFill>
                <a:srgbClr val="6600FF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i="1" dirty="0" smtClean="0">
              <a:solidFill>
                <a:srgbClr val="6600FF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 smtClean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000" i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1 (образовательная) </a:t>
            </a:r>
            <a:r>
              <a:rPr lang="ru-RU" sz="2000" i="1" dirty="0" smtClean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привитие интереса к истории создания праздника «День матери»;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 smtClean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 2 (развивающая)</a:t>
            </a:r>
            <a:r>
              <a:rPr lang="ru-RU" sz="2000" i="1" dirty="0" smtClean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 приобщение учащихся к публичному выступлению;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i="1" dirty="0" smtClean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i="1" dirty="0" smtClean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3(воспитательная)</a:t>
            </a:r>
            <a:r>
              <a:rPr lang="ru-RU" sz="2000" i="1" dirty="0" smtClean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 создание теплой атмосферы между родителями и детьми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i="1" dirty="0" smtClean="0">
              <a:solidFill>
                <a:srgbClr val="6600FF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b="1" i="1" dirty="0" smtClean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Оборудование:</a:t>
            </a:r>
            <a:r>
              <a:rPr lang="ru-RU" sz="2000" i="1" dirty="0" smtClean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i="1" dirty="0" smtClean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доска, цветная бумага, </a:t>
            </a:r>
            <a:r>
              <a:rPr lang="ru-RU" sz="2000" i="1" dirty="0" err="1" smtClean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мультимедийная</a:t>
            </a:r>
            <a:r>
              <a:rPr lang="ru-RU" sz="2000" i="1" dirty="0" smtClean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система, ноутбук, диски, повязки для глаз, разрезанные пословицы и поговорки, анкеты, подарки мамам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i="1" dirty="0" smtClean="0">
              <a:solidFill>
                <a:srgbClr val="6600FF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i="1" dirty="0" smtClean="0">
              <a:solidFill>
                <a:srgbClr val="6600FF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056784" cy="101297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Ход мероприятия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16387" name="Содержимое 4" descr="20664862.png"/>
          <p:cNvPicPr>
            <a:picLocks noGrp="1" noChangeAspect="1"/>
          </p:cNvPicPr>
          <p:nvPr>
            <p:ph idx="1"/>
          </p:nvPr>
        </p:nvPicPr>
        <p:blipFill>
          <a:blip r:embed="rId3">
            <a:lum contrast="10000"/>
          </a:blip>
          <a:srcRect/>
          <a:stretch>
            <a:fillRect/>
          </a:stretch>
        </p:blipFill>
        <p:spPr>
          <a:xfrm rot="418782">
            <a:off x="20638" y="2659063"/>
            <a:ext cx="4141787" cy="3562350"/>
          </a:xfrm>
        </p:spPr>
      </p:pic>
      <p:sp>
        <p:nvSpPr>
          <p:cNvPr id="6" name="Прямоугольник 5"/>
          <p:cNvSpPr/>
          <p:nvPr/>
        </p:nvSpPr>
        <p:spPr>
          <a:xfrm>
            <a:off x="250825" y="1700213"/>
            <a:ext cx="8713788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(Мамы и дети сидят группами за столами. У каждого на столе конверт с заданием)</a:t>
            </a:r>
            <a:endParaRPr lang="ru-RU" dirty="0">
              <a:solidFill>
                <a:srgbClr val="990099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(Звучит музыка, показ слайдов)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2492896"/>
            <a:ext cx="4752528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660033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Добрый день, дорогие наши мамы! Этот день добрый потому, что посвящён он вам, наши  милые, дорогие, единственные.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srgbClr val="660033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660033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Сегодня мы, вместе с участниками нашего мероприятия, хотели бы подарить приятные минуты радости,  сидящим здесь женщинам – мамам и бабушкам.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srgbClr val="660033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660033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Итак, для вас, наши дорогие и прекрасные женщины наш сегодняшний праздник - День матери</a:t>
            </a:r>
          </a:p>
        </p:txBody>
      </p:sp>
      <p:pic>
        <p:nvPicPr>
          <p:cNvPr id="16390" name="Рисунок 7" descr="7202df338c933ddc41282cdf660a3e68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5876925"/>
            <a:ext cx="44577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ama.png"/>
          <p:cNvPicPr>
            <a:picLocks noChangeAspect="1"/>
          </p:cNvPicPr>
          <p:nvPr/>
        </p:nvPicPr>
        <p:blipFill>
          <a:blip r:embed="rId3" cstate="print">
            <a:lum bright="10000" contrast="-20000"/>
          </a:blip>
          <a:stretch>
            <a:fillRect/>
          </a:stretch>
        </p:blipFill>
        <p:spPr>
          <a:xfrm>
            <a:off x="0" y="0"/>
            <a:ext cx="6707090" cy="6858000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4716016" y="332656"/>
            <a:ext cx="4248472" cy="62478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Давайте друзья потолкуем о маме.</a:t>
            </a:r>
            <a:b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 любим её как хорошего друга,</a:t>
            </a:r>
            <a:b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то, что у нас с нею всё сообща.</a:t>
            </a:r>
            <a:b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то, что когда нам приходится туго,</a:t>
            </a:r>
            <a:b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 можем всплакнуть у родного плеча.</a:t>
            </a:r>
            <a:b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 любим её и за то, что порою,</a:t>
            </a:r>
            <a:b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Становятся строже в морщинках глаза.</a:t>
            </a:r>
            <a:b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 стоит с повинной прийти головою – </a:t>
            </a:r>
            <a:b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Исчезнут морщинки, промчится гроза.</a:t>
            </a:r>
            <a:b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то, что всегда, без утайки и прямо</a:t>
            </a:r>
            <a:b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 можем доверить ей сердце своё.</a:t>
            </a:r>
            <a:b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просто за то, что она – наша мама, </a:t>
            </a:r>
            <a:b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 крепко и нежно любим её</a:t>
            </a:r>
          </a:p>
        </p:txBody>
      </p:sp>
      <p:pic>
        <p:nvPicPr>
          <p:cNvPr id="17412" name="Рисунок 3" descr="7e3ea0106f2f435dbf6c26745bffe5bc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4405668">
            <a:off x="2761457" y="500856"/>
            <a:ext cx="2706688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Рисунок 4" descr="7e3ea0106f2f435dbf6c26745bffe5bc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8624008">
            <a:off x="-455613" y="4697413"/>
            <a:ext cx="3176588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0" descr="8 marta (17)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7119938" cy="698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95536" y="1196752"/>
            <a:ext cx="8352928" cy="32403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 Слово мама </a:t>
            </a:r>
            <a:r>
              <a:rPr lang="ru-RU" i="1" dirty="0">
                <a:solidFill>
                  <a:srgbClr val="660033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- одно из самых древних на Земле и почти одинаково звучат на языках разных народов. Это говорит о том, что все люди почитают и любят матерей. Во многих странах мира отмечается День матери. Люди поздравляют своих мам, приезжают к ним в гости, дарят подарки, устраивают для них праздник. В России праздник “День матери” отмечается с 1998 года в последнее ноябрьское воскресенье. В этом году день матери празднуют 24 ноября.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i="1" dirty="0">
              <a:solidFill>
                <a:srgbClr val="660033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i="1" dirty="0">
              <a:solidFill>
                <a:srgbClr val="660033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 Самое прекрасное слово на земле – мама. </a:t>
            </a:r>
            <a:r>
              <a:rPr lang="ru-RU" i="1" dirty="0">
                <a:solidFill>
                  <a:srgbClr val="660033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Это первое слово, которое произносит человек. Наши мамы отложили все свои дела и пришли к нам, чтобы принять участие в нашей программе</a:t>
            </a:r>
          </a:p>
        </p:txBody>
      </p:sp>
      <p:pic>
        <p:nvPicPr>
          <p:cNvPr id="3" name="Рисунок 2" descr="88868_medium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tretch>
            <a:fillRect/>
          </a:stretch>
        </p:blipFill>
        <p:spPr>
          <a:xfrm>
            <a:off x="6084168" y="4149080"/>
            <a:ext cx="2543944" cy="2543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7" name="Рисунок 8" descr="13 (3)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87675" y="3933825"/>
            <a:ext cx="3889375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Рисунок 9" descr="20 (3)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4461124">
            <a:off x="-379413" y="3806825"/>
            <a:ext cx="4481513" cy="448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7"/>
            <a:ext cx="8064896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Ваши дети подготовили для вас поздравления в стихах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i="1" dirty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(Звучат поздравления от ребят)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196752"/>
            <a:ext cx="6264696" cy="440120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День сегодня не простой,</a:t>
            </a:r>
            <a:br>
              <a:rPr lang="ru-RU" sz="28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А какой-то золотой,</a:t>
            </a:r>
            <a:br>
              <a:rPr lang="ru-RU" sz="28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Мамочек всех поздравляем,</a:t>
            </a:r>
            <a:br>
              <a:rPr lang="ru-RU" sz="28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 здоровья им желаем!</a:t>
            </a:r>
            <a:br>
              <a:rPr lang="ru-RU" sz="28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Чтобы мамы не старели,</a:t>
            </a:r>
            <a:br>
              <a:rPr lang="ru-RU" sz="28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А с годами молодели,</a:t>
            </a:r>
            <a:br>
              <a:rPr lang="ru-RU" sz="28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Чтобы рядом с нами были,</a:t>
            </a:r>
            <a:br>
              <a:rPr lang="ru-RU" sz="28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 счастье и довольстве жили!</a:t>
            </a:r>
            <a:br>
              <a:rPr lang="ru-RU" sz="28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Чтобы счастьем взгляд искрился,</a:t>
            </a:r>
            <a:br>
              <a:rPr lang="ru-RU" sz="28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 чтобы этот день продлился!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052736"/>
            <a:ext cx="7704856" cy="378565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    </a:t>
            </a:r>
            <a:r>
              <a:rPr lang="ru-RU" sz="2000" b="1" i="1" dirty="0">
                <a:solidFill>
                  <a:srgbClr val="CC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Ребята, обратите внимание, на это солнышко (на доске нарисован желтый круг). Чего ему не хватает?(Ответ детей) (лучиков)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rgbClr val="CC0099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CC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i="1" dirty="0">
                <a:solidFill>
                  <a:srgbClr val="99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Давайте представим, что это мама. Но чтобы солнышко засияло, нужно подобрать слова, которые ассоциируются с мамой. Каждое слово - это лучик и чем больше будет лучиков, тем ярче будет светить наше солнышко. Каждый называет ласковое слово для своей мамы и прикрепляет лучик к солнышку. Слова не должны повторяться.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rgbClr val="CC0099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CC00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Вот теперь наше солнышко сияет и похоже на маму!</a:t>
            </a:r>
          </a:p>
        </p:txBody>
      </p:sp>
      <p:pic>
        <p:nvPicPr>
          <p:cNvPr id="3" name="Рисунок 2" descr="7202df338c933ddc41282cdf660a3e6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5157192"/>
            <a:ext cx="7200702" cy="1323206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20484" name="Рисунок 3" descr="0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197301">
            <a:off x="-919163" y="-992188"/>
            <a:ext cx="2665413" cy="25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Рисунок 4" descr="10407570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92275" y="260350"/>
            <a:ext cx="64801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48680"/>
            <a:ext cx="8424936" cy="424731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6600FF"/>
                </a:solidFill>
              </a:rPr>
              <a:t> </a:t>
            </a:r>
            <a:r>
              <a:rPr lang="ru-RU" i="1" dirty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Ребята! А кто дороже всех на свете для мамы? (Ответ детей) Ну, конечно, это дети. В следующем задании участвуют дети вместе с мамами.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i="1" dirty="0">
              <a:solidFill>
                <a:srgbClr val="6600FF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Милые женщины, улыбка на ваших лицах привносит в атмосферу нашего мероприятия много тепла и света. Я хочу, чтобы вы улыбались так всегда, а не только в праздник. И я вам предлагаю веселый конкурс.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Давайте вспомним, сколько бессонных ночей вы провели у детских кроваток. Вы вскакивали с постели, услышав голосок своего ребёнка. И уж как никто другой, вы запомнили голоса своих любимых чад. Поэтому вам не составит большого труда узнать своего плачущего ребёнка.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srgbClr val="FF3399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Дети и родители встают напротив друг друга, родители спиной к детям. Ребята каждый раз меняются местами. Сейчас ваши детишки будут плакать, как в детстве, то есть говорить "уа-уа!", а ваша задача - узнав голос своего ребенка поднять вверх руку</a:t>
            </a:r>
          </a:p>
        </p:txBody>
      </p:sp>
      <p:pic>
        <p:nvPicPr>
          <p:cNvPr id="3" name="Рисунок 2" descr="1869025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4869160"/>
            <a:ext cx="3312368" cy="1876146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8136904" cy="280076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solidFill>
                  <a:srgbClr val="6600FF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Все дети на планете любят и обожают своих мам. И поэтому, конечно, ждут возможности поздравить всех мам с замечательным праздником! Мамы, принимайте поздравления! (стихотворение от ребят)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i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Маму крепко поцелую,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Обниму ее родную!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Очень я ее люблю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FF3399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Мамочку любимую мою!</a:t>
            </a:r>
          </a:p>
        </p:txBody>
      </p:sp>
      <p:pic>
        <p:nvPicPr>
          <p:cNvPr id="4" name="Рисунок 3" descr="children-kissing-mammaprov31jewels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3429000"/>
            <a:ext cx="3960440" cy="3247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oliday2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88224" y="1484784"/>
            <a:ext cx="2066330" cy="2706601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pic>
        <p:nvPicPr>
          <p:cNvPr id="22533" name="Рисунок 5" descr="7e3ea0106f2f435dbf6c26745bffe5bc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3243150">
            <a:off x="-247649" y="1868487"/>
            <a:ext cx="2406650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921</TotalTime>
  <Words>83</Words>
  <Application>Microsoft Office PowerPoint</Application>
  <PresentationFormat>On-screen Show (4:3)</PresentationFormat>
  <Paragraphs>7</Paragraphs>
  <Slides>19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12</vt:i4>
      </vt:variant>
      <vt:variant>
        <vt:lpstr>Заголовки слайдов</vt:lpstr>
      </vt:variant>
      <vt:variant>
        <vt:i4>19</vt:i4>
      </vt:variant>
    </vt:vector>
  </HeadingPairs>
  <TitlesOfParts>
    <vt:vector size="34" baseType="lpstr">
      <vt:lpstr>Arial</vt:lpstr>
      <vt:lpstr>Calibri</vt:lpstr>
      <vt:lpstr>Times New Roman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Мамин праздник, мамин день.  Конкурсно-игровая программа ко Дню матери для детей и родителей детского объединения «Бумагопластика».  2015 год</dc:title>
  <dc:creator>Домашний</dc:creator>
  <cp:lastModifiedBy>Ostap</cp:lastModifiedBy>
  <cp:revision>41</cp:revision>
  <dcterms:created xsi:type="dcterms:W3CDTF">2017-10-24T16:35:46Z</dcterms:created>
  <dcterms:modified xsi:type="dcterms:W3CDTF">2022-05-20T06:26:31Z</dcterms:modified>
</cp:coreProperties>
</file>