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6" r:id="rId1"/>
    <p:sldMasterId id="2147483807" r:id="rId2"/>
  </p:sldMasterIdLst>
  <p:notesMasterIdLst>
    <p:notesMasterId r:id="rId20"/>
  </p:notesMasterIdLst>
  <p:sldIdLst>
    <p:sldId id="256" r:id="rId3"/>
    <p:sldId id="275" r:id="rId4"/>
    <p:sldId id="270" r:id="rId5"/>
    <p:sldId id="269" r:id="rId6"/>
    <p:sldId id="257" r:id="rId7"/>
    <p:sldId id="271" r:id="rId8"/>
    <p:sldId id="276" r:id="rId9"/>
    <p:sldId id="281" r:id="rId10"/>
    <p:sldId id="282" r:id="rId11"/>
    <p:sldId id="277" r:id="rId12"/>
    <p:sldId id="263" r:id="rId13"/>
    <p:sldId id="259" r:id="rId14"/>
    <p:sldId id="273" r:id="rId15"/>
    <p:sldId id="278" r:id="rId16"/>
    <p:sldId id="272" r:id="rId17"/>
    <p:sldId id="267" r:id="rId18"/>
    <p:sldId id="283" r:id="rId19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51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651237D5-A1AB-458C-A19E-B63C1A55F12F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822269"/>
            <a:ext cx="5510530" cy="3945493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6A4D71DD-7A49-4E96-986E-BA59ED0A0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879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4D71DD-7A49-4E96-986E-BA59ED0A0E0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894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4D71DD-7A49-4E96-986E-BA59ED0A0E0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854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52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36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83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06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91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58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70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77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34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616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76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63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38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97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6081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35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3077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53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98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02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98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487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60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04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8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80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91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384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D5E7C-A8D6-4615-89CB-5C01C3C2D755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6B0C144-D2FA-4312-95BE-41A7E0786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185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  <p:sldLayoutId id="2147483819" r:id="rId12"/>
    <p:sldLayoutId id="2147483820" r:id="rId13"/>
    <p:sldLayoutId id="2147483821" r:id="rId14"/>
    <p:sldLayoutId id="2147483822" r:id="rId15"/>
    <p:sldLayoutId id="2147483823" r:id="rId16"/>
    <p:sldLayoutId id="2147483843" r:id="rId17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jp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gif"/><Relationship Id="rId3" Type="http://schemas.openxmlformats.org/officeDocument/2006/relationships/image" Target="../media/image34.jpeg"/><Relationship Id="rId7" Type="http://schemas.openxmlformats.org/officeDocument/2006/relationships/image" Target="../media/image38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5699" y="2331335"/>
            <a:ext cx="10363200" cy="2387600"/>
          </a:xfrm>
        </p:spPr>
        <p:txBody>
          <a:bodyPr>
            <a:noAutofit/>
          </a:bodyPr>
          <a:lstStyle/>
          <a:p>
            <a:pPr algn="ctr"/>
            <a:r>
              <a:rPr lang="ru-RU" sz="42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«Формирование у обучающихся навыков </a:t>
            </a:r>
            <a:r>
              <a:rPr lang="ru-RU" sz="42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здоровьесбережения</a:t>
            </a:r>
            <a:r>
              <a:rPr lang="ru-RU" sz="42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через проектную деятельность»</a:t>
            </a:r>
            <a:endParaRPr lang="ru-RU" sz="4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263923"/>
            <a:ext cx="11030858" cy="1594077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800" u="sng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Проектная группа: 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Слащилина </a:t>
            </a:r>
            <a:r>
              <a:rPr lang="ru-RU" sz="2800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А.Н. методист, учитель биологии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2800" dirty="0" err="1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Зверяк</a:t>
            </a:r>
            <a:r>
              <a:rPr lang="ru-RU" sz="2800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Е.А. </a:t>
            </a:r>
            <a:r>
              <a:rPr lang="ru-RU" sz="2800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кл.руководитель</a:t>
            </a:r>
            <a:r>
              <a:rPr lang="ru-RU" sz="2800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, учитель информатики</a:t>
            </a:r>
            <a:endParaRPr lang="ru-RU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9392" y="-47241"/>
            <a:ext cx="91558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spc="1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общеобразовательное учреждение «Средняя школа с углубленным изучением отдельных предметов № 30 имени Медведева С.Р. </a:t>
            </a:r>
          </a:p>
          <a:p>
            <a:pPr algn="ctr">
              <a:lnSpc>
                <a:spcPct val="150000"/>
              </a:lnSpc>
            </a:pPr>
            <a:r>
              <a:rPr lang="ru-RU" sz="2000" b="1" spc="1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Волжского Волгоградской области»</a:t>
            </a:r>
            <a:endParaRPr lang="ru-RU" sz="2000" b="1" spc="15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57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869" t="18309" r="21299" b="3287"/>
          <a:stretch/>
        </p:blipFill>
        <p:spPr>
          <a:xfrm>
            <a:off x="257230" y="4173459"/>
            <a:ext cx="4754157" cy="2684541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754" t="2766" r="1425" b="4820"/>
          <a:stretch/>
        </p:blipFill>
        <p:spPr>
          <a:xfrm>
            <a:off x="162227" y="0"/>
            <a:ext cx="5727934" cy="4173459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753" t="3610" r="1923" b="444"/>
          <a:stretch/>
        </p:blipFill>
        <p:spPr>
          <a:xfrm>
            <a:off x="6115791" y="0"/>
            <a:ext cx="5047013" cy="3980378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705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/>
          </p:cNvSpPr>
          <p:nvPr>
            <p:ph type="title"/>
          </p:nvPr>
        </p:nvSpPr>
        <p:spPr>
          <a:xfrm>
            <a:off x="344385" y="118753"/>
            <a:ext cx="10236530" cy="403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altLang="ru-RU" sz="2000" b="1" u="sng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Алгоритм деятельности учителя и учащихся в технологии проектного обучения</a:t>
            </a:r>
          </a:p>
        </p:txBody>
      </p:sp>
      <p:graphicFrame>
        <p:nvGraphicFramePr>
          <p:cNvPr id="28744" name="Group 7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709418552"/>
              </p:ext>
            </p:extLst>
          </p:nvPr>
        </p:nvGraphicFramePr>
        <p:xfrm>
          <a:off x="120072" y="522514"/>
          <a:ext cx="11743377" cy="6315041"/>
        </p:xfrm>
        <a:graphic>
          <a:graphicData uri="http://schemas.openxmlformats.org/drawingml/2006/table">
            <a:tbl>
              <a:tblPr/>
              <a:tblGrid>
                <a:gridCol w="1664914"/>
                <a:gridCol w="3806666"/>
                <a:gridCol w="2640021"/>
                <a:gridCol w="3631776"/>
              </a:tblGrid>
              <a:tr h="29249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Этапы работы</a:t>
                      </a:r>
                    </a:p>
                  </a:txBody>
                  <a:tcPr marT="45705" marB="457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работы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учащихся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учителя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292">
                <a:tc rowSpan="5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Подготовительный</a:t>
                      </a:r>
                    </a:p>
                  </a:txBody>
                  <a:tcPr marT="45705" marB="457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темы и целей проекта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Обсуждают их, выбирают одну тему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Предлагает темы проектов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7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Выделение подтем в теме проекта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Выбирают подтему или предлагают новую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Принимает участие в обсуждении подтем проекта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90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творческих групп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Объединяются в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микрогруппы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распределяют обязанности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Проводит организационную работу по объединению школьников в группы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42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материалов к исследовательской работе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Отдельные учащиеся привлекаются к разработке заданий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Разрабатывает задания, вопросы для поисковой деятельности, подбор литературы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8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Установление способа предоставления результатов и критериев оценки результата и процесса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Обсуждают и корректируют формы представления результата и критерии оценивания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Предлагает формы отчетов и примерные критерии оценивания работ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75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Планирование</a:t>
                      </a:r>
                    </a:p>
                  </a:txBody>
                  <a:tcPr marT="45705" marB="457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источников, способов сбора и анализа информации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Корректируют и дополняют предложения учителя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Предлагает основную литературу, способы сбора информации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978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проектов</a:t>
                      </a:r>
                    </a:p>
                  </a:txBody>
                  <a:tcPr marT="45705" marB="457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Осуществление накопления информации путем работы с литературой, анкетирования, эксперимента и ее обобщение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Осуществляют поисковую деятельность по накоплению, систематизации, обобщению информации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Консультирует, координирует работу учащихся, стимулирует их деятельность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631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Оформление результатов</a:t>
                      </a:r>
                    </a:p>
                  </a:txBody>
                  <a:tcPr marT="45705" marB="457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Оформление результатов согласно выбранной форме отчета. Возможные формы представления результатов: устный отчет, устный отчет с демонстрацией материалов, письменный отчет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Оформляют в соответствии с принятыми правилами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Консультирует, координирует работу учащихся, стимулирует их деятельность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90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Презентация проекта</a:t>
                      </a:r>
                    </a:p>
                  </a:txBody>
                  <a:tcPr marT="45705" marB="457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Представление выполненной работы одним учащимся от группы или всеми членами группами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Докладывают о результатах своей работы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Организует экспертизу, привлекая учителей школы, других учащихся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978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Оценивание</a:t>
                      </a:r>
                    </a:p>
                  </a:txBody>
                  <a:tcPr marT="45705" marB="457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работ согласно разработанным критериям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Участвуют в оценке путем коллективного обсуждения и самооценки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6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Оценивает совместно с экспертной группой учащихся, отмечает не использованные возможности, качество отчета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578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sun9-61.userapi.com/c855532/v855532925/16fd89/520nWVjRkU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81" y="178514"/>
            <a:ext cx="2902703" cy="3249927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25.userapi.com/c855436/v855436481/144f5d/0IeeH_RS55U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83" y="2068880"/>
            <a:ext cx="3158672" cy="4216769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un9-22.userapi.com/c854524/v854524481/14033b/ATscdqRh3qY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0" t="13892" r="-435" b="2931"/>
          <a:stretch/>
        </p:blipFill>
        <p:spPr bwMode="auto">
          <a:xfrm>
            <a:off x="8102614" y="178514"/>
            <a:ext cx="3974592" cy="5303460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un9-29.userapi.com/c858424/v858424481/cacc5/6xXsqBWzX3M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766" y="178514"/>
            <a:ext cx="4466823" cy="3350119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sun9-49.userapi.com/c858328/v858328956/1577a1/zIidwT2peyI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46" b="4672"/>
          <a:stretch/>
        </p:blipFill>
        <p:spPr bwMode="auto">
          <a:xfrm>
            <a:off x="4390902" y="3123556"/>
            <a:ext cx="3411186" cy="3478601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41414" y="5994328"/>
            <a:ext cx="7548496" cy="83099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Comic Sans MS" panose="030F0702030302020204" pitchFamily="66" charset="0"/>
              </a:rPr>
              <a:t>«Проектная лаборатория» в рамках ИГЗ по информатике в 5 «В» классе</a:t>
            </a:r>
            <a:endParaRPr lang="ru-RU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16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56.userapi.com/c855628/v855628316/214b81/q8b4-uOdwv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8" y="815714"/>
            <a:ext cx="4440176" cy="592023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22.userapi.com/c857036/v857036316/bd2ba/UNVPkQZ3ux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540935" y="1268454"/>
            <a:ext cx="4686424" cy="624856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196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0011" y="177470"/>
            <a:ext cx="10260279" cy="660400"/>
          </a:xfrm>
        </p:spPr>
        <p:txBody>
          <a:bodyPr>
            <a:noAutofit/>
          </a:bodyPr>
          <a:lstStyle/>
          <a:p>
            <a:pPr algn="ctr"/>
            <a:r>
              <a:rPr lang="ru-RU" sz="28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Для организации эффективной работы, ученикам выдаётся </a:t>
            </a:r>
            <a:r>
              <a:rPr lang="ru-RU" sz="28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проектный </a:t>
            </a:r>
            <a:r>
              <a:rPr lang="ru-RU" sz="28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дневник, </a:t>
            </a:r>
            <a:r>
              <a:rPr lang="ru-RU" sz="28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разработанный нами</a:t>
            </a:r>
            <a:endParaRPr lang="ru-RU" sz="2800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469" t="21638" r="29325" b="12461"/>
          <a:stretch/>
        </p:blipFill>
        <p:spPr>
          <a:xfrm>
            <a:off x="190004" y="2006270"/>
            <a:ext cx="5488075" cy="41807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554" t="21143" r="28887" b="11823"/>
          <a:stretch/>
        </p:blipFill>
        <p:spPr>
          <a:xfrm>
            <a:off x="6187042" y="2003080"/>
            <a:ext cx="5427025" cy="4183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87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5" descr="PIC_07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465" y="648069"/>
            <a:ext cx="3571731" cy="2622991"/>
          </a:xfrm>
          <a:prstGeom prst="rect">
            <a:avLst/>
          </a:prstGeom>
          <a:ln w="38100" cap="sq">
            <a:solidFill>
              <a:srgbClr val="00FF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7589" y="0"/>
            <a:ext cx="5236392" cy="399803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Виды проектов</a:t>
            </a:r>
            <a:endParaRPr lang="ru-RU" u="sng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5" descr="J:\Фото с урока 7а\DSC0221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8" t="11573" b="1232"/>
          <a:stretch/>
        </p:blipFill>
        <p:spPr bwMode="auto">
          <a:xfrm>
            <a:off x="8799616" y="182088"/>
            <a:ext cx="3232153" cy="3355308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9" t="8922" b="5948"/>
          <a:stretch/>
        </p:blipFill>
        <p:spPr>
          <a:xfrm>
            <a:off x="112907" y="599840"/>
            <a:ext cx="4045528" cy="271945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07" y="3519327"/>
            <a:ext cx="3865714" cy="2899286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" t="4654" r="1" b="7473"/>
          <a:stretch/>
        </p:blipFill>
        <p:spPr>
          <a:xfrm>
            <a:off x="4158435" y="3519328"/>
            <a:ext cx="4301793" cy="3180059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8983683" y="370251"/>
            <a:ext cx="2864018" cy="3693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rgbClr val="000000"/>
                </a:solidFill>
                <a:latin typeface="Comic Sans MS" panose="030F0702030302020204" pitchFamily="66" charset="0"/>
              </a:rPr>
              <a:t>ИССЛЕДОВАТЕЛЬСКИЕ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80564" y="6233947"/>
            <a:ext cx="2012765" cy="3693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rgbClr val="000000"/>
                </a:solidFill>
                <a:latin typeface="Comic Sans MS" panose="030F0702030302020204" pitchFamily="66" charset="0"/>
              </a:rPr>
              <a:t>ТВОРЧЕСКИЕ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16365" y="2949958"/>
            <a:ext cx="2642070" cy="3693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u="sng" dirty="0">
                <a:solidFill>
                  <a:srgbClr val="000000"/>
                </a:solidFill>
                <a:latin typeface="Comic Sans MS" panose="030F0702030302020204" pitchFamily="66" charset="0"/>
              </a:rPr>
              <a:t>ИНФОРМАЦИОННЫЕ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1320" y="6064670"/>
            <a:ext cx="3700052" cy="33855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1600" b="1" u="sng" dirty="0">
                <a:solidFill>
                  <a:srgbClr val="000000"/>
                </a:solidFill>
                <a:latin typeface="Comic Sans MS" panose="030F0702030302020204" pitchFamily="66" charset="0"/>
              </a:rPr>
              <a:t>ПРАКТИКО-ОРИЕНТИРОВАННЫЕ</a:t>
            </a:r>
            <a:endParaRPr lang="ru-RU" sz="1600" dirty="0"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02297" y="2865311"/>
            <a:ext cx="242406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u="sng" dirty="0">
                <a:solidFill>
                  <a:srgbClr val="000000"/>
                </a:solidFill>
                <a:latin typeface="Comic Sans MS" panose="030F0702030302020204" pitchFamily="66" charset="0"/>
              </a:rPr>
              <a:t>РОЛЕВО-ИГРОВЫЕ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0" t="12399" r="-1" b="17165"/>
          <a:stretch/>
        </p:blipFill>
        <p:spPr>
          <a:xfrm>
            <a:off x="8627994" y="3942607"/>
            <a:ext cx="3219707" cy="2122063"/>
          </a:xfrm>
          <a:prstGeom prst="rect">
            <a:avLst/>
          </a:prstGeom>
          <a:ln w="38100" cap="sq">
            <a:solidFill>
              <a:srgbClr val="00FF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417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7E5201C1-E092-4318-994E-215D534D89A4}" type="slidenum">
              <a:rPr lang="ru-RU" altLang="ru-RU" b="0" smtClean="0">
                <a:solidFill>
                  <a:schemeClr val="tx2"/>
                </a:solidFill>
              </a:rPr>
              <a:pPr eaLnBrk="1" hangingPunct="1">
                <a:defRPr/>
              </a:pPr>
              <a:t>16</a:t>
            </a:fld>
            <a:endParaRPr lang="ru-RU" altLang="ru-RU" b="0" smtClean="0">
              <a:solidFill>
                <a:schemeClr val="tx2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15" y="115649"/>
            <a:ext cx="2356086" cy="3265713"/>
          </a:xfrm>
          <a:prstGeom prst="rect">
            <a:avLst/>
          </a:prstGeom>
          <a:ln w="38100" cap="sq">
            <a:solidFill>
              <a:srgbClr val="00FF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https://sun9-49.userapi.com/c857416/v857416013/1866ef/kgPJdBUt48c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6" r="5700"/>
          <a:stretch/>
        </p:blipFill>
        <p:spPr bwMode="auto">
          <a:xfrm>
            <a:off x="2690522" y="118755"/>
            <a:ext cx="2205700" cy="3265713"/>
          </a:xfrm>
          <a:prstGeom prst="rect">
            <a:avLst/>
          </a:prstGeom>
          <a:ln w="38100" cap="sq">
            <a:solidFill>
              <a:srgbClr val="00FF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 t="1491" r="1108" b="3536"/>
          <a:stretch/>
        </p:blipFill>
        <p:spPr>
          <a:xfrm>
            <a:off x="334408" y="3643124"/>
            <a:ext cx="4301238" cy="3111336"/>
          </a:xfrm>
          <a:prstGeom prst="rect">
            <a:avLst/>
          </a:prstGeom>
          <a:ln w="38100" cap="sq">
            <a:solidFill>
              <a:srgbClr val="00FF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19160" t="23224" r="46554" b="14046"/>
          <a:stretch/>
        </p:blipFill>
        <p:spPr>
          <a:xfrm>
            <a:off x="5121660" y="118755"/>
            <a:ext cx="2691899" cy="3431967"/>
          </a:xfrm>
          <a:prstGeom prst="rect">
            <a:avLst/>
          </a:prstGeom>
          <a:ln w="38100" cap="sq">
            <a:solidFill>
              <a:srgbClr val="00FF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981" y="3791360"/>
            <a:ext cx="4114351" cy="2963100"/>
          </a:xfrm>
          <a:prstGeom prst="rect">
            <a:avLst/>
          </a:prstGeom>
          <a:ln w="38100" cap="sq">
            <a:solidFill>
              <a:srgbClr val="00FF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" t="3091" r="3479" b="4051"/>
          <a:stretch/>
        </p:blipFill>
        <p:spPr>
          <a:xfrm>
            <a:off x="8038997" y="115649"/>
            <a:ext cx="3491943" cy="3554077"/>
          </a:xfrm>
          <a:prstGeom prst="rect">
            <a:avLst/>
          </a:prstGeom>
          <a:ln w="38100" cap="sq">
            <a:solidFill>
              <a:srgbClr val="00FF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http://qrcoder.ru/code/?https%3A%2F%2Fdrive.google.com%2Fdrive%2Ffolders%2F1RSrxxyGKySHW12_zQE2vqjzs0pfDL55Z%3Fusp%3Dsharing&amp;4&amp;0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8" t="4201" r="2252" b="4014"/>
          <a:stretch/>
        </p:blipFill>
        <p:spPr bwMode="auto">
          <a:xfrm>
            <a:off x="9400866" y="4374441"/>
            <a:ext cx="2315688" cy="2287617"/>
          </a:xfrm>
          <a:prstGeom prst="rect">
            <a:avLst/>
          </a:prstGeom>
          <a:ln w="38100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41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2087" r="21787"/>
          <a:stretch/>
        </p:blipFill>
        <p:spPr>
          <a:xfrm>
            <a:off x="167609" y="154379"/>
            <a:ext cx="2683824" cy="38254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2031" r="21700"/>
          <a:stretch/>
        </p:blipFill>
        <p:spPr>
          <a:xfrm>
            <a:off x="3099415" y="154379"/>
            <a:ext cx="2743244" cy="39002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22147" r="22094"/>
          <a:stretch/>
        </p:blipFill>
        <p:spPr>
          <a:xfrm>
            <a:off x="6090641" y="154378"/>
            <a:ext cx="2666292" cy="38254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22060" r="21976"/>
          <a:stretch/>
        </p:blipFill>
        <p:spPr>
          <a:xfrm>
            <a:off x="8986699" y="154378"/>
            <a:ext cx="2676052" cy="382543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0021" y="4952010"/>
            <a:ext cx="9999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 smtClean="0"/>
              <a:t>Разработан журнал-книга с обобщением опыта и описанием проделанной работы.</a:t>
            </a:r>
            <a:endParaRPr lang="ru-RU" sz="2000" u="sng" dirty="0"/>
          </a:p>
        </p:txBody>
      </p:sp>
    </p:spTree>
    <p:extLst>
      <p:ext uri="{BB962C8B-B14F-4D97-AF65-F5344CB8AC3E}">
        <p14:creationId xmlns:p14="http://schemas.microsoft.com/office/powerpoint/2010/main" val="424148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19594"/>
            <a:ext cx="9345440" cy="1320800"/>
          </a:xfrm>
        </p:spPr>
        <p:txBody>
          <a:bodyPr/>
          <a:lstStyle/>
          <a:p>
            <a:r>
              <a:rPr lang="ru-RU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Видео выступления можно посмотреть по ссылке:</a:t>
            </a:r>
            <a:endParaRPr lang="ru-RU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2510" y="1899332"/>
            <a:ext cx="9012930" cy="891369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Comic Sans MS" panose="030F0702030302020204" pitchFamily="66" charset="0"/>
              </a:rPr>
              <a:t>https://www.youtube.com/watch?v=xWGMZydShqk&amp;feature=youtu.be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http://qrcoder.ru/code/?https%3A%2F%2Fwww.youtube.com%2Fwatch%3Fv%3DxWGMZydShqk%26feature%3Dyoutu.be&amp;4&amp;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322" y="3258058"/>
            <a:ext cx="1701608" cy="170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718" y="2434441"/>
            <a:ext cx="4762004" cy="3809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95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826" y="122711"/>
            <a:ext cx="11007985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u="sng" cap="all" dirty="0">
                <a:solidFill>
                  <a:schemeClr val="tx1"/>
                </a:solidFill>
                <a:latin typeface="Comic Sans MS" panose="030F0702030302020204" pitchFamily="66" charset="0"/>
              </a:rPr>
              <a:t>Здоровье нации - </a:t>
            </a:r>
            <a:r>
              <a:rPr lang="ru-RU" sz="4000" u="sng" cap="all" dirty="0">
                <a:solidFill>
                  <a:schemeClr val="tx1"/>
                </a:solidFill>
                <a:latin typeface="Comic Sans MS" panose="030F0702030302020204" pitchFamily="66" charset="0"/>
              </a:rPr>
              <a:t/>
            </a:r>
            <a:br>
              <a:rPr lang="ru-RU" sz="4000" u="sng" cap="all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ru-RU" sz="4000" b="1" u="sng" cap="all" dirty="0">
                <a:solidFill>
                  <a:schemeClr val="tx1"/>
                </a:solidFill>
                <a:latin typeface="Comic Sans MS" panose="030F0702030302020204" pitchFamily="66" charset="0"/>
              </a:rPr>
              <a:t>основа процветания </a:t>
            </a:r>
            <a:r>
              <a:rPr lang="ru-RU" sz="4000" b="1" u="sng" cap="all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России</a:t>
            </a:r>
            <a:r>
              <a:rPr lang="ru-RU" u="sng" cap="all" dirty="0"/>
              <a:t/>
            </a:r>
            <a:br>
              <a:rPr lang="ru-RU" u="sng" cap="all" dirty="0"/>
            </a:br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128" y="1353068"/>
            <a:ext cx="10521538" cy="736990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П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РИОРИТЕТНЫЙ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НАЦИОНАЛЬНЫЙ ПРОЕКТ "ФОРМИРОВАНИЕ ЗДОРОВОГО ОБРАЗА ЖИЗНИ", УТВЕРЖДЁННЫЙ ПРЕЗИДИУМОМ СОВЕТА ПРИ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ПРЕЗИДЕНТЕ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РФ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82613" y="2090058"/>
            <a:ext cx="4661284" cy="29740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Ц</a:t>
            </a:r>
            <a:r>
              <a:rPr lang="ru-RU" sz="2000" u="sng" dirty="0">
                <a:solidFill>
                  <a:schemeClr val="tx1"/>
                </a:solidFill>
                <a:latin typeface="Comic Sans MS" panose="030F0702030302020204" pitchFamily="66" charset="0"/>
              </a:rPr>
              <a:t>ель проекта:</a:t>
            </a:r>
            <a:r>
              <a:rPr lang="ru-RU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 увеличение доли граждан, придерживающихся здорового образа жизни : </a:t>
            </a:r>
          </a:p>
          <a:p>
            <a:r>
              <a:rPr lang="ru-RU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2020 год - до 50%</a:t>
            </a:r>
          </a:p>
          <a:p>
            <a:r>
              <a:rPr lang="ru-RU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2025 год - до 60% </a:t>
            </a:r>
          </a:p>
          <a:p>
            <a:r>
              <a:rPr lang="ru-RU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Путём формирования у граждан ответственного отношения к своему здоровью</a:t>
            </a:r>
          </a:p>
          <a:p>
            <a:pPr marL="0" indent="0">
              <a:buFont typeface="Wingdings 3" charset="2"/>
              <a:buNone/>
            </a:pP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74" name="Picture 2" descr="https://belsat.eu/wp-content/uploads/2016/06/putin_terroristy_rasshiryayut_granic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382" y="2090058"/>
            <a:ext cx="4797768" cy="3244435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201581" y="5850578"/>
            <a:ext cx="10521538" cy="100742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ru-RU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«Граждане обязаны заботиться о сохранении своего здоровья»</a:t>
            </a:r>
          </a:p>
          <a:p>
            <a:pPr marL="0" indent="0" algn="ctr">
              <a:buNone/>
            </a:pPr>
            <a:r>
              <a:rPr lang="ru-RU" sz="1700" dirty="0">
                <a:solidFill>
                  <a:schemeClr val="bg2">
                    <a:lumMod val="25000"/>
                  </a:schemeClr>
                </a:solidFill>
              </a:rPr>
              <a:t>Федеральный закон от 21.11.2011 N 323-ФЗ (ред. от 13.07.2015, с изм. от 30.09.2015) «Об основах охраны здоровья граждан в Российской Федерации</a:t>
            </a:r>
            <a:r>
              <a:rPr lang="ru-RU" sz="1700" dirty="0" smtClean="0">
                <a:solidFill>
                  <a:schemeClr val="bg2">
                    <a:lumMod val="25000"/>
                  </a:schemeClr>
                </a:solidFill>
              </a:rPr>
              <a:t>»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18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431" y="115745"/>
            <a:ext cx="10515600" cy="1325563"/>
          </a:xfrm>
        </p:spPr>
        <p:txBody>
          <a:bodyPr/>
          <a:lstStyle/>
          <a:p>
            <a:r>
              <a:rPr lang="ru-RU" b="1" u="sng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Актуальность работы:</a:t>
            </a:r>
            <a:endParaRPr lang="ru-RU" b="1" u="sng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9431" y="990044"/>
            <a:ext cx="10877797" cy="5660138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Ориентирована на достижение цели самими учащимися</a:t>
            </a:r>
            <a:r>
              <a:rPr lang="ru-RU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Формирует </a:t>
            </a:r>
            <a:r>
              <a:rPr lang="ru-RU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большое количество регулятивных, познавательных коммуникативных, оценочных УУД</a:t>
            </a:r>
            <a:r>
              <a:rPr lang="ru-RU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Дает </a:t>
            </a:r>
            <a:r>
              <a:rPr lang="ru-RU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школьникам необходимый опыт деятельности</a:t>
            </a:r>
            <a:r>
              <a:rPr lang="ru-RU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Согласно </a:t>
            </a:r>
            <a:r>
              <a:rPr lang="ru-RU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ФГОС одним из видов деятельности ученика является самостоятельный поиск решения задач</a:t>
            </a:r>
            <a:r>
              <a:rPr lang="ru-RU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Знания </a:t>
            </a:r>
            <a:r>
              <a:rPr lang="ru-RU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и умения, необходимые для организации, в будущем станут основой для ее дальнейшего использования при обучении другим предметам и продолжения обучения в техникумах, в </a:t>
            </a:r>
            <a:r>
              <a:rPr lang="ru-RU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вузах;</a:t>
            </a:r>
            <a:r>
              <a:rPr lang="ru-RU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    </a:t>
            </a:r>
            <a:endParaRPr lang="ru-RU" sz="24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Успех </a:t>
            </a:r>
            <a:r>
              <a:rPr lang="ru-RU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в современном мире во многом определяется способностью человека организовать свою жизнь как проект; </a:t>
            </a:r>
            <a:endParaRPr lang="ru-RU" sz="24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Большинство </a:t>
            </a:r>
            <a:r>
              <a:rPr lang="ru-RU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современных лидеров-люди, обладающие проектным типом мышления.</a:t>
            </a:r>
          </a:p>
          <a:p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17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929" y="186831"/>
            <a:ext cx="10752118" cy="1808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u="sng" dirty="0">
                <a:solidFill>
                  <a:schemeClr val="tx1"/>
                </a:solidFill>
                <a:latin typeface="Comic Sans MS" panose="030F0702030302020204" pitchFamily="66" charset="0"/>
              </a:rPr>
              <a:t>Цель </a:t>
            </a:r>
            <a:r>
              <a:rPr lang="ru-RU" sz="3200" b="1" u="sng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работы:</a:t>
            </a:r>
            <a:endParaRPr lang="ru-RU" sz="32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повышение </a:t>
            </a:r>
            <a:r>
              <a:rPr lang="ru-RU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эффективности реализации программ урочной и внеурочной деятельности за счет совершенствования и развития методического компонента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01929" y="2149434"/>
            <a:ext cx="10918372" cy="453637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300" b="1" u="sng" dirty="0" smtClean="0">
                <a:latin typeface="Comic Sans MS" panose="030F0702030302020204" pitchFamily="66" charset="0"/>
              </a:rPr>
              <a:t>Задачи работы: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Comic Sans MS" panose="030F0702030302020204" pitchFamily="66" charset="0"/>
              </a:rPr>
              <a:t>формирование позитивного мнения у учащихся о роли здорового образа жизни как необходимого условия развития </a:t>
            </a:r>
            <a:r>
              <a:rPr lang="ru-RU" dirty="0" smtClean="0">
                <a:latin typeface="Comic Sans MS" panose="030F0702030302020204" pitchFamily="66" charset="0"/>
              </a:rPr>
              <a:t>человека;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Comic Sans MS" panose="030F0702030302020204" pitchFamily="66" charset="0"/>
              </a:rPr>
              <a:t>поднятие </a:t>
            </a:r>
            <a:r>
              <a:rPr lang="ru-RU" dirty="0">
                <a:latin typeface="Comic Sans MS" panose="030F0702030302020204" pitchFamily="66" charset="0"/>
              </a:rPr>
              <a:t>престижа здоровой, активной жизни у детей, подростков и их родителей</a:t>
            </a:r>
            <a:r>
              <a:rPr lang="ru-RU" dirty="0" smtClean="0">
                <a:latin typeface="Comic Sans MS" panose="030F0702030302020204" pitchFamily="66" charset="0"/>
              </a:rPr>
              <a:t>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Comic Sans MS" panose="030F0702030302020204" pitchFamily="66" charset="0"/>
              </a:rPr>
              <a:t>повышение </a:t>
            </a:r>
            <a:r>
              <a:rPr lang="ru-RU" dirty="0">
                <a:latin typeface="Comic Sans MS" panose="030F0702030302020204" pitchFamily="66" charset="0"/>
              </a:rPr>
              <a:t>значения личности педагога в формировании здорового образа жизни у учащихся</a:t>
            </a:r>
            <a:r>
              <a:rPr lang="ru-RU" dirty="0" smtClean="0">
                <a:latin typeface="Comic Sans MS" panose="030F0702030302020204" pitchFamily="66" charset="0"/>
              </a:rPr>
              <a:t>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Comic Sans MS" panose="030F0702030302020204" pitchFamily="66" charset="0"/>
              </a:rPr>
              <a:t>развитие </a:t>
            </a:r>
            <a:r>
              <a:rPr lang="ru-RU" dirty="0">
                <a:latin typeface="Comic Sans MS" panose="030F0702030302020204" pitchFamily="66" charset="0"/>
              </a:rPr>
              <a:t>методической базы МОУ СШ №30</a:t>
            </a:r>
            <a:r>
              <a:rPr lang="ru-RU" dirty="0" smtClean="0">
                <a:latin typeface="Comic Sans MS" panose="030F0702030302020204" pitchFamily="66" charset="0"/>
              </a:rPr>
              <a:t>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Comic Sans MS" panose="030F0702030302020204" pitchFamily="66" charset="0"/>
              </a:rPr>
              <a:t>обобщение </a:t>
            </a:r>
            <a:r>
              <a:rPr lang="ru-RU" dirty="0">
                <a:latin typeface="Comic Sans MS" panose="030F0702030302020204" pitchFamily="66" charset="0"/>
              </a:rPr>
              <a:t>и распространение наиболее интересных методических моделей, связанных с формированием основ культуры здоровья  у подрастающего поколения, распространение эффективного педагогического опыта.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i="1" dirty="0" smtClean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99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378" y="4675085"/>
            <a:ext cx="2877922" cy="1917865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0" y="4453411"/>
            <a:ext cx="4019953" cy="2225115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28" y="98960"/>
            <a:ext cx="9785267" cy="9223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Участники проектов - обучающиеся 5-11 классов, родители, педагоги.</a:t>
            </a:r>
            <a:endParaRPr lang="ru-RU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6" t="5145" r="7384" b="2483"/>
          <a:stretch/>
        </p:blipFill>
        <p:spPr>
          <a:xfrm>
            <a:off x="8959934" y="1128005"/>
            <a:ext cx="2743200" cy="2208811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6071392" y="1179116"/>
            <a:ext cx="4326826" cy="3693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</a:rPr>
              <a:t>Вовлечено более 1500 обучающихся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339086" y="6161188"/>
            <a:ext cx="5161767" cy="64633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</a:rPr>
              <a:t>Присоединились к проектной работе более 20 педагогов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4" t="14585" r="5511"/>
          <a:stretch/>
        </p:blipFill>
        <p:spPr>
          <a:xfrm>
            <a:off x="6328856" y="2225706"/>
            <a:ext cx="2992583" cy="2182158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479928" y="4084079"/>
            <a:ext cx="4960012" cy="3693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</a:rPr>
              <a:t>Создано более 30 проектов по темам ЗОЖ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t="2277" r="4726" b="4868"/>
          <a:stretch/>
        </p:blipFill>
        <p:spPr>
          <a:xfrm>
            <a:off x="3811980" y="1716526"/>
            <a:ext cx="2327562" cy="2909455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83128" y="1531860"/>
            <a:ext cx="5105885" cy="3693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</a:rPr>
              <a:t>Участвовало в работе более 300 родителей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" t="12988" b="14279"/>
          <a:stretch/>
        </p:blipFill>
        <p:spPr>
          <a:xfrm>
            <a:off x="9868394" y="4531874"/>
            <a:ext cx="2235973" cy="2180091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26" b="13766"/>
          <a:stretch/>
        </p:blipFill>
        <p:spPr>
          <a:xfrm>
            <a:off x="7277524" y="4553139"/>
            <a:ext cx="2459275" cy="2137559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66" y="2036726"/>
            <a:ext cx="3369911" cy="2232019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445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880" y="0"/>
            <a:ext cx="9725891" cy="1264720"/>
          </a:xfrm>
        </p:spPr>
        <p:txBody>
          <a:bodyPr>
            <a:normAutofit/>
          </a:bodyPr>
          <a:lstStyle/>
          <a:p>
            <a:pPr algn="ctr"/>
            <a:r>
              <a:rPr lang="ru-RU" b="1" u="sng" dirty="0">
                <a:latin typeface="Comic Sans MS" panose="030F0702030302020204" pitchFamily="66" charset="0"/>
              </a:rPr>
              <a:t>Хронология здоровьесберегающих проектов</a:t>
            </a:r>
            <a:endParaRPr lang="ru-RU" u="sng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663" t="27750" r="11461" b="15757"/>
          <a:stretch/>
        </p:blipFill>
        <p:spPr>
          <a:xfrm>
            <a:off x="450562" y="1045029"/>
            <a:ext cx="9619714" cy="5729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35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2176" t="21540" r="11461" b="18557"/>
          <a:stretch/>
        </p:blipFill>
        <p:spPr>
          <a:xfrm>
            <a:off x="166254" y="0"/>
            <a:ext cx="109281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07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1619" t="29947" r="10555" b="42257"/>
          <a:stretch/>
        </p:blipFill>
        <p:spPr>
          <a:xfrm>
            <a:off x="0" y="1175659"/>
            <a:ext cx="12095014" cy="345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40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Тема6</Template>
  <TotalTime>483</TotalTime>
  <Words>579</Words>
  <Application>Microsoft Office PowerPoint</Application>
  <PresentationFormat>Широкоэкранный</PresentationFormat>
  <Paragraphs>91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Arial</vt:lpstr>
      <vt:lpstr>Calibri</vt:lpstr>
      <vt:lpstr>Calibri Light</vt:lpstr>
      <vt:lpstr>Comic Sans MS</vt:lpstr>
      <vt:lpstr>Times New Roman</vt:lpstr>
      <vt:lpstr>Trebuchet MS</vt:lpstr>
      <vt:lpstr>Wingdings 3</vt:lpstr>
      <vt:lpstr>Ретро</vt:lpstr>
      <vt:lpstr>Грань</vt:lpstr>
      <vt:lpstr>«Формирование у обучающихся навыков здоровьесбережения через проектную деятельность»</vt:lpstr>
      <vt:lpstr>Видео выступления можно посмотреть по ссылке:</vt:lpstr>
      <vt:lpstr>Здоровье нации -  основа процветания России </vt:lpstr>
      <vt:lpstr>Актуальность работы:</vt:lpstr>
      <vt:lpstr>Презентация PowerPoint</vt:lpstr>
      <vt:lpstr>Участники проектов - обучающиеся 5-11 классов, родители, педагоги.</vt:lpstr>
      <vt:lpstr>Хронология здоровьесберегающих проектов</vt:lpstr>
      <vt:lpstr>Презентация PowerPoint</vt:lpstr>
      <vt:lpstr>Презентация PowerPoint</vt:lpstr>
      <vt:lpstr>Презентация PowerPoint</vt:lpstr>
      <vt:lpstr>Алгоритм деятельности учителя и учащихся в технологии проектного обучения</vt:lpstr>
      <vt:lpstr>Презентация PowerPoint</vt:lpstr>
      <vt:lpstr>Презентация PowerPoint</vt:lpstr>
      <vt:lpstr>Для организации эффективной работы, ученикам выдаётся проектный дневник, разработанный нами</vt:lpstr>
      <vt:lpstr>Виды проектов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«Интеграция здоровье-сберегающего компонента в образовательном процессе через проектную деятельность»</dc:title>
  <dc:creator>PC</dc:creator>
  <cp:lastModifiedBy>User</cp:lastModifiedBy>
  <cp:revision>39</cp:revision>
  <cp:lastPrinted>2020-02-20T18:04:51Z</cp:lastPrinted>
  <dcterms:created xsi:type="dcterms:W3CDTF">2020-01-29T15:37:36Z</dcterms:created>
  <dcterms:modified xsi:type="dcterms:W3CDTF">2020-11-06T10:30:53Z</dcterms:modified>
</cp:coreProperties>
</file>