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19" r:id="rId2"/>
    <p:sldId id="257" r:id="rId3"/>
    <p:sldId id="324" r:id="rId4"/>
    <p:sldId id="332" r:id="rId5"/>
    <p:sldId id="331" r:id="rId6"/>
    <p:sldId id="330" r:id="rId7"/>
    <p:sldId id="290" r:id="rId8"/>
    <p:sldId id="336" r:id="rId9"/>
    <p:sldId id="335" r:id="rId10"/>
    <p:sldId id="334" r:id="rId11"/>
    <p:sldId id="296" r:id="rId12"/>
    <p:sldId id="341" r:id="rId13"/>
    <p:sldId id="344" r:id="rId14"/>
    <p:sldId id="343" r:id="rId15"/>
    <p:sldId id="295" r:id="rId16"/>
    <p:sldId id="340" r:id="rId17"/>
    <p:sldId id="339" r:id="rId18"/>
    <p:sldId id="338" r:id="rId19"/>
    <p:sldId id="297" r:id="rId20"/>
    <p:sldId id="348" r:id="rId21"/>
    <p:sldId id="347" r:id="rId22"/>
    <p:sldId id="346" r:id="rId23"/>
    <p:sldId id="351" r:id="rId24"/>
    <p:sldId id="352" r:id="rId25"/>
    <p:sldId id="353" r:id="rId26"/>
    <p:sldId id="354" r:id="rId27"/>
    <p:sldId id="355" r:id="rId28"/>
    <p:sldId id="356" r:id="rId29"/>
    <p:sldId id="357" r:id="rId30"/>
    <p:sldId id="358" r:id="rId31"/>
    <p:sldId id="350" r:id="rId3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3505"/>
    <a:srgbClr val="421C5E"/>
    <a:srgbClr val="632B8D"/>
    <a:srgbClr val="8EB149"/>
    <a:srgbClr val="A40000"/>
    <a:srgbClr val="5A2781"/>
    <a:srgbClr val="A1BF65"/>
    <a:srgbClr val="B9D08C"/>
    <a:srgbClr val="381850"/>
    <a:srgbClr val="374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>
        <p:scale>
          <a:sx n="126" d="100"/>
          <a:sy n="126" d="100"/>
        </p:scale>
        <p:origin x="-354" y="5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92C68-0BA9-466F-A2A3-EB3FBB1D9B30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CDCDD-67A1-46FF-9990-AED9016F07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5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63F12487-6E5C-4DE8-99B2-9AD0B7F1266C}" type="slidenum">
              <a:rPr lang="ru-RU"/>
              <a:pPr eaLnBrk="1" hangingPunct="1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10</a:t>
            </a:fld>
            <a:endParaRPr lang="ru-RU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11</a:t>
            </a:fld>
            <a:endParaRPr lang="ru-RU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12</a:t>
            </a:fld>
            <a:endParaRPr lang="ru-RU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14</a:t>
            </a:fld>
            <a:endParaRPr lang="ru-RU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15</a:t>
            </a:fld>
            <a:endParaRPr lang="ru-RU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16</a:t>
            </a:fld>
            <a:endParaRPr lang="ru-RU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18</a:t>
            </a:fld>
            <a:endParaRPr lang="ru-RU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19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20</a:t>
            </a:fld>
            <a:endParaRPr lang="ru-RU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21</a:t>
            </a:fld>
            <a:endParaRPr lang="ru-RU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22</a:t>
            </a:fld>
            <a:endParaRPr lang="ru-RU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23</a:t>
            </a:fld>
            <a:endParaRPr lang="ru-RU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24</a:t>
            </a:fld>
            <a:endParaRPr lang="ru-RU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25</a:t>
            </a:fld>
            <a:endParaRPr lang="ru-RU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26</a:t>
            </a:fld>
            <a:endParaRPr lang="ru-RU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27</a:t>
            </a:fld>
            <a:endParaRPr lang="ru-RU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28</a:t>
            </a:fld>
            <a:endParaRPr lang="ru-RU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29</a:t>
            </a:fld>
            <a:endParaRPr 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30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8</a:t>
            </a:fld>
            <a:endParaRPr lang="ru-RU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9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956"/>
            </a:avLst>
          </a:prstGeom>
          <a:blipFill>
            <a:blip r:embed="rId13" cstate="email"/>
            <a:stretch>
              <a:fillRect/>
            </a:stretch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25.xml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7.xml"/><Relationship Id="rId18" Type="http://schemas.openxmlformats.org/officeDocument/2006/relationships/slide" Target="slide14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6.xml"/><Relationship Id="rId17" Type="http://schemas.openxmlformats.org/officeDocument/2006/relationships/slide" Target="slide13.xml"/><Relationship Id="rId2" Type="http://schemas.openxmlformats.org/officeDocument/2006/relationships/notesSlide" Target="../notesSlides/notesSlide2.xml"/><Relationship Id="rId16" Type="http://schemas.openxmlformats.org/officeDocument/2006/relationships/slide" Target="slide12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5.xml"/><Relationship Id="rId24" Type="http://schemas.openxmlformats.org/officeDocument/2006/relationships/image" Target="../media/image7.png"/><Relationship Id="rId5" Type="http://schemas.openxmlformats.org/officeDocument/2006/relationships/slide" Target="slide5.xml"/><Relationship Id="rId15" Type="http://schemas.openxmlformats.org/officeDocument/2006/relationships/slide" Target="slide11.xml"/><Relationship Id="rId23" Type="http://schemas.openxmlformats.org/officeDocument/2006/relationships/image" Target="../media/image6.png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8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Рисунок 54" descr="Рисунок19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2330" y="4563417"/>
            <a:ext cx="2405814" cy="240581"/>
          </a:xfrm>
          <a:prstGeom prst="rect">
            <a:avLst/>
          </a:prstGeom>
        </p:spPr>
      </p:pic>
      <p:pic>
        <p:nvPicPr>
          <p:cNvPr id="56" name="Рисунок 55" descr="Рисунок18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413" y="4450135"/>
            <a:ext cx="1080120" cy="1815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27684" y="1753640"/>
            <a:ext cx="56886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chemeClr val="accent3">
                      <a:lumMod val="50000"/>
                    </a:schemeClr>
                  </a:solidFill>
                </a:ln>
                <a:blipFill>
                  <a:blip r:embed="rId7"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Забавные животные</a:t>
            </a:r>
            <a:endParaRPr lang="ru-RU" sz="4000" b="1" spc="50" dirty="0">
              <a:ln w="11430">
                <a:solidFill>
                  <a:schemeClr val="accent3">
                    <a:lumMod val="50000"/>
                  </a:schemeClr>
                </a:solidFill>
              </a:ln>
              <a:blipFill>
                <a:blip r:embed="rId7"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5016520-thumb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308304" y="2751770"/>
            <a:ext cx="896183" cy="132276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015716" y="123478"/>
            <a:ext cx="51125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Св</a:t>
            </a:r>
            <a:r>
              <a:rPr lang="ru-RU" sz="2800" b="1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оя игра</a:t>
            </a:r>
            <a:endParaRPr lang="ru-RU" sz="2800" b="1" dirty="0">
              <a:ln w="11430"/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42" y="2643758"/>
            <a:ext cx="2051720" cy="153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67544" y="2787774"/>
            <a:ext cx="26642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Курица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059582"/>
            <a:ext cx="511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На долю какой птицы выпало больше всего людских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насмешек?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304805"/>
            <a:ext cx="46805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A40000"/>
                </a:solidFill>
              </a:rPr>
              <a:t>Птицы</a:t>
            </a:r>
            <a:endParaRPr lang="ru-RU" sz="3600" b="1" dirty="0">
              <a:ln w="11430"/>
              <a:solidFill>
                <a:srgbClr val="A40000"/>
              </a:solidFill>
            </a:endParaRPr>
          </a:p>
        </p:txBody>
      </p:sp>
      <p:pic>
        <p:nvPicPr>
          <p:cNvPr id="14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74927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682" y="2076712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1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838657" y="304804"/>
            <a:ext cx="54726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Скорость в животном мире </a:t>
            </a:r>
            <a:endParaRPr lang="ru-RU" sz="2800" b="1" dirty="0">
              <a:ln w="11430"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5536" y="2139702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Ленивец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059582"/>
            <a:ext cx="71287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37441C"/>
                </a:solidFill>
              </a:rPr>
              <a:t>Назовите самое медлительное млекопитающее ?</a:t>
            </a:r>
          </a:p>
        </p:txBody>
      </p:sp>
      <p:pic>
        <p:nvPicPr>
          <p:cNvPr id="14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5594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21660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3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838657" y="304804"/>
            <a:ext cx="54726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Скорость в животном мире</a:t>
            </a:r>
            <a:endParaRPr lang="ru-RU" sz="2800" b="1" dirty="0">
              <a:ln w="11430"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11560" y="2499742"/>
            <a:ext cx="25202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Кенгуру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1059582"/>
            <a:ext cx="4896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37441C"/>
                </a:solidFill>
              </a:rPr>
              <a:t>Кто является чемпионом по бегу </a:t>
            </a:r>
            <a:r>
              <a:rPr lang="ru-RU" sz="2400" b="1" dirty="0" smtClean="0">
                <a:solidFill>
                  <a:srgbClr val="37441C"/>
                </a:solidFill>
              </a:rPr>
              <a:t>вприпрыжку? </a:t>
            </a:r>
            <a:endParaRPr lang="ru-RU" sz="2400" b="1" dirty="0">
              <a:solidFill>
                <a:srgbClr val="37441C"/>
              </a:solidFill>
            </a:endParaRPr>
          </a:p>
        </p:txBody>
      </p:sp>
      <p:pic>
        <p:nvPicPr>
          <p:cNvPr id="14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65321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241" y="2283718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7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838657" y="304804"/>
            <a:ext cx="54726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Скорость в животном мире</a:t>
            </a:r>
            <a:endParaRPr lang="ru-RU" sz="2800" b="1" dirty="0">
              <a:ln w="11430"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55576" y="2355726"/>
            <a:ext cx="22007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Дельфин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1059582"/>
            <a:ext cx="5400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37441C"/>
                </a:solidFill>
              </a:rPr>
              <a:t>Самый лучший прыгун в </a:t>
            </a:r>
            <a:r>
              <a:rPr lang="ru-RU" sz="2400" b="1" dirty="0" smtClean="0">
                <a:solidFill>
                  <a:srgbClr val="37441C"/>
                </a:solidFill>
              </a:rPr>
              <a:t>высоту </a:t>
            </a:r>
            <a:endParaRPr lang="ru-RU" sz="2400" b="1" dirty="0">
              <a:solidFill>
                <a:srgbClr val="37441C"/>
              </a:solidFill>
            </a:endParaRPr>
          </a:p>
        </p:txBody>
      </p:sp>
      <p:pic>
        <p:nvPicPr>
          <p:cNvPr id="14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672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95734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838657" y="304804"/>
            <a:ext cx="54726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Скорость в животном мире </a:t>
            </a:r>
            <a:endParaRPr lang="ru-RU" sz="2800" b="1" dirty="0">
              <a:ln w="11430"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5537" y="2427734"/>
            <a:ext cx="2160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Гепард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1059582"/>
            <a:ext cx="8208912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37441C"/>
                </a:solidFill>
              </a:rPr>
              <a:t>Назовите самого быстрого бегуна нашей </a:t>
            </a:r>
            <a:r>
              <a:rPr lang="ru-RU" sz="2400" b="1" dirty="0" smtClean="0">
                <a:solidFill>
                  <a:srgbClr val="37441C"/>
                </a:solidFill>
              </a:rPr>
              <a:t>планеты?</a:t>
            </a:r>
            <a:r>
              <a:rPr lang="ru-RU" sz="2800" dirty="0" smtClean="0"/>
              <a:t> </a:t>
            </a:r>
            <a:endParaRPr lang="ru-RU" sz="2800" b="1" dirty="0">
              <a:solidFill>
                <a:srgbClr val="37441C"/>
              </a:solidFill>
            </a:endParaRPr>
          </a:p>
        </p:txBody>
      </p:sp>
      <p:pic>
        <p:nvPicPr>
          <p:cNvPr id="14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30763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95734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60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Недостающее звено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99592" y="2590914"/>
            <a:ext cx="1800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Нерест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7" y="1059583"/>
            <a:ext cx="7463843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421C5E"/>
                </a:solidFill>
              </a:rPr>
              <a:t>У кошек и овец – окот, собак – помет, коров – отел ,кроликов – окрол, у рыб - … </a:t>
            </a:r>
            <a:r>
              <a:rPr lang="ru-RU" sz="2800" b="1" dirty="0" smtClean="0">
                <a:solidFill>
                  <a:srgbClr val="421C5E"/>
                </a:solidFill>
              </a:rPr>
              <a:t> </a:t>
            </a:r>
            <a:endParaRPr lang="ru-RU" sz="2800" b="1" dirty="0">
              <a:solidFill>
                <a:srgbClr val="421C5E"/>
              </a:solidFill>
            </a:endParaRPr>
          </a:p>
        </p:txBody>
      </p:sp>
      <p:pic>
        <p:nvPicPr>
          <p:cNvPr id="12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65321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31039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6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11560" y="1995686"/>
            <a:ext cx="21602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Хатка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1059582"/>
            <a:ext cx="79928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base"/>
            <a:r>
              <a:rPr lang="ru-RU" sz="2400" b="1" dirty="0">
                <a:solidFill>
                  <a:srgbClr val="381850"/>
                </a:solidFill>
              </a:rPr>
              <a:t>Волк – логово, медведь – берлога, белка – дупло, бобр - …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Недостающее звено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65321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381" y="1995686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669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Недостающее звено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39552" y="2067694"/>
            <a:ext cx="2056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2 ноги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1059583"/>
            <a:ext cx="76328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381850"/>
                </a:solidFill>
              </a:rPr>
              <a:t>Краб – 10, паук – 8, муха – 6, койот – 4, змея – 0, цапля </a:t>
            </a:r>
            <a:r>
              <a:rPr lang="ru-RU" sz="2400" b="1" dirty="0" smtClean="0">
                <a:solidFill>
                  <a:srgbClr val="381850"/>
                </a:solidFill>
              </a:rPr>
              <a:t>- …  </a:t>
            </a:r>
            <a:endParaRPr lang="ru-RU" sz="2400" b="1" dirty="0">
              <a:solidFill>
                <a:srgbClr val="381850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7598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23316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5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Недостающее звено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2067694"/>
            <a:ext cx="23762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Ягненок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915566"/>
            <a:ext cx="79208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381850"/>
                </a:solidFill>
              </a:rPr>
              <a:t>Собака – щенок, корова – теленок, лошадь – жеребенок, овца - </a:t>
            </a:r>
            <a:r>
              <a:rPr lang="ru-RU" sz="2400" b="1" dirty="0" smtClean="0">
                <a:solidFill>
                  <a:srgbClr val="381850"/>
                </a:solidFill>
              </a:rPr>
              <a:t>…  </a:t>
            </a:r>
            <a:endParaRPr lang="ru-RU" sz="2400" b="1" dirty="0">
              <a:solidFill>
                <a:srgbClr val="381850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4" y="3363838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76722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42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835696" y="304804"/>
            <a:ext cx="547556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Гиганты и миниатюры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2643758"/>
            <a:ext cx="18407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Слон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987574"/>
            <a:ext cx="43924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6F3505"/>
                </a:solidFill>
              </a:rPr>
              <a:t>Кто является самым крупным обитателем суши? </a:t>
            </a: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8350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018372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68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931866" y="1383190"/>
            <a:ext cx="612000" cy="504000"/>
          </a:xfrm>
          <a:prstGeom prst="rect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866905" y="1383190"/>
            <a:ext cx="612000" cy="504000"/>
          </a:xfrm>
          <a:prstGeom prst="rect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803530" y="1383190"/>
            <a:ext cx="612000" cy="504000"/>
          </a:xfrm>
          <a:prstGeom prst="rect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740155" y="1383190"/>
            <a:ext cx="612000" cy="504000"/>
          </a:xfrm>
          <a:prstGeom prst="rect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5" name="AutoShape 5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3931866" y="2031690"/>
            <a:ext cx="612000" cy="504000"/>
          </a:xfrm>
          <a:prstGeom prst="rect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6" name="AutoShape 5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867697" y="2031690"/>
            <a:ext cx="612000" cy="504000"/>
          </a:xfrm>
          <a:prstGeom prst="rect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7" name="AutoShape 55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803528" y="2031690"/>
            <a:ext cx="612000" cy="504000"/>
          </a:xfrm>
          <a:prstGeom prst="rect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8" name="AutoShape 56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739359" y="2031690"/>
            <a:ext cx="612000" cy="504000"/>
          </a:xfrm>
          <a:prstGeom prst="rect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0" name="AutoShape 58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3932186" y="3327834"/>
            <a:ext cx="612000" cy="504000"/>
          </a:xfrm>
          <a:prstGeom prst="rect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1" name="AutoShape 59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868017" y="3327834"/>
            <a:ext cx="612000" cy="504000"/>
          </a:xfrm>
          <a:prstGeom prst="rect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2" name="AutoShape 60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5803848" y="3327834"/>
            <a:ext cx="612000" cy="504000"/>
          </a:xfrm>
          <a:prstGeom prst="rect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3" name="AutoShape 61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6739679" y="3327834"/>
            <a:ext cx="612000" cy="504000"/>
          </a:xfrm>
          <a:prstGeom prst="rect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5" name="AutoShape 63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3923928" y="2679762"/>
            <a:ext cx="612000" cy="504000"/>
          </a:xfrm>
          <a:prstGeom prst="rect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6" name="AutoShape 64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4861824" y="2682873"/>
            <a:ext cx="612000" cy="504000"/>
          </a:xfrm>
          <a:prstGeom prst="rect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7" name="AutoShape 65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799720" y="2682873"/>
            <a:ext cx="612000" cy="504000"/>
          </a:xfrm>
          <a:prstGeom prst="rect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8" name="AutoShape 66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737616" y="2682873"/>
            <a:ext cx="612000" cy="504000"/>
          </a:xfrm>
          <a:prstGeom prst="rect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40" name="AutoShape 68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31866" y="3975906"/>
            <a:ext cx="612000" cy="504000"/>
          </a:xfrm>
          <a:prstGeom prst="rect">
            <a:avLst/>
          </a:prstGeom>
          <a:solidFill>
            <a:srgbClr val="FFC9C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42" name="AutoShape 70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867697" y="3975906"/>
            <a:ext cx="612000" cy="504000"/>
          </a:xfrm>
          <a:prstGeom prst="rect">
            <a:avLst/>
          </a:prstGeom>
          <a:solidFill>
            <a:srgbClr val="FFC9C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43" name="AutoShape 71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03528" y="3975906"/>
            <a:ext cx="612000" cy="504000"/>
          </a:xfrm>
          <a:prstGeom prst="rect">
            <a:avLst/>
          </a:prstGeom>
          <a:solidFill>
            <a:srgbClr val="FFC9C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44" name="AutoShape 72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739359" y="3975906"/>
            <a:ext cx="612000" cy="504000"/>
          </a:xfrm>
          <a:prstGeom prst="rect">
            <a:avLst/>
          </a:prstGeom>
          <a:solidFill>
            <a:srgbClr val="FFC9C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7544" y="1383190"/>
            <a:ext cx="3204000" cy="504000"/>
          </a:xfrm>
          <a:prstGeom prst="rect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>
            <a:sp3d extrusionH="57150">
              <a:bevelT w="57150" h="38100" prst="artDeco"/>
            </a:sp3d>
          </a:bodyPr>
          <a:lstStyle/>
          <a:p>
            <a:pPr algn="ctr"/>
            <a:endParaRPr lang="ru-RU" sz="2800" b="1" dirty="0">
              <a:ln w="11430"/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7544" y="3975906"/>
            <a:ext cx="3204000" cy="504000"/>
          </a:xfrm>
          <a:prstGeom prst="rect">
            <a:avLst/>
          </a:prstGeom>
          <a:solidFill>
            <a:srgbClr val="FFC9C9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endParaRPr lang="ru-RU" sz="2400" b="1" cap="all" dirty="0"/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7864" y="2682873"/>
            <a:ext cx="3204000" cy="504000"/>
          </a:xfrm>
          <a:prstGeom prst="rect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endParaRPr lang="ru-RU" sz="2400" b="1" cap="all" dirty="0"/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7544" y="2031690"/>
            <a:ext cx="3204000" cy="504000"/>
          </a:xfrm>
          <a:prstGeom prst="rect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endParaRPr lang="ru-RU" sz="2400" b="1" cap="all" dirty="0"/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7864" y="3329024"/>
            <a:ext cx="3204000" cy="504000"/>
          </a:xfrm>
          <a:prstGeom prst="rect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endParaRPr lang="ru-RU" sz="2400" b="1" cap="all" dirty="0"/>
          </a:p>
        </p:txBody>
      </p:sp>
      <p:pic>
        <p:nvPicPr>
          <p:cNvPr id="43" name="Рисунок 42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>
          <a:xfrm>
            <a:off x="7380312" y="4683791"/>
            <a:ext cx="1152128" cy="225600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467544" y="1347614"/>
            <a:ext cx="32403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264B96"/>
                </a:solidFill>
              </a:rPr>
              <a:t>Лошади</a:t>
            </a:r>
            <a:endParaRPr lang="ru-RU" sz="28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67544" y="1995686"/>
            <a:ext cx="31683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A40000"/>
                </a:solidFill>
              </a:rPr>
              <a:t>Птицы</a:t>
            </a:r>
            <a:endParaRPr lang="ru-RU" sz="3200" b="1" dirty="0">
              <a:ln w="11430"/>
              <a:solidFill>
                <a:srgbClr val="A4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67544" y="2643758"/>
            <a:ext cx="31683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Скорость в животном мире 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67544" y="3291830"/>
            <a:ext cx="31683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Недостающее звено</a:t>
            </a:r>
            <a:endParaRPr lang="ru-RU" sz="20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31540" y="4043240"/>
            <a:ext cx="331236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Гиганты и миниатюры</a:t>
            </a:r>
            <a:endParaRPr lang="ru-RU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" name="Рисунок 40" descr="5016520-thumb.png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7884368" y="0"/>
            <a:ext cx="1141839" cy="168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5" grpId="0" animBg="1"/>
      <p:bldP spid="3126" grpId="0" animBg="1"/>
      <p:bldP spid="3127" grpId="0" animBg="1"/>
      <p:bldP spid="3128" grpId="0" animBg="1"/>
      <p:bldP spid="3130" grpId="0" animBg="1"/>
      <p:bldP spid="3131" grpId="0" animBg="1"/>
      <p:bldP spid="3132" grpId="0" animBg="1"/>
      <p:bldP spid="3133" grpId="0" animBg="1"/>
      <p:bldP spid="3135" grpId="0" animBg="1"/>
      <p:bldP spid="3136" grpId="0" animBg="1"/>
      <p:bldP spid="3137" grpId="0" animBg="1"/>
      <p:bldP spid="3138" grpId="0" animBg="1"/>
      <p:bldP spid="3140" grpId="0" animBg="1"/>
      <p:bldP spid="3142" grpId="0" animBg="1"/>
      <p:bldP spid="3143" grpId="0" animBg="1"/>
      <p:bldP spid="3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39552" y="2211710"/>
            <a:ext cx="18722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</a:rPr>
              <a:t>Ж</a:t>
            </a:r>
            <a:r>
              <a:rPr lang="ru-RU" sz="2800" b="1" i="1" dirty="0" smtClean="0">
                <a:solidFill>
                  <a:srgbClr val="C00000"/>
                </a:solidFill>
              </a:rPr>
              <a:t>ираф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Гиганты и миниатюры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987574"/>
            <a:ext cx="63367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base"/>
            <a:r>
              <a:rPr lang="ru-RU" sz="2400" b="1" dirty="0">
                <a:solidFill>
                  <a:srgbClr val="6F3505"/>
                </a:solidFill>
              </a:rPr>
              <a:t>Какое животное является самым высоким существом на Земле? .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1416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95734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835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27363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Китовая акула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Гиганты и миниатюры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987574"/>
            <a:ext cx="45365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6F3505"/>
                </a:solidFill>
              </a:rPr>
              <a:t>Назовите самую большую рыбу…</a:t>
            </a: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68115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954" y="1995686"/>
            <a:ext cx="40354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45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err="1" smtClean="0">
                <a:solidFill>
                  <a:srgbClr val="C00000"/>
                </a:solidFill>
              </a:rPr>
              <a:t>Галапагосские</a:t>
            </a:r>
            <a:r>
              <a:rPr lang="ru-RU" sz="2800" b="1" i="1" dirty="0" smtClean="0">
                <a:solidFill>
                  <a:srgbClr val="C00000"/>
                </a:solidFill>
              </a:rPr>
              <a:t> острова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Гиганты и миниатюры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6F3505"/>
                </a:solidFill>
              </a:rPr>
              <a:t>Где обитают самые большие сухопутные черепахи 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21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Орангутанг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Натуногра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42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Тушканчик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Ктукшнича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34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</a:rPr>
              <a:t>Б</a:t>
            </a:r>
            <a:r>
              <a:rPr lang="ru-RU" sz="2800" b="1" i="1" dirty="0" smtClean="0">
                <a:solidFill>
                  <a:srgbClr val="C00000"/>
                </a:solidFill>
              </a:rPr>
              <a:t>егемот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Гебетом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88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Верблюд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Юдрблев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89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Антилопа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 smtClean="0">
                <a:solidFill>
                  <a:srgbClr val="6F3505"/>
                </a:solidFill>
              </a:rPr>
              <a:t>Наатолип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76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Зебра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Рбеза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66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Леопард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Даеолпр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35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264B96"/>
                </a:solidFill>
              </a:rPr>
              <a:t>Л</a:t>
            </a:r>
            <a:r>
              <a:rPr lang="ru-RU" sz="3600" b="1" dirty="0" smtClean="0">
                <a:ln w="11430"/>
                <a:solidFill>
                  <a:srgbClr val="264B96"/>
                </a:solidFill>
              </a:rPr>
              <a:t>ошади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3528" y="2814196"/>
            <a:ext cx="29340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Съедобность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44575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6125" y="1179460"/>
            <a:ext cx="4824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Какое единственное достоинство видели люди в лошади люди 400 веков назад?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332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65" y="2355726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0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67544" y="1995686"/>
            <a:ext cx="33123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Суслик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8657" y="304804"/>
            <a:ext cx="547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</a:rPr>
              <a:t>Перевертыши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7574"/>
            <a:ext cx="54006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err="1">
                <a:solidFill>
                  <a:srgbClr val="6F3505"/>
                </a:solidFill>
              </a:rPr>
              <a:t>Кслсуи</a:t>
            </a:r>
            <a:r>
              <a:rPr lang="ru-RU" sz="4400" b="1" dirty="0">
                <a:solidFill>
                  <a:srgbClr val="6F3505"/>
                </a:solidFill>
              </a:rPr>
              <a:t>…</a:t>
            </a: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6800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507" y="1995687"/>
            <a:ext cx="4032448" cy="246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7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835696" y="1491630"/>
            <a:ext cx="5904656" cy="408623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b="1" i="1" dirty="0" smtClean="0">
                <a:latin typeface="Times New Roman" pitchFamily="18" charset="0"/>
              </a:rPr>
              <a:t>Игра окончена!</a:t>
            </a:r>
            <a:endParaRPr lang="ru-RU" b="1" i="1" dirty="0">
              <a:latin typeface="Times New Roman" pitchFamily="18" charset="0"/>
            </a:endParaRPr>
          </a:p>
        </p:txBody>
      </p:sp>
      <p:pic>
        <p:nvPicPr>
          <p:cNvPr id="5" name="Рисунок 4" descr="5016520-thumb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81479" y="3475726"/>
            <a:ext cx="961206" cy="1418740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2241445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78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4141" y="2337842"/>
            <a:ext cx="417646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dirty="0">
                <a:solidFill>
                  <a:srgbClr val="FF0000"/>
                </a:solidFill>
              </a:rPr>
              <a:t>Л</a:t>
            </a:r>
            <a:r>
              <a:rPr lang="ru-RU" sz="2400" dirty="0" smtClean="0">
                <a:solidFill>
                  <a:srgbClr val="FF0000"/>
                </a:solidFill>
              </a:rPr>
              <a:t>ошадь </a:t>
            </a:r>
            <a:r>
              <a:rPr lang="ru-RU" sz="2400" dirty="0">
                <a:solidFill>
                  <a:srgbClr val="FF0000"/>
                </a:solidFill>
              </a:rPr>
              <a:t>имеет очень острое обоняние. Отфыркиваясь она очищает свой </a:t>
            </a:r>
            <a:r>
              <a:rPr lang="ru-RU" sz="2400" dirty="0" smtClean="0">
                <a:solidFill>
                  <a:srgbClr val="FF0000"/>
                </a:solidFill>
              </a:rPr>
              <a:t>нос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987574"/>
            <a:ext cx="51845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Почему, испугавшись чего-нибудь, лошадь начинает фыркать? </a:t>
            </a:r>
            <a:endParaRPr lang="ru-RU" sz="2400" b="1" dirty="0">
              <a:ln w="11430"/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Лошади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3303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59" y="1587738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2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90196" y="2460434"/>
            <a:ext cx="20095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Супруги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059582"/>
            <a:ext cx="54726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002060"/>
                </a:solidFill>
              </a:rPr>
              <a:t>Как называли на Руси пару лошадей или волов, запряженных в одну упряжку</a:t>
            </a:r>
            <a:r>
              <a:rPr lang="ru-RU" sz="2400" b="1" dirty="0" smtClean="0">
                <a:ln w="11430"/>
                <a:solidFill>
                  <a:srgbClr val="002060"/>
                </a:solidFill>
              </a:rPr>
              <a:t>?</a:t>
            </a:r>
            <a:endParaRPr lang="ru-RU" sz="2400" b="1" dirty="0">
              <a:ln w="11430"/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Лошади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pic>
        <p:nvPicPr>
          <p:cNvPr id="15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8058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53777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9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7502" y="2528257"/>
            <a:ext cx="26283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Лошадиная сила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915566"/>
            <a:ext cx="63367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264B96"/>
                </a:solidFill>
              </a:rPr>
              <a:t>Эту физическую единицу словарь Даля определяет так: «Вчетверо более силы крепкой живой лошади»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264B96"/>
                </a:solidFill>
              </a:rPr>
              <a:t>Л</a:t>
            </a:r>
            <a:r>
              <a:rPr lang="ru-RU" sz="3600" b="1" dirty="0" smtClean="0">
                <a:ln w="11430"/>
                <a:solidFill>
                  <a:srgbClr val="264B96"/>
                </a:solidFill>
              </a:rPr>
              <a:t>ошади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2364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48083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90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835696" y="304805"/>
            <a:ext cx="46805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A40000"/>
                </a:solidFill>
              </a:rPr>
              <a:t>Птицы</a:t>
            </a:r>
            <a:endParaRPr lang="ru-RU" sz="3600" b="1" dirty="0">
              <a:ln w="11430"/>
              <a:solidFill>
                <a:srgbClr val="A4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55576" y="2629242"/>
            <a:ext cx="30963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Страусы, пингвины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059582"/>
            <a:ext cx="48245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Народная мудрость утверждает: «Все птицы крыльями машут, да не все летают? Почему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4553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449" y="2349068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3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07504" y="1737440"/>
            <a:ext cx="446449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Сухожилия </a:t>
            </a:r>
            <a:r>
              <a:rPr lang="ru-RU" sz="2800" b="1" i="1" dirty="0">
                <a:solidFill>
                  <a:srgbClr val="C00000"/>
                </a:solidFill>
              </a:rPr>
              <a:t>натягиваются и пальцы прочно прижимают </a:t>
            </a:r>
            <a:r>
              <a:rPr lang="ru-RU" sz="2800" b="1" i="1" dirty="0" smtClean="0">
                <a:solidFill>
                  <a:srgbClr val="C00000"/>
                </a:solidFill>
              </a:rPr>
              <a:t>ветку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059582"/>
            <a:ext cx="48245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Почему птицы не падают с деревьев, когда спят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304805"/>
            <a:ext cx="46805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A40000"/>
                </a:solidFill>
              </a:rPr>
              <a:t>Птицы</a:t>
            </a:r>
            <a:endParaRPr lang="ru-RU" sz="3600" b="1" dirty="0">
              <a:ln w="11430"/>
              <a:solidFill>
                <a:srgbClr val="A40000"/>
              </a:solidFill>
            </a:endParaRPr>
          </a:p>
        </p:txBody>
      </p:sp>
      <p:pic>
        <p:nvPicPr>
          <p:cNvPr id="14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53322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19041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016" y="3531302"/>
            <a:ext cx="1052977" cy="138058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827584" y="2643758"/>
            <a:ext cx="1944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rgbClr val="C00000"/>
                </a:solidFill>
              </a:rPr>
              <a:t>Индейка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987574"/>
            <a:ext cx="5112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Самая крупная домашняя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птица?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35696" y="304805"/>
            <a:ext cx="46805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A40000"/>
                </a:solidFill>
              </a:rPr>
              <a:t>Птицы</a:t>
            </a:r>
            <a:endParaRPr lang="ru-RU" sz="3600" b="1" dirty="0">
              <a:ln w="11430"/>
              <a:solidFill>
                <a:srgbClr val="A40000"/>
              </a:solidFill>
            </a:endParaRP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307874" y="3926574"/>
            <a:ext cx="728622" cy="1075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1" y="3465321"/>
            <a:ext cx="2054225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95735"/>
            <a:ext cx="4035425" cy="246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3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E36C0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3148</TotalTime>
  <Words>428</Words>
  <Application>Microsoft Office PowerPoint</Application>
  <PresentationFormat>Экран (16:9)</PresentationFormat>
  <Paragraphs>162</Paragraphs>
  <Slides>31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ASUS</cp:lastModifiedBy>
  <cp:revision>295</cp:revision>
  <dcterms:created xsi:type="dcterms:W3CDTF">2015-05-04T12:07:23Z</dcterms:created>
  <dcterms:modified xsi:type="dcterms:W3CDTF">2019-04-02T17:55:33Z</dcterms:modified>
</cp:coreProperties>
</file>