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6" r:id="rId2"/>
    <p:sldId id="257" r:id="rId3"/>
    <p:sldId id="259" r:id="rId4"/>
    <p:sldId id="277" r:id="rId5"/>
    <p:sldId id="278" r:id="rId6"/>
    <p:sldId id="297" r:id="rId7"/>
    <p:sldId id="280" r:id="rId8"/>
    <p:sldId id="281" r:id="rId9"/>
    <p:sldId id="298" r:id="rId10"/>
    <p:sldId id="299" r:id="rId11"/>
    <p:sldId id="300" r:id="rId12"/>
    <p:sldId id="282" r:id="rId13"/>
    <p:sldId id="258" r:id="rId14"/>
    <p:sldId id="283" r:id="rId15"/>
    <p:sldId id="284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290" r:id="rId25"/>
    <p:sldId id="312" r:id="rId26"/>
    <p:sldId id="272" r:id="rId27"/>
    <p:sldId id="310" r:id="rId28"/>
    <p:sldId id="311" r:id="rId29"/>
    <p:sldId id="31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4F8A"/>
    <a:srgbClr val="008000"/>
    <a:srgbClr val="FF00FF"/>
    <a:srgbClr val="33CCFF"/>
    <a:srgbClr val="56CE61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73" d="100"/>
          <a:sy n="73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00B0F0"/>
            </a:solidFill>
          </c:spPr>
          <c:dPt>
            <c:idx val="1"/>
            <c:spPr>
              <a:solidFill>
                <a:srgbClr val="FF0000"/>
              </a:solidFill>
            </c:spPr>
          </c:dPt>
          <c:val>
            <c:numRef>
              <c:f>Лист1!$C$5:$C$6</c:f>
              <c:numCache>
                <c:formatCode>General</c:formatCode>
                <c:ptCount val="2"/>
                <c:pt idx="0">
                  <c:v>67</c:v>
                </c:pt>
                <c:pt idx="1">
                  <c:v>33</c:v>
                </c:pt>
              </c:numCache>
            </c:numRef>
          </c:val>
        </c:ser>
        <c:axId val="33776384"/>
        <c:axId val="33777920"/>
      </c:barChart>
      <c:catAx>
        <c:axId val="33776384"/>
        <c:scaling>
          <c:orientation val="minMax"/>
        </c:scaling>
        <c:axPos val="b"/>
        <c:tickLblPos val="nextTo"/>
        <c:crossAx val="33777920"/>
        <c:crosses val="autoZero"/>
        <c:auto val="1"/>
        <c:lblAlgn val="ctr"/>
        <c:lblOffset val="100"/>
      </c:catAx>
      <c:valAx>
        <c:axId val="337779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33776384"/>
        <c:crosses val="autoZero"/>
        <c:crossBetween val="between"/>
      </c:valAx>
    </c:plotArea>
    <c:legend>
      <c:legendPos val="r"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02FC83-B330-4795-93BD-60B2CAD3A848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875950-FC62-4DE8-8431-A13399E26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305A17-B538-4644-B589-8D875FB372A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11883-EFE5-476E-8912-8C366DE42873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30A2-6577-4143-861F-9FB041467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14270-3B10-4C1E-A335-EA6FB58DE0B0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8B709-9787-453F-A814-C48AA7AB3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D8273-E250-4809-876D-472820F5E25F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DDE4F-8DC8-41C1-955B-684F5BB89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9550" y="2967038"/>
            <a:ext cx="629602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E27C9-10E7-4750-99EE-08EB87247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17FFA-2115-4B9B-84FA-828908147D2A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24564-2EB2-42FA-9352-6731CA883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DEABF-5CE0-48E0-9592-6CF476F450D7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B9CF-02D4-4DC5-A20C-A960B9C0D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67AF6-76B3-4680-983C-9FFE6085110E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EE7C6-14C6-425F-BA80-D04D97DFD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4223-3C41-453C-92E2-6961A1BC1DDA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4D550-0541-4892-B9A4-12791465A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9799-B3D3-4D55-AB18-2E0AC1D335F1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A69B-8DE5-4A4C-AD99-1FE0AC233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BCCEF-BD61-44D4-8153-7C5ADE587BE0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29567-AC16-44F5-89C0-8F189AA00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83563-CA67-4759-968E-E3F244CD64AC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BB183-4E5A-4448-9B12-0DC609B71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52E3F-DF17-4ECB-84D2-81C68101B614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62C7C-3158-49B6-AE5B-0F0823F15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AD5C7-1831-47AE-AD8C-FE75D9F62703}" type="datetimeFigureOut">
              <a:rPr lang="ru-RU"/>
              <a:pPr>
                <a:defRPr/>
              </a:pPr>
              <a:t>11.06.2021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F8A6FB-C546-47A2-851A-0F53879A4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ransition spd="med">
    <p:push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ChangeArrowheads="1"/>
          </p:cNvSpPr>
          <p:nvPr/>
        </p:nvSpPr>
        <p:spPr bwMode="auto">
          <a:xfrm>
            <a:off x="390525" y="1484313"/>
            <a:ext cx="8753475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>
                <a:solidFill>
                  <a:srgbClr val="0070C0"/>
                </a:solidFill>
              </a:rPr>
              <a:t>Исследовательская  работа </a:t>
            </a:r>
          </a:p>
          <a:p>
            <a:pPr algn="ctr"/>
            <a:r>
              <a:rPr lang="ru-RU" sz="2800">
                <a:solidFill>
                  <a:srgbClr val="0070C0"/>
                </a:solidFill>
              </a:rPr>
              <a:t>на тему:</a:t>
            </a:r>
            <a:br>
              <a:rPr lang="ru-RU" sz="2800">
                <a:solidFill>
                  <a:srgbClr val="0070C0"/>
                </a:solidFill>
              </a:rPr>
            </a:br>
            <a:r>
              <a:rPr lang="ru-RU" sz="4000">
                <a:solidFill>
                  <a:srgbClr val="0070C0"/>
                </a:solidFill>
              </a:rPr>
              <a:t>« Школьная форма: </a:t>
            </a:r>
            <a:r>
              <a:rPr lang="ru-RU" sz="4000">
                <a:solidFill>
                  <a:srgbClr val="FF0000"/>
                </a:solidFill>
              </a:rPr>
              <a:t>За</a:t>
            </a:r>
            <a:r>
              <a:rPr lang="ru-RU" sz="4000"/>
              <a:t> </a:t>
            </a:r>
            <a:r>
              <a:rPr lang="ru-RU" sz="4000">
                <a:solidFill>
                  <a:srgbClr val="0070C0"/>
                </a:solidFill>
              </a:rPr>
              <a:t>или </a:t>
            </a:r>
            <a:r>
              <a:rPr lang="ru-RU" sz="4000"/>
              <a:t>Против</a:t>
            </a:r>
            <a:r>
              <a:rPr lang="ru-RU" sz="4000">
                <a:solidFill>
                  <a:srgbClr val="0070C0"/>
                </a:solidFill>
              </a:rPr>
              <a:t>»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4067175" y="5661025"/>
            <a:ext cx="4826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/>
              <a:t>Руководитель:</a:t>
            </a:r>
          </a:p>
          <a:p>
            <a:pPr algn="r"/>
            <a:r>
              <a:rPr lang="ru-RU"/>
              <a:t>Шафигуллина Татьяна Викторовна, </a:t>
            </a:r>
          </a:p>
          <a:p>
            <a:pPr algn="r"/>
            <a:r>
              <a:rPr lang="ru-RU"/>
              <a:t>социальный педагог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987675" y="504825"/>
            <a:ext cx="3641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Середина 1970-х годов</a:t>
            </a:r>
            <a:r>
              <a:rPr lang="ru-RU"/>
              <a:t> </a:t>
            </a:r>
          </a:p>
        </p:txBody>
      </p:sp>
      <p:sp>
        <p:nvSpPr>
          <p:cNvPr id="25602" name="AutoShape 6" descr="0_89729_b47af997_X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3" name="AutoShape 8" descr="0_89729_b47af997_X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4" name="Picture 9" descr="cea48f46de0dead1ae4780fc1b8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196975"/>
            <a:ext cx="7620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659">
            <a:off x="7939088" y="0"/>
            <a:ext cx="120491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95288" y="476250"/>
            <a:ext cx="7921625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	В </a:t>
            </a: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1984</a:t>
            </a: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 году был введен костюм – тройка синего цвета, состоящий из юбки – трапеции со складками спереди, пиджака с накладными карманами и жилетки. 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	В 1988 году для Ленинграда, районов Сибири и крайнего Севера было разрешено ношение синих брюк в зимнее время.</a:t>
            </a:r>
          </a:p>
        </p:txBody>
      </p:sp>
      <p:pic>
        <p:nvPicPr>
          <p:cNvPr id="26626" name="Picture 5" descr="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068638"/>
            <a:ext cx="2919413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659">
            <a:off x="8101013" y="188913"/>
            <a:ext cx="120491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ctrTitle"/>
          </p:nvPr>
        </p:nvSpPr>
        <p:spPr>
          <a:xfrm>
            <a:off x="357188" y="214313"/>
            <a:ext cx="7643812" cy="1571625"/>
          </a:xfrm>
        </p:spPr>
        <p:txBody>
          <a:bodyPr/>
          <a:lstStyle/>
          <a:p>
            <a:pPr eaLnBrk="1" hangingPunct="1"/>
            <a:r>
              <a:rPr lang="ru-RU" sz="2800" smtClean="0"/>
              <a:t> </a:t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99400" y="171450"/>
            <a:ext cx="10128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068638"/>
            <a:ext cx="2079625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492375"/>
            <a:ext cx="212407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3213100"/>
            <a:ext cx="1925638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Прямоугольник 7"/>
          <p:cNvSpPr>
            <a:spLocks noChangeArrowheads="1"/>
          </p:cNvSpPr>
          <p:nvPr/>
        </p:nvSpPr>
        <p:spPr bwMode="auto">
          <a:xfrm>
            <a:off x="214313" y="1214438"/>
            <a:ext cx="8786812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3538" algn="just">
              <a:lnSpc>
                <a:spcPct val="90000"/>
              </a:lnSpc>
            </a:pPr>
            <a:r>
              <a:rPr lang="ru-RU" sz="2200" b="1">
                <a:solidFill>
                  <a:srgbClr val="0066CC"/>
                </a:solidFill>
                <a:latin typeface="Calibri" pitchFamily="34" charset="0"/>
              </a:rPr>
              <a:t>В1992 году </a:t>
            </a:r>
            <a:r>
              <a:rPr lang="ru-RU" sz="2200">
                <a:solidFill>
                  <a:srgbClr val="0066CC"/>
                </a:solidFill>
                <a:latin typeface="Calibri" pitchFamily="34" charset="0"/>
              </a:rPr>
              <a:t>школьную форму отменили. Коричневые платья и синие костюмы заменили «вареные джинсы», брюки-клеш и девичьи наряды в духе «кто во что горазд». 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40663" y="260350"/>
            <a:ext cx="1303337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3233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000760" y="2857496"/>
            <a:ext cx="2792330" cy="380144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2" descr="D:\Книга 3 часть twilight\2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526661"/>
            <a:ext cx="2714612" cy="373131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Школьная форма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428860" y="3786190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1751" name="Прямоугольник 8"/>
          <p:cNvSpPr>
            <a:spLocks noChangeArrowheads="1"/>
          </p:cNvSpPr>
          <p:nvPr/>
        </p:nvSpPr>
        <p:spPr bwMode="auto">
          <a:xfrm>
            <a:off x="2714625" y="1484313"/>
            <a:ext cx="6429375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>
              <a:defRPr/>
            </a:pPr>
            <a:r>
              <a:rPr lang="ru-RU" sz="2800" b="1">
                <a:latin typeface="Calibri" pitchFamily="34" charset="0"/>
              </a:rPr>
              <a:t>   		</a:t>
            </a: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Японии школьницы</a:t>
            </a:r>
          </a:p>
          <a:p>
            <a:pPr marL="363538" indent="-363538"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щеголяют в матросках. Форма для     них- эталон подростковой моды.</a:t>
            </a:r>
          </a:p>
        </p:txBody>
      </p:sp>
      <p:sp>
        <p:nvSpPr>
          <p:cNvPr id="28678" name="Rectangle 9"/>
          <p:cNvSpPr>
            <a:spLocks noChangeArrowheads="1"/>
          </p:cNvSpPr>
          <p:nvPr/>
        </p:nvSpPr>
        <p:spPr bwMode="auto">
          <a:xfrm>
            <a:off x="323850" y="26035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Школьная форма за рубежом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780338" y="0"/>
            <a:ext cx="1363662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0713"/>
            <a:ext cx="21717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484313"/>
            <a:ext cx="2252662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13"/>
          <p:cNvSpPr>
            <a:spLocks noChangeArrowheads="1"/>
          </p:cNvSpPr>
          <p:nvPr/>
        </p:nvSpPr>
        <p:spPr bwMode="auto">
          <a:xfrm>
            <a:off x="1908175" y="260350"/>
            <a:ext cx="4572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r>
              <a:rPr lang="ru-RU" sz="2400" b="1">
                <a:solidFill>
                  <a:srgbClr val="0066CC"/>
                </a:solidFill>
                <a:latin typeface="Calibri" pitchFamily="34" charset="0"/>
              </a:rPr>
              <a:t>Англия – самая большая европейская страна, где используется школьная форма, она всегда приближена к классическому стилю одежды</a:t>
            </a:r>
          </a:p>
        </p:txBody>
      </p:sp>
      <p:pic>
        <p:nvPicPr>
          <p:cNvPr id="29701" name="Рисунок 12" descr="Школьная форма в Великобритан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3600450"/>
            <a:ext cx="50006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37488" y="379413"/>
            <a:ext cx="120491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997200"/>
            <a:ext cx="23717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5" descr="Новый рисунок (1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3429000"/>
            <a:ext cx="30289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6" descr="Смех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3284538"/>
            <a:ext cx="2232025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Прямоугольник 10"/>
          <p:cNvSpPr>
            <a:spLocks noChangeArrowheads="1"/>
          </p:cNvSpPr>
          <p:nvPr/>
        </p:nvSpPr>
        <p:spPr bwMode="auto">
          <a:xfrm>
            <a:off x="3563938" y="260350"/>
            <a:ext cx="4572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66CC"/>
                </a:solidFill>
              </a:rPr>
              <a:t>	</a:t>
            </a:r>
            <a:r>
              <a:rPr lang="ru-RU" sz="2400" b="1">
                <a:solidFill>
                  <a:srgbClr val="0066CC"/>
                </a:solidFill>
                <a:latin typeface="Calibri" pitchFamily="34" charset="0"/>
              </a:rPr>
              <a:t>В США каждая школа сама решает, какие именно вещи позволено надевать ученикам.  Школьную форму носят ученики престижных частных школ для детей обеспеченных родителей</a:t>
            </a:r>
          </a:p>
          <a:p>
            <a:r>
              <a:rPr lang="ru-RU" sz="2400" b="1">
                <a:solidFill>
                  <a:srgbClr val="0066CC"/>
                </a:solidFill>
                <a:latin typeface="Calibri" pitchFamily="34" charset="0"/>
              </a:rPr>
              <a:t>                          </a:t>
            </a:r>
          </a:p>
        </p:txBody>
      </p:sp>
      <p:pic>
        <p:nvPicPr>
          <p:cNvPr id="30726" name="Picture 8" descr="6-45-1536x10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611563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042988" y="333375"/>
            <a:ext cx="75596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Школьная форма глазами современных Кутюрье</a:t>
            </a: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468313" y="1557338"/>
            <a:ext cx="4252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66CC"/>
                </a:solidFill>
              </a:rPr>
              <a:t>Модельер Вячеслав Зайцев</a:t>
            </a:r>
            <a:r>
              <a:rPr lang="ru-RU"/>
              <a:t> </a:t>
            </a:r>
          </a:p>
        </p:txBody>
      </p:sp>
      <p:pic>
        <p:nvPicPr>
          <p:cNvPr id="31747" name="Picture 6" descr="b6fdf1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05038"/>
            <a:ext cx="44640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5003800" y="1557338"/>
            <a:ext cx="414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0066CC"/>
                </a:solidFill>
              </a:rPr>
              <a:t>Модельер Елена Бадмаева</a:t>
            </a:r>
            <a:r>
              <a:rPr lang="ru-RU"/>
              <a:t> 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133600"/>
            <a:ext cx="4067175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780659">
            <a:off x="7939088" y="0"/>
            <a:ext cx="120491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8196262" cy="512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659">
            <a:off x="7885113" y="404813"/>
            <a:ext cx="16383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755775" y="93663"/>
            <a:ext cx="5394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Практический этап</a:t>
            </a:r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250825" y="908050"/>
            <a:ext cx="5967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>
                <a:solidFill>
                  <a:srgbClr val="0066CC"/>
                </a:solidFill>
              </a:rPr>
              <a:t>Исследование № 1 «Изучение нормативной базы»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23850" y="1628775"/>
            <a:ext cx="88201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Одежда обучающихся должна соответствовать санитарно-эпидемиологическим правилам и нормативам «Гигиенические требования к одежде для детей, подростков и взрослых, товарам детского ассортимента и материалам для изделий (изделиям), контактирующим с кожей человека. </a:t>
            </a:r>
          </a:p>
          <a:p>
            <a:pPr algn="r">
              <a:spcBef>
                <a:spcPct val="50000"/>
              </a:spcBef>
              <a:defRPr/>
            </a:pPr>
            <a:r>
              <a:rPr lang="ru-RU">
                <a:solidFill>
                  <a:srgbClr val="0066CC"/>
                </a:solidFill>
              </a:rPr>
              <a:t>СанПиН 2.4.7./1.1.1286-03»  (утв. постановлением Главного государственного санитарного врача Российской Федерации от 17 апреля 2003 г. № 51) 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611188" y="4581525"/>
            <a:ext cx="8281987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/>
              <a:t>	</a:t>
            </a:r>
            <a:r>
              <a:rPr lang="ru-RU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компетенции, правам, обязанностям и ответственности образовательной организации (Школы) относится установление требований к одежде обучающихся, если иное не установлено Законом и законодательством субъектов Российской Федерации. </a:t>
            </a:r>
          </a:p>
          <a:p>
            <a:pPr algn="r">
              <a:spcBef>
                <a:spcPct val="50000"/>
              </a:spcBef>
              <a:defRPr/>
            </a:pPr>
            <a:r>
              <a:rPr lang="ru-RU">
                <a:solidFill>
                  <a:srgbClr val="0066CC"/>
                </a:solidFill>
              </a:rPr>
              <a:t>Федеральный Закон «Об образовании в Российской Федерации», который вступил в силу с 1 сентября 2013 года </a:t>
            </a:r>
          </a:p>
        </p:txBody>
      </p: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975600" y="188913"/>
            <a:ext cx="11684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ChangeArrowheads="1"/>
          </p:cNvSpPr>
          <p:nvPr/>
        </p:nvSpPr>
        <p:spPr bwMode="auto">
          <a:xfrm>
            <a:off x="1684338" y="360363"/>
            <a:ext cx="587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0066CC"/>
                </a:solidFill>
              </a:rPr>
              <a:t>Исследование № 2 «Наблюдение»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666875" y="1052513"/>
            <a:ext cx="730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ru-RU" b="1" i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Школа – не место для демонстрации дизайнерских изысков </a:t>
            </a:r>
          </a:p>
          <a:p>
            <a:pPr algn="r">
              <a:defRPr/>
            </a:pPr>
            <a:r>
              <a:rPr lang="ru-RU" b="1" i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экстравагантных идей. </a:t>
            </a:r>
          </a:p>
        </p:txBody>
      </p:sp>
      <p:pic>
        <p:nvPicPr>
          <p:cNvPr id="34819" name="Picture 6" descr="htu0EBhfn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3889375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xtM1Bts7ER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700213"/>
            <a:ext cx="38163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8" descr="nkT5g1lx7h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3789363"/>
            <a:ext cx="385127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0659">
            <a:off x="7975600" y="0"/>
            <a:ext cx="11684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8625"/>
            <a:ext cx="8786813" cy="3786188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smtClean="0">
                <a:solidFill>
                  <a:srgbClr val="0066CC"/>
                </a:solidFill>
                <a:latin typeface="Times New Roman" pitchFamily="18" charset="0"/>
              </a:rPr>
              <a:t>на основе изучения материала об истории школьной формы определиться в выборе «ЗА» или  «ПРОТИВ» школьной формы.</a:t>
            </a:r>
            <a:r>
              <a:rPr lang="ru-RU" smtClean="0"/>
              <a:t> 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3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966075" y="0"/>
            <a:ext cx="11779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D:\картинки\first_clas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4581525"/>
            <a:ext cx="28575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efault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572000"/>
            <a:ext cx="2643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4" name="Rectangle 5"/>
          <p:cNvSpPr>
            <a:spLocks noChangeArrowheads="1"/>
          </p:cNvSpPr>
          <p:nvPr/>
        </p:nvSpPr>
        <p:spPr bwMode="auto">
          <a:xfrm>
            <a:off x="0" y="1196975"/>
            <a:ext cx="483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2400" u="sng">
                <a:solidFill>
                  <a:srgbClr val="0066CC"/>
                </a:solidFill>
              </a:rPr>
              <a:t>Результаты опроса учеников</a:t>
            </a:r>
            <a:r>
              <a:rPr lang="ru-RU" sz="2400">
                <a:solidFill>
                  <a:srgbClr val="0066CC"/>
                </a:solidFill>
              </a:rPr>
              <a:t> </a:t>
            </a:r>
          </a:p>
        </p:txBody>
      </p:sp>
      <p:grpSp>
        <p:nvGrpSpPr>
          <p:cNvPr id="49165" name="Group 7"/>
          <p:cNvGrpSpPr>
            <a:grpSpLocks noChangeAspect="1"/>
          </p:cNvGrpSpPr>
          <p:nvPr/>
        </p:nvGrpSpPr>
        <p:grpSpPr bwMode="auto">
          <a:xfrm>
            <a:off x="1692275" y="1844675"/>
            <a:ext cx="6337300" cy="3910013"/>
            <a:chOff x="2633" y="2496"/>
            <a:chExt cx="19509" cy="11956"/>
          </a:xfrm>
        </p:grpSpPr>
        <p:sp>
          <p:nvSpPr>
            <p:cNvPr id="49168" name="AutoShape 8"/>
            <p:cNvSpPr>
              <a:spLocks noChangeAspect="1" noChangeArrowheads="1"/>
            </p:cNvSpPr>
            <p:nvPr/>
          </p:nvSpPr>
          <p:spPr bwMode="auto">
            <a:xfrm>
              <a:off x="2633" y="2496"/>
              <a:ext cx="19509" cy="11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49169" name="Picture 9" descr="ppt_background_bluewav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33" y="2496"/>
              <a:ext cx="19509" cy="1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70" name="Rectangle 10"/>
            <p:cNvSpPr>
              <a:spLocks noChangeArrowheads="1"/>
            </p:cNvSpPr>
            <p:nvPr/>
          </p:nvSpPr>
          <p:spPr bwMode="auto">
            <a:xfrm>
              <a:off x="6784" y="2908"/>
              <a:ext cx="10801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24001" tIns="12000" rIns="24001" bIns="12000" anchor="ctr"/>
            <a:lstStyle/>
            <a:p>
              <a:pPr algn="ctr"/>
              <a:r>
                <a:rPr lang="ru-RU" sz="1000" b="1">
                  <a:solidFill>
                    <a:srgbClr val="FFFFFF"/>
                  </a:solidFill>
                </a:rPr>
                <a:t>Опрос учащихся</a:t>
              </a:r>
              <a:endParaRPr lang="ru-RU"/>
            </a:p>
          </p:txBody>
        </p:sp>
        <p:graphicFrame>
          <p:nvGraphicFramePr>
            <p:cNvPr id="49163" name="Object 11"/>
            <p:cNvGraphicFramePr>
              <a:graphicFrameLocks noChangeAspect="1"/>
            </p:cNvGraphicFramePr>
            <p:nvPr/>
          </p:nvGraphicFramePr>
          <p:xfrm>
            <a:off x="3046" y="2866"/>
            <a:ext cx="17474" cy="10604"/>
          </p:xfrm>
          <a:graphic>
            <a:graphicData uri="http://schemas.openxmlformats.org/presentationml/2006/ole">
              <p:oleObj spid="_x0000_s49163" name="Диаграмма" r:id="rId4" imgW="5257908" imgH="3133659" progId="MSGraph.Chart.8">
                <p:embed/>
              </p:oleObj>
            </a:graphicData>
          </a:graphic>
        </p:graphicFrame>
      </p:grp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0659">
            <a:off x="8043863" y="0"/>
            <a:ext cx="1100137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7" name="Rectangle 4"/>
          <p:cNvSpPr>
            <a:spLocks noChangeArrowheads="1"/>
          </p:cNvSpPr>
          <p:nvPr/>
        </p:nvSpPr>
        <p:spPr bwMode="auto">
          <a:xfrm>
            <a:off x="457200" y="230188"/>
            <a:ext cx="8089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000" b="1">
                <a:solidFill>
                  <a:srgbClr val="0066CC"/>
                </a:solidFill>
              </a:rPr>
              <a:t>Исследование № 3</a:t>
            </a:r>
            <a:r>
              <a:rPr lang="ru-RU" sz="2000">
                <a:solidFill>
                  <a:srgbClr val="0066CC"/>
                </a:solidFill>
              </a:rPr>
              <a:t> </a:t>
            </a:r>
          </a:p>
          <a:p>
            <a:pPr algn="ctr"/>
            <a:r>
              <a:rPr lang="ru-RU" sz="2000">
                <a:solidFill>
                  <a:srgbClr val="0066CC"/>
                </a:solidFill>
              </a:rPr>
              <a:t>«</a:t>
            </a:r>
            <a:r>
              <a:rPr lang="ru-RU" sz="2000" b="1">
                <a:solidFill>
                  <a:srgbClr val="0066CC"/>
                </a:solidFill>
              </a:rPr>
              <a:t>Социологический опрос по введению школьной формы»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4"/>
          <p:cNvSpPr>
            <a:spLocks noChangeArrowheads="1"/>
          </p:cNvSpPr>
          <p:nvPr/>
        </p:nvSpPr>
        <p:spPr bwMode="auto">
          <a:xfrm>
            <a:off x="0" y="692150"/>
            <a:ext cx="5310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2400" b="1" u="sng">
                <a:solidFill>
                  <a:srgbClr val="0066CC"/>
                </a:solidFill>
              </a:rPr>
              <a:t>Результаты опроса родителей</a:t>
            </a:r>
          </a:p>
        </p:txBody>
      </p:sp>
      <p:grpSp>
        <p:nvGrpSpPr>
          <p:cNvPr id="50187" name="Group 5"/>
          <p:cNvGrpSpPr>
            <a:grpSpLocks noChangeAspect="1"/>
          </p:cNvGrpSpPr>
          <p:nvPr/>
        </p:nvGrpSpPr>
        <p:grpSpPr bwMode="auto">
          <a:xfrm>
            <a:off x="1403350" y="1700213"/>
            <a:ext cx="7200900" cy="4406900"/>
            <a:chOff x="2467" y="2496"/>
            <a:chExt cx="19675" cy="11956"/>
          </a:xfrm>
        </p:grpSpPr>
        <p:sp>
          <p:nvSpPr>
            <p:cNvPr id="50189" name="AutoShape 6"/>
            <p:cNvSpPr>
              <a:spLocks noChangeAspect="1" noChangeArrowheads="1"/>
            </p:cNvSpPr>
            <p:nvPr/>
          </p:nvSpPr>
          <p:spPr bwMode="auto">
            <a:xfrm>
              <a:off x="2467" y="2496"/>
              <a:ext cx="19675" cy="11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0190" name="Picture 7" descr="ppt_background_bluewav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33" y="2496"/>
              <a:ext cx="19509" cy="1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91" name="Rectangle 8"/>
            <p:cNvSpPr>
              <a:spLocks noChangeArrowheads="1"/>
            </p:cNvSpPr>
            <p:nvPr/>
          </p:nvSpPr>
          <p:spPr bwMode="auto">
            <a:xfrm>
              <a:off x="6784" y="2908"/>
              <a:ext cx="10801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23015" tIns="11507" rIns="23015" bIns="11507" anchor="ctr"/>
            <a:lstStyle/>
            <a:p>
              <a:pPr algn="ctr"/>
              <a:r>
                <a:rPr lang="ru-RU" sz="900" b="1">
                  <a:solidFill>
                    <a:srgbClr val="FFFFFF"/>
                  </a:solidFill>
                </a:rPr>
                <a:t>Опрос родителей</a:t>
              </a:r>
              <a:endParaRPr lang="ru-RU"/>
            </a:p>
          </p:txBody>
        </p:sp>
        <p:graphicFrame>
          <p:nvGraphicFramePr>
            <p:cNvPr id="50185" name="Object 9"/>
            <p:cNvGraphicFramePr>
              <a:graphicFrameLocks noChangeAspect="1"/>
            </p:cNvGraphicFramePr>
            <p:nvPr/>
          </p:nvGraphicFramePr>
          <p:xfrm>
            <a:off x="3048" y="2867"/>
            <a:ext cx="19094" cy="11585"/>
          </p:xfrm>
          <a:graphic>
            <a:graphicData uri="http://schemas.openxmlformats.org/presentationml/2006/ole">
              <p:oleObj spid="_x0000_s50185" name="Диаграмма" r:id="rId4" imgW="5257908" imgH="3133659" progId="MSGraph.Chart.8">
                <p:embed/>
              </p:oleObj>
            </a:graphicData>
          </a:graphic>
        </p:graphicFrame>
      </p:grp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0659">
            <a:off x="7681913" y="0"/>
            <a:ext cx="1462087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0" name="Rectangle 4"/>
          <p:cNvSpPr>
            <a:spLocks noChangeArrowheads="1"/>
          </p:cNvSpPr>
          <p:nvPr/>
        </p:nvSpPr>
        <p:spPr bwMode="auto">
          <a:xfrm>
            <a:off x="611188" y="647700"/>
            <a:ext cx="448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u="sng">
                <a:solidFill>
                  <a:srgbClr val="0066CC"/>
                </a:solidFill>
              </a:rPr>
              <a:t>Результаты опроса педагогов</a:t>
            </a:r>
            <a:r>
              <a:rPr lang="ru-RU"/>
              <a:t> </a:t>
            </a:r>
          </a:p>
        </p:txBody>
      </p:sp>
      <p:grpSp>
        <p:nvGrpSpPr>
          <p:cNvPr id="51211" name="Group 5"/>
          <p:cNvGrpSpPr>
            <a:grpSpLocks noChangeAspect="1"/>
          </p:cNvGrpSpPr>
          <p:nvPr/>
        </p:nvGrpSpPr>
        <p:grpSpPr bwMode="auto">
          <a:xfrm>
            <a:off x="1187450" y="1844675"/>
            <a:ext cx="7058025" cy="4314825"/>
            <a:chOff x="2467" y="2496"/>
            <a:chExt cx="19675" cy="11956"/>
          </a:xfrm>
        </p:grpSpPr>
        <p:sp>
          <p:nvSpPr>
            <p:cNvPr id="51213" name="AutoShape 6"/>
            <p:cNvSpPr>
              <a:spLocks noChangeAspect="1" noChangeArrowheads="1"/>
            </p:cNvSpPr>
            <p:nvPr/>
          </p:nvSpPr>
          <p:spPr bwMode="auto">
            <a:xfrm>
              <a:off x="2467" y="2496"/>
              <a:ext cx="19675" cy="11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1214" name="Picture 7" descr="ppt_background_bluewav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33" y="2496"/>
              <a:ext cx="19509" cy="1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15" name="Rectangle 8"/>
            <p:cNvSpPr>
              <a:spLocks noChangeArrowheads="1"/>
            </p:cNvSpPr>
            <p:nvPr/>
          </p:nvSpPr>
          <p:spPr bwMode="auto">
            <a:xfrm>
              <a:off x="6784" y="2908"/>
              <a:ext cx="10801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21127" tIns="10564" rIns="21127" bIns="10564" anchor="ctr"/>
            <a:lstStyle/>
            <a:p>
              <a:pPr algn="ctr"/>
              <a:r>
                <a:rPr lang="ru-RU" sz="800" b="1">
                  <a:solidFill>
                    <a:srgbClr val="FFFFFF"/>
                  </a:solidFill>
                </a:rPr>
                <a:t>Опрос педагогов</a:t>
              </a:r>
              <a:endParaRPr lang="ru-RU"/>
            </a:p>
          </p:txBody>
        </p:sp>
        <p:graphicFrame>
          <p:nvGraphicFramePr>
            <p:cNvPr id="51209" name="Object 9"/>
            <p:cNvGraphicFramePr>
              <a:graphicFrameLocks noChangeAspect="1"/>
            </p:cNvGraphicFramePr>
            <p:nvPr/>
          </p:nvGraphicFramePr>
          <p:xfrm>
            <a:off x="3048" y="2867"/>
            <a:ext cx="19094" cy="11585"/>
          </p:xfrm>
          <a:graphic>
            <a:graphicData uri="http://schemas.openxmlformats.org/presentationml/2006/ole">
              <p:oleObj spid="_x0000_s51209" name="Диаграмма" r:id="rId4" imgW="5257908" imgH="3133659" progId="MSGraph.Chart.8">
                <p:embed/>
              </p:oleObj>
            </a:graphicData>
          </a:graphic>
        </p:graphicFrame>
      </p:grp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80659">
            <a:off x="7707313" y="260350"/>
            <a:ext cx="1436687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Rectangle 4"/>
          <p:cNvSpPr>
            <a:spLocks noChangeArrowheads="1"/>
          </p:cNvSpPr>
          <p:nvPr/>
        </p:nvSpPr>
        <p:spPr bwMode="auto">
          <a:xfrm>
            <a:off x="539750" y="177800"/>
            <a:ext cx="57324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i="1">
                <a:solidFill>
                  <a:srgbClr val="0066CC"/>
                </a:solidFill>
              </a:rPr>
              <a:t>«Как может влиять школьная форма </a:t>
            </a:r>
          </a:p>
          <a:p>
            <a:r>
              <a:rPr lang="ru-RU" sz="2400" i="1">
                <a:solidFill>
                  <a:srgbClr val="0066CC"/>
                </a:solidFill>
              </a:rPr>
              <a:t>на учеников?»</a:t>
            </a:r>
            <a:r>
              <a:rPr lang="ru-RU" sz="2400">
                <a:solidFill>
                  <a:srgbClr val="0066CC"/>
                </a:solidFill>
              </a:rPr>
              <a:t> </a:t>
            </a:r>
          </a:p>
        </p:txBody>
      </p:sp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659">
            <a:off x="7524750" y="260350"/>
            <a:ext cx="1436688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237" name="Group 6"/>
          <p:cNvGrpSpPr>
            <a:grpSpLocks noChangeAspect="1"/>
          </p:cNvGrpSpPr>
          <p:nvPr/>
        </p:nvGrpSpPr>
        <p:grpSpPr bwMode="auto">
          <a:xfrm>
            <a:off x="971550" y="1211263"/>
            <a:ext cx="7561263" cy="4667250"/>
            <a:chOff x="2467" y="2496"/>
            <a:chExt cx="19675" cy="12066"/>
          </a:xfrm>
        </p:grpSpPr>
        <p:sp>
          <p:nvSpPr>
            <p:cNvPr id="52238" name="AutoShape 7"/>
            <p:cNvSpPr>
              <a:spLocks noChangeAspect="1" noChangeArrowheads="1"/>
            </p:cNvSpPr>
            <p:nvPr/>
          </p:nvSpPr>
          <p:spPr bwMode="auto">
            <a:xfrm>
              <a:off x="2467" y="2496"/>
              <a:ext cx="19675" cy="12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2239" name="Picture 8" descr="ppt_background_bluewav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33" y="2496"/>
              <a:ext cx="19509" cy="1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40" name="Rectangle 9"/>
            <p:cNvSpPr>
              <a:spLocks noChangeArrowheads="1"/>
            </p:cNvSpPr>
            <p:nvPr/>
          </p:nvSpPr>
          <p:spPr bwMode="auto">
            <a:xfrm>
              <a:off x="6784" y="2908"/>
              <a:ext cx="10801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21371" tIns="10685" rIns="21371" bIns="10685" anchor="ctr"/>
            <a:lstStyle/>
            <a:p>
              <a:pPr algn="ctr"/>
              <a:r>
                <a:rPr lang="ru-RU" sz="900" b="1">
                  <a:solidFill>
                    <a:srgbClr val="FFFFFF"/>
                  </a:solidFill>
                </a:rPr>
                <a:t>Как может влиять школьная форма на учеников?</a:t>
              </a:r>
              <a:endParaRPr lang="ru-RU"/>
            </a:p>
          </p:txBody>
        </p:sp>
        <p:graphicFrame>
          <p:nvGraphicFramePr>
            <p:cNvPr id="52234" name="Object 10"/>
            <p:cNvGraphicFramePr>
              <a:graphicFrameLocks noChangeAspect="1"/>
            </p:cNvGraphicFramePr>
            <p:nvPr/>
          </p:nvGraphicFramePr>
          <p:xfrm>
            <a:off x="3048" y="3321"/>
            <a:ext cx="17849" cy="10829"/>
          </p:xfrm>
          <a:graphic>
            <a:graphicData uri="http://schemas.openxmlformats.org/presentationml/2006/ole">
              <p:oleObj spid="_x0000_s52234" name="Диаграмма" r:id="rId5" imgW="5257908" imgH="3133659" progId="MSGraph.Chart.8">
                <p:embed/>
              </p:oleObj>
            </a:graphicData>
          </a:graphic>
        </p:graphicFrame>
      </p:grp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319963" y="250825"/>
            <a:ext cx="1484312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Прямоугольник 12"/>
          <p:cNvSpPr>
            <a:spLocks noChangeArrowheads="1"/>
          </p:cNvSpPr>
          <p:nvPr/>
        </p:nvSpPr>
        <p:spPr bwMode="auto">
          <a:xfrm>
            <a:off x="1908175" y="549275"/>
            <a:ext cx="4090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66CC"/>
                </a:solidFill>
                <a:latin typeface="Calibri" pitchFamily="34" charset="0"/>
              </a:rPr>
              <a:t>Преимущества:</a:t>
            </a:r>
          </a:p>
        </p:txBody>
      </p:sp>
      <p:sp>
        <p:nvSpPr>
          <p:cNvPr id="53251" name="Прямоугольник 16"/>
          <p:cNvSpPr>
            <a:spLocks noChangeArrowheads="1"/>
          </p:cNvSpPr>
          <p:nvPr/>
        </p:nvSpPr>
        <p:spPr bwMode="auto">
          <a:xfrm>
            <a:off x="642938" y="1357313"/>
            <a:ext cx="7097712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§"/>
            </a:pPr>
            <a:r>
              <a:rPr lang="ru-RU" sz="2000">
                <a:solidFill>
                  <a:srgbClr val="0066CC"/>
                </a:solidFill>
                <a:cs typeface="Times New Roman" pitchFamily="18" charset="0"/>
              </a:rPr>
              <a:t>  </a:t>
            </a:r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Школьная форма дает возможность ощутить     </a:t>
            </a:r>
          </a:p>
          <a:p>
            <a:pPr algn="just" eaLnBrk="0" hangingPunct="0"/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  свою причастность к школе;</a:t>
            </a:r>
          </a:p>
          <a:p>
            <a:pPr algn="just" eaLnBrk="0" hangingPunct="0"/>
            <a:endParaRPr lang="ru-RU" sz="2100" b="1">
              <a:solidFill>
                <a:srgbClr val="0066CC"/>
              </a:solidFill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§"/>
            </a:pPr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Строгий стиль одежды создает в школе деловую          </a:t>
            </a:r>
          </a:p>
          <a:p>
            <a:pPr algn="just" eaLnBrk="0" hangingPunct="0"/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  атмосферу, необходимую для занятий; </a:t>
            </a:r>
          </a:p>
          <a:p>
            <a:pPr algn="just" eaLnBrk="0" hangingPunct="0"/>
            <a:endParaRPr lang="ru-RU" sz="2100" b="1">
              <a:solidFill>
                <a:srgbClr val="0066CC"/>
              </a:solidFill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§"/>
            </a:pPr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Форма дисциплинирует человека; </a:t>
            </a:r>
          </a:p>
          <a:p>
            <a:pPr algn="just" eaLnBrk="0" hangingPunct="0">
              <a:buFont typeface="Wingdings" pitchFamily="2" charset="2"/>
              <a:buChar char="§"/>
            </a:pPr>
            <a:endParaRPr lang="ru-RU" sz="2100" b="1">
              <a:solidFill>
                <a:srgbClr val="0066CC"/>
              </a:solidFill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§"/>
            </a:pPr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Ученик в школьной форме думает об учебе, а не  </a:t>
            </a:r>
          </a:p>
          <a:p>
            <a:pPr algn="just" eaLnBrk="0" hangingPunct="0"/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  об одежде;</a:t>
            </a:r>
          </a:p>
          <a:p>
            <a:pPr algn="just" eaLnBrk="0" hangingPunct="0">
              <a:buFont typeface="Wingdings" pitchFamily="2" charset="2"/>
              <a:buChar char="§"/>
            </a:pPr>
            <a:r>
              <a:rPr lang="ru-RU" sz="2100" b="1">
                <a:solidFill>
                  <a:srgbClr val="0066CC"/>
                </a:solidFill>
                <a:cs typeface="Times New Roman" pitchFamily="18" charset="0"/>
              </a:rPr>
              <a:t>  Школьная форма экономит деньги родителей.</a:t>
            </a:r>
            <a:r>
              <a:rPr lang="ru-RU" sz="2100" b="1">
                <a:solidFill>
                  <a:srgbClr val="0066CC"/>
                </a:solidFill>
              </a:rPr>
              <a:t> </a:t>
            </a:r>
          </a:p>
          <a:p>
            <a:pPr algn="just" eaLnBrk="0" hangingPunct="0">
              <a:buFont typeface="Wingdings" pitchFamily="2" charset="2"/>
              <a:buChar char="§"/>
            </a:pPr>
            <a:endParaRPr lang="ru-RU" sz="21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7a739240a4ec176055555a6123723c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813752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24337" y="3395662"/>
          <a:ext cx="704853" cy="66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95288" y="260350"/>
            <a:ext cx="648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Вариантов школьной формы </a:t>
            </a:r>
          </a:p>
        </p:txBody>
      </p:sp>
      <p:sp>
        <p:nvSpPr>
          <p:cNvPr id="55300" name="Text Box 8"/>
          <p:cNvSpPr txBox="1">
            <a:spLocks noChangeArrowheads="1"/>
          </p:cNvSpPr>
          <p:nvPr/>
        </p:nvSpPr>
        <p:spPr bwMode="auto">
          <a:xfrm>
            <a:off x="684213" y="981075"/>
            <a:ext cx="3527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>
                <a:solidFill>
                  <a:srgbClr val="0066CC"/>
                </a:solidFill>
              </a:rPr>
              <a:t>Для девочек</a:t>
            </a:r>
          </a:p>
        </p:txBody>
      </p:sp>
      <p:pic>
        <p:nvPicPr>
          <p:cNvPr id="55301" name="Picture 10" descr="7146785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908050"/>
            <a:ext cx="2701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12" descr="10617410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6050" y="0"/>
            <a:ext cx="26479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9" descr="2409940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2565400"/>
            <a:ext cx="24860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1" descr="13713735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94088"/>
            <a:ext cx="252412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>
                <a:solidFill>
                  <a:srgbClr val="0066CC"/>
                </a:solidFill>
              </a:rPr>
              <a:t>Для мальчиков</a:t>
            </a:r>
          </a:p>
        </p:txBody>
      </p:sp>
      <p:pic>
        <p:nvPicPr>
          <p:cNvPr id="56322" name="Picture 5" descr="0000000000001t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781300"/>
            <a:ext cx="28987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6" descr="8270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8238" y="0"/>
            <a:ext cx="2925762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7" descr="118775_497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1484313"/>
            <a:ext cx="3044825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187450" y="0"/>
            <a:ext cx="68405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Наш выбор:</a:t>
            </a:r>
          </a:p>
        </p:txBody>
      </p:sp>
      <p:pic>
        <p:nvPicPr>
          <p:cNvPr id="57346" name="Picture 5" descr="13713735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36195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7" descr="7146785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1773238"/>
            <a:ext cx="298767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6" descr="118775_497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908050"/>
            <a:ext cx="3044825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Text Box 8"/>
          <p:cNvSpPr txBox="1">
            <a:spLocks noChangeArrowheads="1"/>
          </p:cNvSpPr>
          <p:nvPr/>
        </p:nvSpPr>
        <p:spPr bwMode="auto">
          <a:xfrm>
            <a:off x="1258888" y="5942013"/>
            <a:ext cx="71278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66CC"/>
                </a:solidFill>
              </a:rPr>
              <a:t>Важно, чтобы школьная форма была красивая, модная и стильная, которую можно</a:t>
            </a:r>
          </a:p>
          <a:p>
            <a:pPr algn="ctr"/>
            <a:r>
              <a:rPr lang="ru-RU" b="1">
                <a:solidFill>
                  <a:srgbClr val="0066CC"/>
                </a:solidFill>
              </a:rPr>
              <a:t>было одеть не только на уроки, но и на торжество в школе. </a:t>
            </a:r>
          </a:p>
        </p:txBody>
      </p:sp>
    </p:spTree>
  </p:cSld>
  <p:clrMapOvr>
    <a:masterClrMapping/>
  </p:clrMapOvr>
  <p:transition spd="med"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4" descr="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33375"/>
            <a:ext cx="7085012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900113" y="5084763"/>
            <a:ext cx="7632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 spd="med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313" y="260350"/>
            <a:ext cx="7559675" cy="4464050"/>
          </a:xfrm>
        </p:spPr>
        <p:txBody>
          <a:bodyPr/>
          <a:lstStyle/>
          <a:p>
            <a:pPr algn="l" eaLnBrk="1" hangingPunct="1"/>
            <a:r>
              <a:rPr lang="ru-RU" sz="4900" b="1" smtClean="0">
                <a:solidFill>
                  <a:srgbClr val="0070C0"/>
                </a:solidFill>
                <a:cs typeface="Times New Roman" pitchFamily="18" charset="0"/>
              </a:rPr>
              <a:t>ЗАДАЧИ:</a:t>
            </a:r>
            <a:r>
              <a:rPr lang="ru-RU" sz="49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cs typeface="Times New Roman" pitchFamily="18" charset="0"/>
              </a:rPr>
              <a:t/>
            </a:r>
            <a:br>
              <a:rPr lang="ru-RU" sz="2800" smtClean="0">
                <a:cs typeface="Times New Roman" pitchFamily="18" charset="0"/>
              </a:rPr>
            </a:br>
            <a:r>
              <a:rPr lang="ru-RU" sz="2400" smtClean="0">
                <a:solidFill>
                  <a:srgbClr val="0066CC"/>
                </a:solidFill>
                <a:latin typeface="Times New Roman" pitchFamily="18" charset="0"/>
              </a:rPr>
              <a:t>1. Поиск информации об истории школьной формы. Анализ полученных результатов.</a:t>
            </a:r>
            <a:br>
              <a:rPr lang="ru-RU" sz="2400" smtClean="0">
                <a:solidFill>
                  <a:srgbClr val="0066CC"/>
                </a:solidFill>
                <a:latin typeface="Times New Roman" pitchFamily="18" charset="0"/>
              </a:rPr>
            </a:br>
            <a:r>
              <a:rPr lang="ru-RU" sz="2400" smtClean="0">
                <a:solidFill>
                  <a:srgbClr val="0066CC"/>
                </a:solidFill>
                <a:latin typeface="Times New Roman" pitchFamily="18" charset="0"/>
              </a:rPr>
              <a:t>2. Систематизация данных о наличии школьной формы в разных странах мира.</a:t>
            </a:r>
            <a:br>
              <a:rPr lang="ru-RU" sz="2400" smtClean="0">
                <a:solidFill>
                  <a:srgbClr val="0066CC"/>
                </a:solidFill>
                <a:latin typeface="Times New Roman" pitchFamily="18" charset="0"/>
              </a:rPr>
            </a:br>
            <a:r>
              <a:rPr lang="ru-RU" sz="2400" smtClean="0">
                <a:solidFill>
                  <a:srgbClr val="0066CC"/>
                </a:solidFill>
                <a:latin typeface="Times New Roman" pitchFamily="18" charset="0"/>
              </a:rPr>
              <a:t>3. Выявление мнений учащихся на основе проведенных  исследований.</a:t>
            </a:r>
            <a:r>
              <a:rPr lang="ru-RU" sz="240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577138" y="80963"/>
            <a:ext cx="1484312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school-uniforms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933825"/>
            <a:ext cx="40354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99400" y="171450"/>
            <a:ext cx="10128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11188" y="-119063"/>
            <a:ext cx="795972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4900" b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Предмет исследования</a:t>
            </a:r>
            <a:r>
              <a:rPr lang="ru-RU"/>
              <a:t> –</a:t>
            </a:r>
            <a:r>
              <a:rPr lang="ru-RU" sz="2400">
                <a:latin typeface="Times New Roman" pitchFamily="18" charset="0"/>
              </a:rPr>
              <a:t> </a:t>
            </a: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необходимость введения в школе единой формы для учащихся</a:t>
            </a:r>
            <a:r>
              <a:rPr lang="ru-RU">
                <a:solidFill>
                  <a:srgbClr val="0066CC"/>
                </a:solidFill>
              </a:rPr>
              <a:t>.</a:t>
            </a:r>
          </a:p>
          <a:p>
            <a:pPr indent="450850" algn="ctr"/>
            <a:endParaRPr lang="ru-RU" b="1">
              <a:solidFill>
                <a:srgbClr val="0066CC"/>
              </a:solidFill>
            </a:endParaRPr>
          </a:p>
          <a:p>
            <a:pPr indent="450850"/>
            <a:r>
              <a:rPr lang="ru-RU" sz="4900" b="1">
                <a:solidFill>
                  <a:srgbClr val="0066CC"/>
                </a:solidFill>
                <a:latin typeface="Calibri" pitchFamily="34" charset="0"/>
                <a:cs typeface="Times New Roman" pitchFamily="18" charset="0"/>
              </a:rPr>
              <a:t>Гипотезы исследования –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1. Возможно, школьная форма нужна, потому что она дисциплинирует;</a:t>
            </a:r>
          </a:p>
          <a:p>
            <a:pPr indent="450850"/>
            <a:endParaRPr lang="ru-RU" sz="2400">
              <a:solidFill>
                <a:srgbClr val="0066CC"/>
              </a:solidFill>
              <a:latin typeface="Times New Roman" pitchFamily="18" charset="0"/>
            </a:endParaRP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2. Допустим, сглаживает социальное неравенство;</a:t>
            </a:r>
          </a:p>
          <a:p>
            <a:pPr indent="450850"/>
            <a:endParaRPr lang="ru-RU" sz="2400">
              <a:solidFill>
                <a:srgbClr val="0066CC"/>
              </a:solidFill>
              <a:latin typeface="Times New Roman" pitchFamily="18" charset="0"/>
            </a:endParaRP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3. В ней всегда выглядишь опрятно 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и нарядно.</a:t>
            </a:r>
          </a:p>
        </p:txBody>
      </p:sp>
      <p:pic>
        <p:nvPicPr>
          <p:cNvPr id="19459" name="Picture 6" descr="png-transparent-school-uniform-student-student-child-hand-peop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3300" y="4575175"/>
            <a:ext cx="30607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99400" y="314325"/>
            <a:ext cx="10128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187325" y="752475"/>
            <a:ext cx="8589963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/>
            <a:r>
              <a:rPr lang="ru-RU" sz="4900" b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Методы исследования:</a:t>
            </a:r>
          </a:p>
          <a:p>
            <a:pPr indent="450850"/>
            <a:endParaRPr lang="ru-RU" sz="2400">
              <a:latin typeface="Times New Roman" pitchFamily="18" charset="0"/>
            </a:endParaRP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1.  Изучение различных источников информации;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2. Анализ и обобщение информации;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3. Исследования, составление диаграмм;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4. Сравнение и обобщение материала;</a:t>
            </a:r>
          </a:p>
          <a:p>
            <a:pPr indent="450850"/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5. Памятка с рекомендациями по выбору школьной формы</a:t>
            </a:r>
            <a:r>
              <a:rPr lang="ru-RU"/>
              <a:t>.</a:t>
            </a:r>
          </a:p>
        </p:txBody>
      </p:sp>
      <p:pic>
        <p:nvPicPr>
          <p:cNvPr id="20483" name="Picture 6" descr="D:\картинки\first_clas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933825"/>
            <a:ext cx="374491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84213" y="1052513"/>
            <a:ext cx="80645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Точная дата введения школьной формы в России – 1834 год. </a:t>
            </a:r>
          </a:p>
          <a:p>
            <a:pPr>
              <a:spcBef>
                <a:spcPct val="50000"/>
              </a:spcBef>
              <a:defRPr/>
            </a:pPr>
            <a:r>
              <a:rPr lang="ru-RU">
                <a:latin typeface="Times New Roman" pitchFamily="18" charset="0"/>
              </a:rPr>
              <a:t>	</a:t>
            </a:r>
            <a:r>
              <a:rPr lang="ru-RU" sz="2000">
                <a:solidFill>
                  <a:srgbClr val="0066CC"/>
                </a:solidFill>
                <a:latin typeface="Times New Roman" pitchFamily="18" charset="0"/>
              </a:rPr>
              <a:t>Школьная форма до </a:t>
            </a:r>
            <a:r>
              <a:rPr lang="ru-RU" sz="20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1917</a:t>
            </a:r>
            <a:r>
              <a:rPr lang="ru-RU" sz="2000">
                <a:solidFill>
                  <a:srgbClr val="0066CC"/>
                </a:solidFill>
                <a:latin typeface="Times New Roman" pitchFamily="18" charset="0"/>
              </a:rPr>
              <a:t> года была предметом гордости. Мальчикам тогда полагалось носить форму военного  образца: фуражки, гимнастёрки и шинели.  А девочкам - тёмные строгие  платья до колен. По праздникам белый фартук. Девочки обязательно носили косы с бантами.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7348" y="136506"/>
            <a:ext cx="8072493" cy="7694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истории школьной формы</a:t>
            </a:r>
          </a:p>
        </p:txBody>
      </p:sp>
      <p:pic>
        <p:nvPicPr>
          <p:cNvPr id="4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72222">
            <a:off x="4572000" y="3640138"/>
            <a:ext cx="2573338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2829" y="3800477"/>
            <a:ext cx="1787954" cy="27197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99400" y="171450"/>
            <a:ext cx="10128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рямоугольник 4"/>
          <p:cNvSpPr>
            <a:spLocks noChangeArrowheads="1"/>
          </p:cNvSpPr>
          <p:nvPr/>
        </p:nvSpPr>
        <p:spPr bwMode="auto">
          <a:xfrm>
            <a:off x="179388" y="549275"/>
            <a:ext cx="64293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/>
            </a:r>
            <a:br>
              <a:rPr lang="en-US" sz="3200">
                <a:latin typeface="Calibri" pitchFamily="34" charset="0"/>
              </a:rPr>
            </a:br>
            <a:r>
              <a:rPr lang="ru-RU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После октябрьской революции форма была упразднена</a:t>
            </a:r>
            <a:br>
              <a:rPr lang="ru-RU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708275"/>
            <a:ext cx="338772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700213"/>
            <a:ext cx="3327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4273550"/>
            <a:ext cx="3795713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80659">
            <a:off x="7885113" y="188913"/>
            <a:ext cx="101282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Новый рисунок (9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28924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2001-7-27-21-11-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003550"/>
            <a:ext cx="2366963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Книга 3 часть twilight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052513"/>
            <a:ext cx="2243137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71500" y="404813"/>
            <a:ext cx="7599363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Школьная форма после Великой Отечественной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войны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74882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	</a:t>
            </a: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В </a:t>
            </a:r>
            <a:r>
              <a:rPr lang="ru-RU" sz="24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1962</a:t>
            </a:r>
            <a:r>
              <a:rPr lang="ru-RU" sz="2400">
                <a:solidFill>
                  <a:srgbClr val="0066CC"/>
                </a:solidFill>
                <a:latin typeface="Times New Roman" pitchFamily="18" charset="0"/>
              </a:rPr>
              <a:t> году гимнастёрки поменяли на серые шерстяные  костюмы. Важным  аксессуаром была фуражка с кокардой  и ремень с бляхой.  А форма девочек осталась старая.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167" y="2455866"/>
            <a:ext cx="4251927" cy="35096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9" descr="163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659">
            <a:off x="7939088" y="260350"/>
            <a:ext cx="120491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558</Words>
  <Application>Microsoft Office PowerPoint</Application>
  <PresentationFormat>Экран (4:3)</PresentationFormat>
  <Paragraphs>85</Paragraphs>
  <Slides>29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Times New Roman</vt:lpstr>
      <vt:lpstr>Wingdings</vt:lpstr>
      <vt:lpstr>Тема Office</vt:lpstr>
      <vt:lpstr>Тема Office</vt:lpstr>
      <vt:lpstr>Диаграмма</vt:lpstr>
      <vt:lpstr>Слайд 1</vt:lpstr>
      <vt:lpstr> ЦЕЛЬ:  на основе изучения материала об истории школьной формы определиться в выборе «ЗА» или  «ПРОТИВ» школьной формы.  </vt:lpstr>
      <vt:lpstr>ЗАДАЧИ:  1. Поиск информации об истории школьной формы. Анализ полученных результатов. 2. Систематизация данных о наличии школьной формы в разных странах мира. 3. Выявление мнений учащихся на основе проведенных  исследований.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Шафигулина</cp:lastModifiedBy>
  <cp:revision>246</cp:revision>
  <dcterms:created xsi:type="dcterms:W3CDTF">2010-11-25T13:40:33Z</dcterms:created>
  <dcterms:modified xsi:type="dcterms:W3CDTF">2021-06-11T11:16:35Z</dcterms:modified>
</cp:coreProperties>
</file>