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9" r:id="rId9"/>
    <p:sldId id="262" r:id="rId10"/>
    <p:sldId id="263" r:id="rId11"/>
    <p:sldId id="264" r:id="rId12"/>
    <p:sldId id="272" r:id="rId13"/>
    <p:sldId id="265" r:id="rId14"/>
    <p:sldId id="266" r:id="rId15"/>
    <p:sldId id="267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0A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4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946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076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15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409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046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526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262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36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77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880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049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8562F-6CFC-4E35-B7BE-251F71972F01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EF3F1-72A2-4575-844C-630FAC73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354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9343" y="1149936"/>
            <a:ext cx="9144000" cy="820737"/>
          </a:xfrm>
        </p:spPr>
        <p:txBody>
          <a:bodyPr>
            <a:normAutofit fontScale="90000"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№ 9 «Черепашка»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9343" y="2480960"/>
            <a:ext cx="9144000" cy="1655762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 – практикум для педагогов: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навыка звукобуквенного анализа у детей старшего дошкольного возраста»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0475" y="4958398"/>
            <a:ext cx="3449149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Учитель-логопед: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Чекашова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Л.Н.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81125" y="5910898"/>
            <a:ext cx="1967013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Радужный</a:t>
            </a:r>
            <a:r>
              <a:rPr lang="ru-RU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2025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sorokino-ds1.ru/upload/news/2021/12/orig_4f7839bdce5b28816ce2521b5e0007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702" y="3614025"/>
            <a:ext cx="3138828" cy="209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20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416300" y="538163"/>
            <a:ext cx="525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«Определи место звука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[Т] 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слове»</a:t>
            </a:r>
          </a:p>
        </p:txBody>
      </p:sp>
      <p:pic>
        <p:nvPicPr>
          <p:cNvPr id="6146" name="Picture 2" descr="https://olgagolovatenko.ru/wp-content/uploads/2020/10/prosto-multik-1536x87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188" y="1186507"/>
            <a:ext cx="4760912" cy="2705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Отсканировано 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3994716"/>
            <a:ext cx="5181600" cy="228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Отсканировано 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9322"/>
          <a:stretch>
            <a:fillRect/>
          </a:stretch>
        </p:blipFill>
        <p:spPr bwMode="auto">
          <a:xfrm>
            <a:off x="7143750" y="4109482"/>
            <a:ext cx="1390650" cy="205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94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416300" y="538163"/>
            <a:ext cx="525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«Определи место звука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[Т] 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слове»</a:t>
            </a:r>
          </a:p>
        </p:txBody>
      </p:sp>
      <p:pic>
        <p:nvPicPr>
          <p:cNvPr id="7170" name="Picture 2" descr="https://i.pinimg.com/736x/d5/e6/52/d5e652f1a2025b14901e77da09d6e4ee--chicken-painting-chicken-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107" y="1185863"/>
            <a:ext cx="2890836" cy="289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Отсканировано 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3994716"/>
            <a:ext cx="5410200" cy="228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Отсканировано 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9322"/>
          <a:stretch>
            <a:fillRect/>
          </a:stretch>
        </p:blipFill>
        <p:spPr bwMode="auto">
          <a:xfrm>
            <a:off x="5584825" y="4109482"/>
            <a:ext cx="1295400" cy="205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47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94510" y="474344"/>
            <a:ext cx="1011381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звуковому и слоговому анализу и синтезу слогов и слов: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Алгоритм формирования навыков звукового анализа: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"/>
              <a:tabLst>
                <a:tab pos="55245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обратного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слога ГС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"/>
              <a:tabLst>
                <a:tab pos="55245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прямого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слога СГ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"/>
              <a:tabLst>
                <a:tab pos="55245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слова типа СГС (Том)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"/>
              <a:tabLst>
                <a:tab pos="55245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слова типа СГСГ (вата)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"/>
              <a:tabLst>
                <a:tab pos="55245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слова типа СГСГ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 (малина)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"/>
              <a:tabLst>
                <a:tab pos="55245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слова со стечением согласных (санки, стук, волк и т.д.)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Синтез – это соединение частей в целое, а звуковой синтез – соединение звуков в слова. Звуковой синтез лежит в основе процесса чтения.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32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74694" y="565235"/>
            <a:ext cx="4816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Звуковой анализ слова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«КИТ»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3" r="51389" b="64788"/>
          <a:stretch/>
        </p:blipFill>
        <p:spPr bwMode="auto">
          <a:xfrm>
            <a:off x="4381500" y="1369870"/>
            <a:ext cx="3009900" cy="2802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81500" y="4330253"/>
            <a:ext cx="1800000" cy="180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3122" y="4330253"/>
            <a:ext cx="1800000" cy="180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083122" y="4330253"/>
            <a:ext cx="1800000" cy="1800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7340" y="249315"/>
            <a:ext cx="114715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Звуковой анализ выполняется путем последовательного выделения голосом звуков в слове и их характеристики.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29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74694" y="565235"/>
            <a:ext cx="4816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Звуковой анализ слова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«ЛИСА»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5" b="31984"/>
          <a:stretch/>
        </p:blipFill>
        <p:spPr bwMode="auto">
          <a:xfrm>
            <a:off x="4327525" y="1428750"/>
            <a:ext cx="330835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83122" y="4305300"/>
            <a:ext cx="1800000" cy="180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83122" y="4305300"/>
            <a:ext cx="1800000" cy="180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183122" y="4309950"/>
            <a:ext cx="1800000" cy="1800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983122" y="4305300"/>
            <a:ext cx="1800000" cy="180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16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catherineasquithgallery.com/uploads/posts/2021-03/1614565205_26-p-igrushki-na-belom-fone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594" y="956621"/>
            <a:ext cx="3009944" cy="300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27147" y="310290"/>
            <a:ext cx="5312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Звуковой анализ слова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«МИШКА»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66381" y="4305300"/>
            <a:ext cx="1800000" cy="180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75094" y="4305300"/>
            <a:ext cx="1800000" cy="180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175094" y="4305300"/>
            <a:ext cx="1800000" cy="1800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975094" y="4305300"/>
            <a:ext cx="1800000" cy="1800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775094" y="4309950"/>
            <a:ext cx="1800000" cy="180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18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686193"/>
            <a:ext cx="10515600" cy="14856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58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95209" y="896356"/>
            <a:ext cx="48577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 окружает мир, полный разных 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удивительных звуков. 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Всё, что мы слышим, и всё, 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мы произносим - это звуки. 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важно, чтобы ребёнок 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ориентировался в звуковом строе речи.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xn--31-kmc.xn--80aafey1amqq.xn--d1acj3b/images/events/cover/a0427aaf57db478a58b9f7df74fb42e8_bi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4" t="27486" r="21785" b="3316"/>
          <a:stretch/>
        </p:blipFill>
        <p:spPr bwMode="auto">
          <a:xfrm>
            <a:off x="800100" y="683061"/>
            <a:ext cx="3814404" cy="265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3488729" y="4211782"/>
            <a:ext cx="4562494" cy="219075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Это необходимо для: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Обучения чтению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Грамотному письму в школе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Изучения родного языка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47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8200" y="889844"/>
            <a:ext cx="106299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Обучение звуковому анализу слова предполагает: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определение количества звуков в слове;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фонетическую характеристику звуков (умение разделять звуки на мягкие и твердые, глухие и звонкие, гласные и согласные);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определение места звука в слове.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Звуковой анализ слова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определение звуков в слове по порядку и их характеристика (гласный –  согласный, звонкий – глухой, мягкий - твердый).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Звуковая схема слова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– это последовательность квадратиков – символов, выложенных в том порядке, что и звуки в слове.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52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2944" y="571500"/>
            <a:ext cx="103961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обучением детей звуковому анализу нужно обыграть сказку «Репка» с целью закрепления представления об образовании порядкового ряда, о месте каждого предмета по отношению к другим. Кто стоит первым, кто вторым и т. д. отработать с детьми синонимы: «первый» - «в начале», «последний – в конце», «середина».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phonoteka.org/uploads/posts/2021-05/1621715111_31-phonoteka_org-p-fon-dlya-prezentatsii-skazka-repka-3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2325825"/>
            <a:ext cx="10648950" cy="3838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01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8364" y="618500"/>
            <a:ext cx="10683586" cy="244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  <a:tabLst>
                <a:tab pos="457200" algn="l"/>
                <a:tab pos="540385" algn="l"/>
              </a:tabLst>
            </a:pPr>
            <a:r>
              <a:rPr lang="ru-RU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Запомните</a:t>
            </a:r>
            <a:endParaRPr lang="en-US" sz="3200" u="sng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539750" algn="just">
              <a:lnSpc>
                <a:spcPct val="150000"/>
              </a:lnSpc>
              <a:spcAft>
                <a:spcPts val="0"/>
              </a:spcAft>
              <a:tabLst>
                <a:tab pos="457200" algn="l"/>
                <a:tab pos="540385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Гласные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это звуки, при произнесении которых воздушная струя выходит свободно, ей не мешают ни губы, ни зубы, ни язык, поэтому гласные звуки умеют петь. Они поют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(голосят, гласят)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могут пропеть любую мелодию. Для гласных звуков мы придумали «домики», в которых они будут жить. Мы решили, что гласные звуки у нас будут жить только в красных домиках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(красные кружочки или квадраты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275556" y="3661568"/>
            <a:ext cx="1219200" cy="1787525"/>
            <a:chOff x="1122975" y="303825"/>
            <a:chExt cx="1219200" cy="1787525"/>
          </a:xfrm>
        </p:grpSpPr>
        <p:pic>
          <p:nvPicPr>
            <p:cNvPr id="14" name="Picture 5" descr="Копия Отсканировано 0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001" b="4349"/>
            <a:stretch>
              <a:fillRect/>
            </a:stretch>
          </p:blipFill>
          <p:spPr bwMode="auto">
            <a:xfrm>
              <a:off x="1122975" y="303825"/>
              <a:ext cx="1219200" cy="178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1580175" y="1027725"/>
              <a:ext cx="533400" cy="303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ru-RU" sz="1200" kern="1200">
                  <a:solidFill>
                    <a:srgbClr val="000000"/>
                  </a:solidFill>
                  <a:effectLst/>
                  <a:latin typeface="Comic Sans MS" panose="030F0702030302020204" pitchFamily="66" charset="0"/>
                  <a:ea typeface="Times New Roman" panose="02020603050405020304" pitchFamily="18" charset="0"/>
                  <a:cs typeface="Arial" panose="020B0604020202020204" pitchFamily="34" charset="0"/>
                </a:rPr>
                <a:t>[а]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983756" y="3640930"/>
            <a:ext cx="990600" cy="1828800"/>
            <a:chOff x="1589700" y="341925"/>
            <a:chExt cx="990600" cy="1828800"/>
          </a:xfrm>
        </p:grpSpPr>
        <p:pic>
          <p:nvPicPr>
            <p:cNvPr id="17" name="Picture 11" descr="Копия (2) Отсканировано 0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23" t="-941" r="14175" b="3072"/>
            <a:stretch>
              <a:fillRect/>
            </a:stretch>
          </p:blipFill>
          <p:spPr bwMode="auto">
            <a:xfrm>
              <a:off x="1589700" y="341925"/>
              <a:ext cx="990600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827825" y="1084875"/>
              <a:ext cx="685800" cy="303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ru-RU" sz="1200" kern="1200">
                  <a:solidFill>
                    <a:srgbClr val="000000"/>
                  </a:solidFill>
                  <a:effectLst/>
                  <a:latin typeface="Comic Sans MS" panose="030F0702030302020204" pitchFamily="66" charset="0"/>
                  <a:ea typeface="Times New Roman" panose="02020603050405020304" pitchFamily="18" charset="0"/>
                  <a:cs typeface="Arial" panose="020B0604020202020204" pitchFamily="34" charset="0"/>
                </a:rPr>
                <a:t>[э]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514056" y="3661568"/>
            <a:ext cx="1115695" cy="1708150"/>
            <a:chOff x="1875450" y="332400"/>
            <a:chExt cx="1116013" cy="1708150"/>
          </a:xfrm>
        </p:grpSpPr>
        <p:pic>
          <p:nvPicPr>
            <p:cNvPr id="20" name="Picture 14" descr="Копия (2) Отсканировано 0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5" r="6586" b="4762"/>
            <a:stretch>
              <a:fillRect/>
            </a:stretch>
          </p:blipFill>
          <p:spPr bwMode="auto">
            <a:xfrm>
              <a:off x="1875450" y="332400"/>
              <a:ext cx="1116013" cy="170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2229463" y="999150"/>
              <a:ext cx="762000" cy="303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ru-RU" sz="1200" kern="1200">
                  <a:solidFill>
                    <a:srgbClr val="000000"/>
                  </a:solidFill>
                  <a:effectLst/>
                  <a:latin typeface="Comic Sans MS" panose="030F0702030302020204" pitchFamily="66" charset="0"/>
                  <a:ea typeface="Times New Roman" panose="02020603050405020304" pitchFamily="18" charset="0"/>
                  <a:cs typeface="Arial" panose="020B0604020202020204" pitchFamily="34" charset="0"/>
                </a:rPr>
                <a:t>[о]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169451" y="3592035"/>
            <a:ext cx="990600" cy="1887220"/>
            <a:chOff x="1875450" y="322875"/>
            <a:chExt cx="990600" cy="1887538"/>
          </a:xfrm>
        </p:grpSpPr>
        <p:pic>
          <p:nvPicPr>
            <p:cNvPr id="28" name="Picture 15" descr="Копия Отсканировано 0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36" r="9827" b="-388"/>
            <a:stretch>
              <a:fillRect/>
            </a:stretch>
          </p:blipFill>
          <p:spPr bwMode="auto">
            <a:xfrm>
              <a:off x="1875450" y="322875"/>
              <a:ext cx="990600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123100" y="1056300"/>
              <a:ext cx="685800" cy="303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ru-RU" sz="1200" kern="1200">
                  <a:solidFill>
                    <a:srgbClr val="000000"/>
                  </a:solidFill>
                  <a:effectLst/>
                  <a:latin typeface="Comic Sans MS" panose="030F0702030302020204" pitchFamily="66" charset="0"/>
                  <a:ea typeface="Times New Roman" panose="02020603050405020304" pitchFamily="18" charset="0"/>
                  <a:cs typeface="Arial" panose="020B0604020202020204" pitchFamily="34" charset="0"/>
                </a:rPr>
                <a:t>[у]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7699751" y="3598385"/>
            <a:ext cx="1191895" cy="1871345"/>
            <a:chOff x="1561125" y="322875"/>
            <a:chExt cx="1192213" cy="1871663"/>
          </a:xfrm>
        </p:grpSpPr>
        <p:pic>
          <p:nvPicPr>
            <p:cNvPr id="31" name="Picture 10" descr="Копия Отсканировано 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9" r="8046" b="1216"/>
            <a:stretch>
              <a:fillRect/>
            </a:stretch>
          </p:blipFill>
          <p:spPr bwMode="auto">
            <a:xfrm>
              <a:off x="1561125" y="322875"/>
              <a:ext cx="1192213" cy="187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1913550" y="1018200"/>
              <a:ext cx="762000" cy="303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ru-RU" sz="1200" kern="1200">
                  <a:solidFill>
                    <a:srgbClr val="000000"/>
                  </a:solidFill>
                  <a:effectLst/>
                  <a:latin typeface="Comic Sans MS" panose="030F0702030302020204" pitchFamily="66" charset="0"/>
                  <a:ea typeface="Times New Roman" panose="02020603050405020304" pitchFamily="18" charset="0"/>
                  <a:cs typeface="Arial" panose="020B0604020202020204" pitchFamily="34" charset="0"/>
                </a:rPr>
                <a:t>[ы]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9431346" y="3626007"/>
            <a:ext cx="990600" cy="1816100"/>
            <a:chOff x="1751625" y="437175"/>
            <a:chExt cx="990600" cy="1816100"/>
          </a:xfrm>
        </p:grpSpPr>
        <p:pic>
          <p:nvPicPr>
            <p:cNvPr id="34" name="Picture 13" descr="Копия (2) Отсканировано 0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0" r="18750" b="3464"/>
            <a:stretch>
              <a:fillRect/>
            </a:stretch>
          </p:blipFill>
          <p:spPr bwMode="auto">
            <a:xfrm>
              <a:off x="1751625" y="437175"/>
              <a:ext cx="990600" cy="181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2027850" y="1170600"/>
              <a:ext cx="685800" cy="303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ru-RU" sz="1200" kern="1200">
                  <a:solidFill>
                    <a:srgbClr val="000000"/>
                  </a:solidFill>
                  <a:effectLst/>
                  <a:latin typeface="Comic Sans MS" panose="030F0702030302020204" pitchFamily="66" charset="0"/>
                  <a:ea typeface="Times New Roman" panose="02020603050405020304" pitchFamily="18" charset="0"/>
                  <a:cs typeface="Arial" panose="020B0604020202020204" pitchFamily="34" charset="0"/>
                </a:rPr>
                <a:t>[и]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33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8146" y="161300"/>
            <a:ext cx="11081904" cy="3279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  <a:tabLst>
                <a:tab pos="457200" algn="l"/>
                <a:tab pos="540385" algn="l"/>
              </a:tabLst>
            </a:pPr>
            <a:r>
              <a:rPr lang="ru-RU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Запомните</a:t>
            </a:r>
            <a:endParaRPr lang="en-US" sz="3200" u="sng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360363" algn="just">
              <a:lnSpc>
                <a:spcPct val="150000"/>
              </a:lnSpc>
              <a:spcAft>
                <a:spcPts val="0"/>
              </a:spcAft>
              <a:tabLst>
                <a:tab pos="457200" algn="l"/>
                <a:tab pos="540385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Согласные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звуки: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звуки, при произнесении которых воздушная струя встречает преграду. Свободно выходить ей мешают или губы, или зубы, или язык. Некоторые из них могут тянуть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(ССС, МММ,)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но петь никто из них не может, а петь им хочется. Поэтому они СОГЛАСНЫ дружить с гласными, вместе с которыми они тоже могут пропеть любую мелодию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ма-ма-ма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-...)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Для согласных звуков мы тоже придумали «домики», только решили, что они будут для согласных твердых синего цвета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(синие кружочки или квадратики)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для согласных мягких - зеленого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(зеленые кружочки или квадратики)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7" descr="Отсканировано 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5" t="7495" r="14285" b="6853"/>
          <a:stretch>
            <a:fillRect/>
          </a:stretch>
        </p:blipFill>
        <p:spPr bwMode="auto">
          <a:xfrm>
            <a:off x="2628900" y="3485287"/>
            <a:ext cx="1219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Отсканировано 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9322"/>
          <a:stretch>
            <a:fillRect/>
          </a:stretch>
        </p:blipFill>
        <p:spPr bwMode="auto">
          <a:xfrm>
            <a:off x="4384675" y="3407361"/>
            <a:ext cx="12509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Отсканировано 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6" b="8134"/>
          <a:stretch>
            <a:fillRect/>
          </a:stretch>
        </p:blipFill>
        <p:spPr bwMode="auto">
          <a:xfrm>
            <a:off x="7361237" y="3402668"/>
            <a:ext cx="1371600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Отсканировано 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6" t="7324" r="15790" b="10164"/>
          <a:stretch>
            <a:fillRect/>
          </a:stretch>
        </p:blipFill>
        <p:spPr bwMode="auto">
          <a:xfrm>
            <a:off x="8953500" y="3522524"/>
            <a:ext cx="111283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419475" y="5661025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u="sng" dirty="0">
                <a:latin typeface="Georgia" panose="02040502050405020303" pitchFamily="18" charset="0"/>
              </a:rPr>
              <a:t>твёрдые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8305800" y="5630863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u="sng" dirty="0">
                <a:latin typeface="Georgia" panose="02040502050405020303" pitchFamily="18" charset="0"/>
              </a:rPr>
              <a:t>мягкие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840412" y="3886854"/>
            <a:ext cx="13922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u="sng" dirty="0">
                <a:latin typeface="Georgia" panose="02040502050405020303" pitchFamily="18" charset="0"/>
              </a:rPr>
              <a:t>звонкие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895974" y="4481958"/>
            <a:ext cx="1320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u="sng" dirty="0">
                <a:latin typeface="Georgia" panose="02040502050405020303" pitchFamily="18" charset="0"/>
              </a:rPr>
              <a:t>глухие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7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39091" y="543593"/>
            <a:ext cx="9545781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обозначающие звонкие звуки: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Б, Н, Г,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В, Ж, Л, Р, З, Й. 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Буквы, обозначающие глухие звуки: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К, Х, Т, Ф, Ш, С, Ч, Ш, Ц.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 или глухой звук определяется, положив руку на горло. Если во время произнесения звука «горло звенит» - звук звонкий. Если не «звенит» звук – глухой. 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Буквы, обозначающие всегда твердые звуки: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Ж, Ц. 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Буквы, обозначающие всегда мягкие звуки: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Ч, Й. 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Остальные буквы могут обозначать два звука твердый и мягкий: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[Т], [Т’], [П], [П’], [К], [К’], [Д], [Д’] и т.д. 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Мягкость и твердость звуков дети определяют на слух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 твердые звуки - в словах звучат сердито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(твердо)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 мягкие звуки - в словах звучат ласково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(мягко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[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К’] мягкий;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[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К] твердый.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29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83673" y="641950"/>
            <a:ext cx="10183091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pPr indent="360363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письме после согласной буквы пишутся А, О, У, Э, Ы – то она обозначает твердый звук. </a:t>
            </a:r>
          </a:p>
          <a:p>
            <a:pPr indent="360363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 письме после согласной буквы пишутся Е, Ё, Ю, Я – то она обозначает мягкий звук. </a:t>
            </a:r>
          </a:p>
          <a:p>
            <a:pPr indent="360363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 Е, Ё, Ю, Я – не бывает, это гласные буквы, обозначающие мягкость согласного на письме. </a:t>
            </a:r>
          </a:p>
          <a:p>
            <a:pPr indent="360363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Звонкие согласные звуки на конце слов в речи оглушаются и заменяются парным глухим: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363"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363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Пишем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НОЖ - говорим [НОШ] </a:t>
            </a:r>
          </a:p>
          <a:p>
            <a:pPr indent="360363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Пишем СНЕГ – говорим [СНЕК] </a:t>
            </a:r>
          </a:p>
          <a:p>
            <a:pPr indent="360363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Буквы Е, Ё, Ю, Я, стоящие в слове после согласной обозначают соответственно звуки Э, О, У, А . </a:t>
            </a:r>
          </a:p>
          <a:p>
            <a:pPr indent="360363">
              <a:lnSpc>
                <a:spcPct val="150000"/>
              </a:lnSpc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это необходимо учитывать при выполнении звукового анализа слова. 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363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над различением звука, обучение интонированию звука в слове: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60363" algn="just">
              <a:lnSpc>
                <a:spcPct val="150000"/>
              </a:lnSpc>
              <a:spcAft>
                <a:spcPts val="0"/>
              </a:spcAft>
            </a:pP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Различение звука на слух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ряду звуков (задания типа «Хлопни в ладоши, если услышишь звук», «Поймай звук») и далее в процессе работы добавляется различение в ряду слогов, слов (только не начальном этапе работы).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363"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74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302326" y="194863"/>
            <a:ext cx="9739746" cy="99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определения места звука в слове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«Определи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звука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[Т] 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слове»</a:t>
            </a:r>
          </a:p>
        </p:txBody>
      </p:sp>
      <p:pic>
        <p:nvPicPr>
          <p:cNvPr id="3074" name="Picture 2" descr="https://nukadeti.ru/content/images/essence/color/1751/281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7FCFF"/>
              </a:clrFrom>
              <a:clrTo>
                <a:srgbClr val="F7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2" y="1190328"/>
            <a:ext cx="5108575" cy="261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Отсканировано 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3994716"/>
            <a:ext cx="5410200" cy="228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Отсканировано 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9322"/>
          <a:stretch>
            <a:fillRect/>
          </a:stretch>
        </p:blipFill>
        <p:spPr bwMode="auto">
          <a:xfrm>
            <a:off x="3962400" y="4109482"/>
            <a:ext cx="1295400" cy="205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-1"/>
            <a:ext cx="457200" cy="685800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59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809</Words>
  <Application>Microsoft Office PowerPoint</Application>
  <PresentationFormat>Широкоэкранный</PresentationFormat>
  <Paragraphs>79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Georgia</vt:lpstr>
      <vt:lpstr>Times New Roman</vt:lpstr>
      <vt:lpstr>Wingdings</vt:lpstr>
      <vt:lpstr>Тема Office</vt:lpstr>
      <vt:lpstr>Муниципальное автономное дошкольное образовательное учреждение детский сад № 9 «Черепашка»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детский сад № 9 «Черепашка»  </dc:title>
  <dc:creator>Сергей</dc:creator>
  <cp:lastModifiedBy>Сергей</cp:lastModifiedBy>
  <cp:revision>53</cp:revision>
  <dcterms:created xsi:type="dcterms:W3CDTF">2022-11-14T15:27:44Z</dcterms:created>
  <dcterms:modified xsi:type="dcterms:W3CDTF">2025-09-08T16:36:06Z</dcterms:modified>
</cp:coreProperties>
</file>