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96" r:id="rId4"/>
    <p:sldMasterId id="2147483708" r:id="rId5"/>
    <p:sldMasterId id="2147483713" r:id="rId6"/>
  </p:sldMasterIdLst>
  <p:sldIdLst>
    <p:sldId id="289" r:id="rId7"/>
    <p:sldId id="261" r:id="rId8"/>
    <p:sldId id="265" r:id="rId9"/>
    <p:sldId id="273" r:id="rId10"/>
    <p:sldId id="266" r:id="rId11"/>
    <p:sldId id="275" r:id="rId12"/>
    <p:sldId id="264" r:id="rId13"/>
    <p:sldId id="271" r:id="rId14"/>
    <p:sldId id="314" r:id="rId15"/>
    <p:sldId id="328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35" r:id="rId25"/>
    <p:sldId id="336" r:id="rId26"/>
    <p:sldId id="337" r:id="rId27"/>
    <p:sldId id="338" r:id="rId28"/>
    <p:sldId id="294" r:id="rId29"/>
    <p:sldId id="295" r:id="rId30"/>
    <p:sldId id="296" r:id="rId31"/>
    <p:sldId id="342" r:id="rId32"/>
    <p:sldId id="298" r:id="rId33"/>
    <p:sldId id="331" r:id="rId34"/>
    <p:sldId id="332" r:id="rId35"/>
    <p:sldId id="304" r:id="rId36"/>
    <p:sldId id="305" r:id="rId37"/>
    <p:sldId id="306" r:id="rId38"/>
    <p:sldId id="307" r:id="rId39"/>
    <p:sldId id="310" r:id="rId40"/>
    <p:sldId id="311" r:id="rId41"/>
    <p:sldId id="312" r:id="rId42"/>
    <p:sldId id="341" r:id="rId43"/>
    <p:sldId id="339" r:id="rId44"/>
    <p:sldId id="340" r:id="rId45"/>
    <p:sldId id="324" r:id="rId46"/>
    <p:sldId id="325" r:id="rId47"/>
    <p:sldId id="326" r:id="rId48"/>
    <p:sldId id="327" r:id="rId49"/>
    <p:sldId id="334" r:id="rId50"/>
    <p:sldId id="333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2" autoAdjust="0"/>
    <p:restoredTop sz="94660"/>
  </p:normalViewPr>
  <p:slideViewPr>
    <p:cSldViewPr>
      <p:cViewPr varScale="1">
        <p:scale>
          <a:sx n="73" d="100"/>
          <a:sy n="73" d="100"/>
        </p:scale>
        <p:origin x="11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tableStyles" Target="tableStyle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B922-B999-4D49-A5DB-1B21FEB67D51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1FAC-DAA6-4CA0-9696-80ED9A97D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123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B922-B999-4D49-A5DB-1B21FEB67D51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1FAC-DAA6-4CA0-9696-80ED9A97D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48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B922-B999-4D49-A5DB-1B21FEB67D51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1FAC-DAA6-4CA0-9696-80ED9A97D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8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105CC-1E56-437E-9741-13CA1BD2B2E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44817-870A-4B5D-9EBF-F9C33852900F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108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967B6-1D34-47B6-8990-D1D1326DF902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1D95D2-E15D-4AAB-8698-A40E48B8AF04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6993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1A4115-845E-435E-8020-5523D5FB78C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6860E6-BCA5-4BB2-B35D-1485E2195495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2224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8C4084-9076-4BD5-B8B0-599F05A18D80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6558B2-D056-4137-9C1E-6379940DC846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8354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D59AAF-616B-46B4-A584-3BC0679D650B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818F7F-E759-4DA3-9BF5-40B57D9E8A21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62380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2D19EF-5C49-4FCC-907A-FED8999DE88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86FFF5-A526-4726-A547-30757AC4801F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26194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AE55A7-7914-4DD1-9215-131892575BEB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6F48DF-A44D-4ED0-97F0-CCFEF11C93CC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35008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33247D-E5A1-4F41-90AB-1AE34569CD10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FF528E-63DD-4E66-A929-556CB7F238B4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553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B922-B999-4D49-A5DB-1B21FEB67D51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1FAC-DAA6-4CA0-9696-80ED9A97D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7962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6B3F64-0ECB-4640-81E4-16DF8E002EF4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1BC0F7-DC3F-4F01-8679-FD16DE2DA140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25421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B65BCC-5331-48DB-9733-F6973D69921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901705-2B3B-41E1-BE67-0884AED01BF2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19830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3B5231-DA50-462E-B042-975202BBCE7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CEA50-A166-4567-9077-6705B68790FD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98407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105CC-1E56-437E-9741-13CA1BD2B2E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44817-870A-4B5D-9EBF-F9C33852900F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64497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967B6-1D34-47B6-8990-D1D1326DF902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1D95D2-E15D-4AAB-8698-A40E48B8AF04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98499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1A4115-845E-435E-8020-5523D5FB78C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6860E6-BCA5-4BB2-B35D-1485E2195495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1836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8C4084-9076-4BD5-B8B0-599F05A18D80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6558B2-D056-4137-9C1E-6379940DC846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69347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D59AAF-616B-46B4-A584-3BC0679D650B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818F7F-E759-4DA3-9BF5-40B57D9E8A21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91874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2D19EF-5C49-4FCC-907A-FED8999DE88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86FFF5-A526-4726-A547-30757AC4801F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37712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AE55A7-7914-4DD1-9215-131892575BEB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6F48DF-A44D-4ED0-97F0-CCFEF11C93CC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1563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B922-B999-4D49-A5DB-1B21FEB67D51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1FAC-DAA6-4CA0-9696-80ED9A97D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5994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33247D-E5A1-4F41-90AB-1AE34569CD10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FF528E-63DD-4E66-A929-556CB7F238B4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29867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6B3F64-0ECB-4640-81E4-16DF8E002EF4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1BC0F7-DC3F-4F01-8679-FD16DE2DA140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0238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B65BCC-5331-48DB-9733-F6973D69921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901705-2B3B-41E1-BE67-0884AED01BF2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24313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3B5231-DA50-462E-B042-975202BBCE7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CEA50-A166-4567-9077-6705B68790FD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94443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105CC-1E56-437E-9741-13CA1BD2B2E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44817-870A-4B5D-9EBF-F9C33852900F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88337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967B6-1D34-47B6-8990-D1D1326DF902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1D95D2-E15D-4AAB-8698-A40E48B8AF04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05936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1A4115-845E-435E-8020-5523D5FB78C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6860E6-BCA5-4BB2-B35D-1485E2195495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84257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8C4084-9076-4BD5-B8B0-599F05A18D80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6558B2-D056-4137-9C1E-6379940DC846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33550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D59AAF-616B-46B4-A584-3BC0679D650B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818F7F-E759-4DA3-9BF5-40B57D9E8A21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83793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2D19EF-5C49-4FCC-907A-FED8999DE88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86FFF5-A526-4726-A547-30757AC4801F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8286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B922-B999-4D49-A5DB-1B21FEB67D51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1FAC-DAA6-4CA0-9696-80ED9A97D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4601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AE55A7-7914-4DD1-9215-131892575BEB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6F48DF-A44D-4ED0-97F0-CCFEF11C93CC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69235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33247D-E5A1-4F41-90AB-1AE34569CD10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FF528E-63DD-4E66-A929-556CB7F238B4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70747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6B3F64-0ECB-4640-81E4-16DF8E002EF4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1BC0F7-DC3F-4F01-8679-FD16DE2DA140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08390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B65BCC-5331-48DB-9733-F6973D69921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901705-2B3B-41E1-BE67-0884AED01BF2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32398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3B5231-DA50-462E-B042-975202BBCE7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CEA50-A166-4567-9077-6705B68790FD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61872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Химия\Himi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836712"/>
            <a:ext cx="5832648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2636912"/>
            <a:ext cx="5040560" cy="7920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2F7FFB-EF96-463B-A963-0D2930823697}" type="datetimeFigureOut"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DB83EE-56A1-402B-8A0E-FBC638366C8F}" type="slidenum"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76098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9115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9625" y="6373813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32138" y="6376988"/>
            <a:ext cx="30861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89713" y="6376988"/>
            <a:ext cx="219392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684F18-0A61-4CCA-B211-3942AAFFD374}" type="slidenum"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70577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09625" y="6373813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32138" y="6376988"/>
            <a:ext cx="30861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89713" y="6376988"/>
            <a:ext cx="219392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EE2CC7-5C29-46EC-872F-3DCE50AC134D}" type="slidenum"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702248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89D508-620C-4447-B52E-8586996731B0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370915-3DBE-4A2F-B353-77295F092F34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484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B922-B999-4D49-A5DB-1B21FEB67D51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1FAC-DAA6-4CA0-9696-80ED9A97D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238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036E69-62E8-48F9-968F-F535A8DF32FC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DF04D-E9D7-417A-ABD3-8C7629FE2500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391732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A9A33-0C5B-49DB-9FE3-34BC6A46212C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DDE9EC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DDE9EC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DDE9EC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1F8694-ED84-4A7A-AA43-2402736BDC51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DDE9E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DDE9EC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43044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89AE85-15B9-4A7F-9DBE-3E8FFD332357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82EC54-D303-40D6-94FA-A082505A5796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226589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25EFA-BAD4-42F8-A861-ED06359F57CF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A4D9CF-7250-4597-85FD-BC2B81B8D64E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323835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6BFD9F-7599-44EC-BCB8-DB1C12931147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ABD1F9-9A01-40BC-A167-5762ABEC52F5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980296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49F43A-141C-42D3-BAE8-E5BA7E6A2BB4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BF3E26-0CFF-45D2-9DEE-29B76E6FF6C3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641689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Равнобедренный треугольник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DF23D5-C338-4E61-A2BF-34EC07CC2404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A05F7C-C037-402E-AAE5-729F29D0CAE6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778142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C22887-FDDD-404C-BA24-09FD9E101914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DDE9EC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DDE9EC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DDE9EC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6F4970-C7F2-4307-94BC-AEBF5F1B1543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DDE9E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DDE9EC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36048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ADFB6B-4AC2-4319-BE56-AAE660A8E8F5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89C358-9322-43AF-8BD7-E94A0D3ED6E3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590974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Равнобедренный треугольник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12861-B6FB-4025-89E6-EEE66AC12277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DA6DDC-317E-4C04-82F5-0E9C8DD82690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9532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B922-B999-4D49-A5DB-1B21FEB67D51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1FAC-DAA6-4CA0-9696-80ED9A97D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023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B922-B999-4D49-A5DB-1B21FEB67D51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1FAC-DAA6-4CA0-9696-80ED9A97D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737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B922-B999-4D49-A5DB-1B21FEB67D51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1FAC-DAA6-4CA0-9696-80ED9A97D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693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B922-B999-4D49-A5DB-1B21FEB67D51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1FAC-DAA6-4CA0-9696-80ED9A97D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42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.jpe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1B922-B999-4D49-A5DB-1B21FEB67D51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21FAC-DAA6-4CA0-9696-80ED9A97D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65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D7A42B-2B1D-4654-907C-0B9E4A755733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F97FC2-BF2F-4A70-ACB5-B6924145BB59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8776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D7A42B-2B1D-4654-907C-0B9E4A755733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F97FC2-BF2F-4A70-ACB5-B6924145BB59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331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D7A42B-2B1D-4654-907C-0B9E4A755733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F97FC2-BF2F-4A70-ACB5-B6924145BB59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7389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Химия\HimiaSlid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835150" y="274638"/>
            <a:ext cx="6851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763713" y="1600200"/>
            <a:ext cx="6923087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7515225" y="6550025"/>
            <a:ext cx="1616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Ariston" pitchFamily="66" charset="0"/>
                <a:ea typeface="+mn-ea"/>
                <a:cs typeface="+mn-cs"/>
              </a:rPr>
              <a:t>ProPowerPoint.Ru</a:t>
            </a: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rgbClr val="A6A6A6"/>
              </a:solidFill>
              <a:effectLst/>
              <a:uLnTx/>
              <a:uFillTx/>
              <a:latin typeface="Ariston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1172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D66949-47D6-422D-AB9F-58FE6417C6F9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03.03.2021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A62238-89AF-4513-A99E-B8434812BCF5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4632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anose="05040102010807070707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anose="05040102010807070707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anose="05040102010807070707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anose="05000000000000000000" pitchFamily="2" charset="2"/>
        <a:buChar char="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slideLayout" Target="../slideLayouts/slideLayout2.xml"/><Relationship Id="rId7" Type="http://schemas.openxmlformats.org/officeDocument/2006/relationships/hyperlink" Target="00162.mp3" TargetMode="Externa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23.png"/><Relationship Id="rId9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00162.mp3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" Target="slide2.xml"/><Relationship Id="rId5" Type="http://schemas.microsoft.com/office/2007/relationships/hdphoto" Target="../media/hdphoto1.wdp"/><Relationship Id="rId10" Type="http://schemas.openxmlformats.org/officeDocument/2006/relationships/image" Target="../media/image7.png"/><Relationship Id="rId4" Type="http://schemas.openxmlformats.org/officeDocument/2006/relationships/image" Target="../media/image5.png"/><Relationship Id="rId9" Type="http://schemas.openxmlformats.org/officeDocument/2006/relationships/image" Target="../media/image8.gif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00162.mp3" TargetMode="External"/><Relationship Id="rId3" Type="http://schemas.openxmlformats.org/officeDocument/2006/relationships/slideLayout" Target="../slideLayouts/slideLayout2.xml"/><Relationship Id="rId7" Type="http://schemas.microsoft.com/office/2007/relationships/hdphoto" Target="../media/hdphoto1.wdp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png"/><Relationship Id="rId5" Type="http://schemas.openxmlformats.org/officeDocument/2006/relationships/hyperlink" Target="&#1048;&#1085;&#1090;&#1077;&#1088;&#1072;&#1082;&#1090;&#1080;&#1074;&#1085;&#1086;&#1077;%20&#1087;&#1086;&#1089;&#1086;&#1073;&#1080;&#1077;%20&#1087;&#1086;%20&#1093;&#1080;&#1084;&#1080;&#1080;%20&#1057;&#1072;&#1074;&#1080;&#1082;&#1086;&#1074;&#1072;%20&#1045;.&#1053;..pptx" TargetMode="External"/><Relationship Id="rId4" Type="http://schemas.openxmlformats.org/officeDocument/2006/relationships/image" Target="../media/image7.png"/><Relationship Id="rId9" Type="http://schemas.openxmlformats.org/officeDocument/2006/relationships/image" Target="../media/image8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7.png"/><Relationship Id="rId2" Type="http://schemas.openxmlformats.org/officeDocument/2006/relationships/audio" Target="../media/media1.mp3"/><Relationship Id="rId16" Type="http://schemas.openxmlformats.org/officeDocument/2006/relationships/image" Target="../media/image8.gif"/><Relationship Id="rId1" Type="http://schemas.microsoft.com/office/2007/relationships/media" Target="../media/media1.mp3"/><Relationship Id="rId6" Type="http://schemas.openxmlformats.org/officeDocument/2006/relationships/image" Target="../media/image6.png"/><Relationship Id="rId11" Type="http://schemas.openxmlformats.org/officeDocument/2006/relationships/image" Target="../media/image28.png"/><Relationship Id="rId5" Type="http://schemas.openxmlformats.org/officeDocument/2006/relationships/slide" Target="slide2.xml"/><Relationship Id="rId15" Type="http://schemas.openxmlformats.org/officeDocument/2006/relationships/hyperlink" Target="00162.mp3" TargetMode="External"/><Relationship Id="rId10" Type="http://schemas.openxmlformats.org/officeDocument/2006/relationships/image" Target="../media/image27.png"/><Relationship Id="rId4" Type="http://schemas.openxmlformats.org/officeDocument/2006/relationships/image" Target="../media/image5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00162.mp3" TargetMode="External"/><Relationship Id="rId3" Type="http://schemas.openxmlformats.org/officeDocument/2006/relationships/slideLayout" Target="../slideLayouts/slideLayout2.xml"/><Relationship Id="rId7" Type="http://schemas.microsoft.com/office/2007/relationships/hdphoto" Target="../media/hdphoto1.wdp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png"/><Relationship Id="rId5" Type="http://schemas.openxmlformats.org/officeDocument/2006/relationships/hyperlink" Target="&#1048;&#1085;&#1090;&#1077;&#1088;&#1072;&#1082;&#1090;&#1080;&#1074;&#1085;&#1086;&#1077;%20&#1087;&#1086;&#1089;&#1086;&#1073;&#1080;&#1077;%20&#1087;&#1086;%20&#1093;&#1080;&#1084;&#1080;&#1080;%20&#1057;&#1072;&#1074;&#1080;&#1082;&#1086;&#1074;&#1072;%20&#1045;.&#1053;..pptx" TargetMode="External"/><Relationship Id="rId4" Type="http://schemas.openxmlformats.org/officeDocument/2006/relationships/image" Target="../media/image7.png"/><Relationship Id="rId9" Type="http://schemas.openxmlformats.org/officeDocument/2006/relationships/image" Target="../media/image8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5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png"/><Relationship Id="rId4" Type="http://schemas.openxmlformats.org/officeDocument/2006/relationships/image" Target="../media/image32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slideLayout" Target="../slideLayouts/slideLayout2.xml"/><Relationship Id="rId7" Type="http://schemas.openxmlformats.org/officeDocument/2006/relationships/hyperlink" Target="00162.mp3" TargetMode="Externa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6.png"/><Relationship Id="rId5" Type="http://schemas.openxmlformats.org/officeDocument/2006/relationships/slide" Target="slide2.xml"/><Relationship Id="rId4" Type="http://schemas.openxmlformats.org/officeDocument/2006/relationships/image" Target="../media/image5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2.xml"/><Relationship Id="rId7" Type="http://schemas.openxmlformats.org/officeDocument/2006/relationships/hyperlink" Target="00162.mp3" TargetMode="External"/><Relationship Id="rId12" Type="http://schemas.openxmlformats.org/officeDocument/2006/relationships/image" Target="../media/image12.png"/><Relationship Id="rId2" Type="http://schemas.openxmlformats.org/officeDocument/2006/relationships/audio" Target="../media/media1.mp3"/><Relationship Id="rId16" Type="http://schemas.openxmlformats.org/officeDocument/2006/relationships/image" Target="../media/image16.png"/><Relationship Id="rId1" Type="http://schemas.microsoft.com/office/2007/relationships/media" Target="../media/media1.mp3"/><Relationship Id="rId6" Type="http://schemas.microsoft.com/office/2007/relationships/hdphoto" Target="../media/hdphoto1.wdp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7.pn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121"/>
          <a:stretch/>
        </p:blipFill>
        <p:spPr bwMode="auto">
          <a:xfrm>
            <a:off x="4873" y="0"/>
            <a:ext cx="9160965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31441"/>
            <a:ext cx="1922512" cy="240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84918" y="188640"/>
            <a:ext cx="82809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528" y="438379"/>
            <a:ext cx="7848872" cy="8617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общеобразовательная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№20 г.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Липецка</a:t>
            </a:r>
          </a:p>
          <a:p>
            <a:endParaRPr lang="ru-RU" sz="3200" b="1" dirty="0">
              <a:solidFill>
                <a:srgbClr val="00B05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Интерактивное дидактическое                                            пособие для 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контроля знаний 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учащихся</a:t>
            </a:r>
          </a:p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о химии</a:t>
            </a:r>
          </a:p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8 класс</a:t>
            </a:r>
          </a:p>
          <a:p>
            <a:pPr algn="ctr"/>
            <a:endParaRPr lang="ru-RU" sz="3600" b="1" i="1" dirty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                                 </a:t>
            </a:r>
            <a:r>
              <a:rPr lang="ru-RU" sz="2400" b="1" dirty="0" err="1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Савикова</a:t>
            </a:r>
            <a:r>
              <a:rPr lang="ru-RU" sz="2400" b="1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 Елена Николаевна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                                   учитель химии </a:t>
            </a: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algn="ctr"/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2021г</a:t>
            </a:r>
            <a:endParaRPr lang="ru-RU" sz="2400" b="1" dirty="0">
              <a:ea typeface="Calibri"/>
              <a:cs typeface="Times New Roman"/>
            </a:endParaRPr>
          </a:p>
          <a:p>
            <a:endParaRPr lang="ru-RU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endParaRPr lang="ru-RU" dirty="0" smtClean="0">
              <a:latin typeface="Times New Roman"/>
              <a:ea typeface="Calibri"/>
            </a:endParaRPr>
          </a:p>
          <a:p>
            <a:endParaRPr lang="ru-RU" dirty="0">
              <a:latin typeface="Times New Roman"/>
              <a:ea typeface="Calibri"/>
            </a:endParaRPr>
          </a:p>
          <a:p>
            <a:endParaRPr lang="ru-RU" dirty="0" smtClean="0">
              <a:latin typeface="Times New Roman"/>
              <a:ea typeface="Calibri"/>
            </a:endParaRPr>
          </a:p>
          <a:p>
            <a:endParaRPr lang="ru-RU" dirty="0">
              <a:latin typeface="Times New Roman"/>
              <a:ea typeface="Calibri"/>
            </a:endParaRPr>
          </a:p>
          <a:p>
            <a:endParaRPr lang="ru-RU" dirty="0" smtClean="0">
              <a:latin typeface="Times New Roman"/>
              <a:ea typeface="Calibri"/>
            </a:endParaRPr>
          </a:p>
          <a:p>
            <a:endParaRPr lang="ru-RU" dirty="0">
              <a:latin typeface="Times New Roman"/>
              <a:ea typeface="Calibri"/>
            </a:endParaRPr>
          </a:p>
          <a:p>
            <a:endParaRPr lang="ru-RU" dirty="0" smtClean="0">
              <a:latin typeface="Times New Roman"/>
              <a:ea typeface="Calibri"/>
            </a:endParaRPr>
          </a:p>
          <a:p>
            <a:r>
              <a:rPr lang="ru-RU" dirty="0" smtClean="0">
                <a:latin typeface="Times New Roman"/>
                <a:ea typeface="Calibri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384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4405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/>
          <a:srcRect l="7761" t="2064" r="3689"/>
          <a:stretch/>
        </p:blipFill>
        <p:spPr>
          <a:xfrm>
            <a:off x="1511152" y="197641"/>
            <a:ext cx="7453336" cy="646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05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116632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07941" y="455838"/>
            <a:ext cx="7776864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1:  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Первоначальные химические понятия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 урока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Химические элементы. </a:t>
            </a:r>
          </a:p>
          <a:p>
            <a:pPr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обучения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kk-KZ" sz="2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знать, что каждый химический элемент обозначается символом и является определенным видом атомов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Уровень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мыслительных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навыков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Знание и понимание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                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Критерий оценивания 	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Обучающийся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-соотносит  химический элемент с его латинским и русским названием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Дескриптор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Обучающийся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-знает латинское, русское название, химический знак элемента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соединяет все три столбца в правильной последовательности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36606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3" y="2941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3365" y="0"/>
            <a:ext cx="9036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Тема:Химичнские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элементы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4317" y="800219"/>
            <a:ext cx="891790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Задание </a:t>
            </a: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1А: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Соедините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линиями последовательно: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«латинское название элемента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», «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русское название элемента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»,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«химический символ элемента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307095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ЛАТИНСКОЕ НАЗВАНИЕ 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0938" y="3026363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hydrargyrum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3149" y="3656112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ferrum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3149" y="4293096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cuprum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63149" y="4948337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oxygenium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72271" y="4923454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железо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2271" y="4293096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водород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83766" y="3673624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ferr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золото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um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87414" y="4923454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Au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464087" y="4282142"/>
            <a:ext cx="2016224" cy="4430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О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429807" y="3630960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Cu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310406" y="2996952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кислород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64087" y="2981130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Fe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310406" y="2307095"/>
            <a:ext cx="2016224" cy="4822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РУССКОЕ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НАЗВАНИЕ 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464087" y="2292935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ХИМИЧЕСКИЙ ЗНАК 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60850" y="5481199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aurum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492620" y="5532785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269160" y="5532785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медь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518317" y="5889691"/>
            <a:ext cx="406990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ФОРМАТИВНОЕ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ВЗАИМООЦЕНИВАНИЕ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                               (Большой палец)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</a:p>
        </p:txBody>
      </p:sp>
      <p:sp>
        <p:nvSpPr>
          <p:cNvPr id="38" name="AutoShape 5" descr="ÐÐ°ÑÑÐ¸Ð½ÐºÐ¸ Ð¿Ð¾ Ð·Ð°Ð¿ÑÐ¾ÑÑ ÐÐÐÐ¡Ð¡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199" y="6047918"/>
            <a:ext cx="1420337" cy="760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716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87624" y="332656"/>
            <a:ext cx="7776864" cy="5288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0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1:  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Первоначальные химические понятия </a:t>
            </a:r>
          </a:p>
          <a:p>
            <a:pPr lvl="0"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и сложные вещества</a:t>
            </a:r>
          </a:p>
          <a:p>
            <a:pPr marL="0" marR="0" lvl="0" indent="0" algn="l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 обучения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классифицировать вещества на простые и сложные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Уровень мыслительных       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применение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навыков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Критерий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оценивания 	</a:t>
            </a: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Обучающийся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-классифицирует вещества на простые и сложные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Дескриптор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Обучающийся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-определяет простые вещества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--определяет сложные вещества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4405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03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698"/>
          <a:stretch/>
        </p:blipFill>
        <p:spPr bwMode="auto">
          <a:xfrm>
            <a:off x="-108520" y="-10495"/>
            <a:ext cx="9325407" cy="6868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23748"/>
            <a:ext cx="9144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Тема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Простые и сложные вещества.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Задание: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классифицируйте вещества на простые и сложные.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/>
          </p:nvPr>
        </p:nvGraphicFramePr>
        <p:xfrm>
          <a:off x="179512" y="980728"/>
          <a:ext cx="8568952" cy="3493279"/>
        </p:xfrm>
        <a:graphic>
          <a:graphicData uri="http://schemas.openxmlformats.org/drawingml/2006/table">
            <a:tbl>
              <a:tblPr firstRow="1" bandRow="1"/>
              <a:tblGrid>
                <a:gridCol w="432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44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9pPr>
                    </a:lstStyle>
                    <a:p>
                      <a:r>
                        <a:rPr lang="ru-RU" dirty="0" smtClean="0"/>
                        <a:t>                   </a:t>
                      </a:r>
                      <a:r>
                        <a:rPr lang="ru-RU" sz="2800" dirty="0" smtClean="0"/>
                        <a:t>ПРОСТОЕ</a:t>
                      </a:r>
                      <a:endParaRPr lang="ru-RU" sz="2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9pPr>
                    </a:lstStyle>
                    <a:p>
                      <a:r>
                        <a:rPr lang="ru-RU" sz="2800" dirty="0" smtClean="0"/>
                        <a:t>             СЛОЖНОЕ</a:t>
                      </a:r>
                      <a:endParaRPr lang="ru-RU" sz="2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r>
                        <a:rPr lang="ru-RU" sz="4000" dirty="0" smtClean="0"/>
                        <a:t>       </a:t>
                      </a:r>
                      <a:endParaRPr lang="ru-RU" sz="40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44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r>
                        <a:rPr kumimoji="0" lang="ru-RU" sz="4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r>
                        <a:rPr kumimoji="0" lang="ru-RU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07503" y="4511440"/>
            <a:ext cx="1893911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Сахар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(С</a:t>
            </a:r>
            <a:r>
              <a:rPr kumimoji="0" lang="ru-RU" sz="24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12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Н</a:t>
            </a:r>
            <a:r>
              <a:rPr kumimoji="0" lang="ru-RU" sz="24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22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О</a:t>
            </a:r>
            <a:r>
              <a:rPr kumimoji="0" lang="ru-RU" sz="24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11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21295" y="4641111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11760" y="4410278"/>
            <a:ext cx="24725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Углекислый газ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(СО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99701" y="4588385"/>
            <a:ext cx="13251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Вода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(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Н</a:t>
            </a:r>
            <a:r>
              <a:rPr kumimoji="0" lang="ru-RU" sz="24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2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О)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42181" y="4541904"/>
            <a:ext cx="12894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Железо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(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Fe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82175" y="5003882"/>
            <a:ext cx="10275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Сера</a:t>
            </a: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(S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)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80112" y="5003884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88834" y="6016466"/>
            <a:ext cx="1895840" cy="287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Соль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(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NaCI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692258" y="5373216"/>
            <a:ext cx="1861925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Кислород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(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О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)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886914" y="5615086"/>
            <a:ext cx="15411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Водород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(Н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0" y="5266419"/>
            <a:ext cx="2692258" cy="1500093"/>
          </a:xfrm>
          <a:prstGeom prst="roundRect">
            <a:avLst/>
          </a:prstGeom>
          <a:solidFill>
            <a:srgbClr val="FFFF00">
              <a:alpha val="7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4789" y="4926938"/>
            <a:ext cx="283102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ФОРМАТИВНОЕ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ВЗАИМООЦЕНИВАНИЕ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48007" y="5999691"/>
            <a:ext cx="21962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«+»,  «-»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43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7 L 0.57378 -0.439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81" y="-2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96296E-6 L 0.28351 -0.3254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67" y="-1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07407E-6 L -0.15608 -0.5759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3" y="-28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 L -0.36389 -0.3967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94" y="-198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85185E-6 L 0.06459 -0.4192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9" y="-2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L -0.50504 -0.2439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0" y="-1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3009 L -0.58924 -0.2849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31" y="-1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7 L -0.22239 -0.145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28" y="-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15" grpId="0"/>
      <p:bldP spid="5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95"/>
          <a:stretch/>
        </p:blipFill>
        <p:spPr bwMode="auto">
          <a:xfrm>
            <a:off x="0" y="0"/>
            <a:ext cx="9448800" cy="698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87624" y="332656"/>
            <a:ext cx="777686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Раздел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2:Строение атома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Периодический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закон и периодическая система химических элементов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Д.И.Менделеева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 урока: </a:t>
            </a:r>
            <a:r>
              <a:rPr kumimoji="0" lang="kk-K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Состав и строение атома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 обучения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знать строение атома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состав атомного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ядра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Уровень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мыслительных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знание, понимание.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навыков                          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Критерий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оценивания 	</a:t>
            </a: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Обучающийся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-определяет состав атома  химических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элементов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Дескриптор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Обучающийся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-определяет число протонов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-определяет число электронов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определяет число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нейтронов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4405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656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</p:nvPr>
        </p:nvGraphicFramePr>
        <p:xfrm>
          <a:off x="1308417" y="3373914"/>
          <a:ext cx="6527165" cy="9785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1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1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1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1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ЭЛЕМЕНТ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                            КОЛИЧЕСТВО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ПРОТОНОВ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НЕЙТРОНОВ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ЭЛЕКТРОНОВ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 bwMode="auto">
          <a:xfrm>
            <a:off x="0" y="0"/>
            <a:ext cx="925251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7503" y="23749"/>
            <a:ext cx="9145015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Тема: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Состав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строение атома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Задание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Укажите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состав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атома каждого элемента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/>
          </p:nvPr>
        </p:nvGraphicFramePr>
        <p:xfrm>
          <a:off x="395534" y="908720"/>
          <a:ext cx="8568952" cy="4541520"/>
        </p:xfrm>
        <a:graphic>
          <a:graphicData uri="http://schemas.openxmlformats.org/drawingml/2006/table">
            <a:tbl>
              <a:tblPr firstRow="1" bandRow="1"/>
              <a:tblGrid>
                <a:gridCol w="2169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1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31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31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76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9pPr>
                    </a:lstStyle>
                    <a:p>
                      <a:r>
                        <a:rPr lang="ru-RU" dirty="0" smtClean="0"/>
                        <a:t>                 </a:t>
                      </a: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ЭЛЕМЕНТ </a:t>
                      </a:r>
                      <a:r>
                        <a:rPr lang="ru-RU" dirty="0" smtClean="0"/>
                        <a:t> </a:t>
                      </a:r>
                      <a:endParaRPr lang="ru-RU" sz="2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9pPr>
                    </a:lstStyle>
                    <a:p>
                      <a:r>
                        <a:rPr lang="ru-RU" sz="2800" dirty="0" smtClean="0"/>
                        <a:t>             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ПРОТОНОВ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НЕЙТРОНОВ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ЭЛЕКТРОНОВ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34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ЛИТИЙ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        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       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      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4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УГЛЕРОД</a:t>
                      </a:r>
                    </a:p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      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endParaRPr kumimoji="0" lang="ru-RU" sz="4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endParaRPr kumimoji="0" lang="ru-RU" sz="4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algn="ctr"/>
                      <a:endParaRPr lang="ru-RU" sz="20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КИСЛОРОД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endParaRPr kumimoji="0" lang="ru-RU" sz="4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endParaRPr kumimoji="0" lang="ru-RU" sz="4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endParaRPr kumimoji="0" lang="ru-RU" sz="4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6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algn="ctr"/>
                      <a:r>
                        <a:rPr kumimoji="0" lang="ru-RU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АЛЮМИНИЙ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     </a:t>
                      </a:r>
                      <a:endParaRPr kumimoji="0" lang="ru-RU" sz="4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endParaRPr kumimoji="0" lang="ru-RU" sz="4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endParaRPr kumimoji="0" lang="ru-RU" sz="4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3275856" y="1838640"/>
            <a:ext cx="5901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524328" y="1838640"/>
            <a:ext cx="5901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436096" y="1814777"/>
            <a:ext cx="5901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77436" y="2698926"/>
            <a:ext cx="5901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526427" y="2676423"/>
            <a:ext cx="5901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524328" y="2676423"/>
            <a:ext cx="5901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79016" y="3580252"/>
            <a:ext cx="5901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484651" y="3576808"/>
            <a:ext cx="5901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668343" y="3697699"/>
            <a:ext cx="5901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254963" y="4653136"/>
            <a:ext cx="1068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13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436096" y="4679843"/>
            <a:ext cx="1068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14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429131" y="4647186"/>
            <a:ext cx="1068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13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716534" y="5733256"/>
            <a:ext cx="40877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ФОРМАТИВНОЕ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САМООЦЕНИВАНИЕ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721282" y="5756690"/>
            <a:ext cx="21962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«+»,  «-»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00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93"/>
          <a:stretch/>
        </p:blipFill>
        <p:spPr bwMode="auto">
          <a:xfrm>
            <a:off x="10886" y="-3990"/>
            <a:ext cx="9144000" cy="6861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20788" y="0"/>
            <a:ext cx="7776864" cy="6335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2:Строение атома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Периодический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и периодическая система химических элементов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Д.И.Менделеева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r>
              <a:rPr lang="kk-KZ" sz="2400" dirty="0">
                <a:solidFill>
                  <a:prstClr val="black"/>
                </a:solidFill>
                <a:latin typeface="Times New Roman"/>
                <a:ea typeface="Times New Roman"/>
              </a:rPr>
              <a:t>Состав и строение атома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 обучения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уметь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используя периодическую таблицу, определять количество протонов,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электронов, нейтронов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Уровень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мыслительных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знание, понимание,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навыков                   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применение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Критерий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оценивания 	</a:t>
            </a: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Обучающийся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-изображает планетарную модель атома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Дескриптор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Обучающийся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-определяет заряд ядра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-определяет число электронов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-конструирует планетарную модель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4405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982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0071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557588"/>
            <a:ext cx="609600" cy="609600"/>
          </a:xfr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298" y="6017"/>
            <a:ext cx="929281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7503" y="23749"/>
            <a:ext cx="914501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Тема: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Состав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строение атома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Задание: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Составьте планетарную модель атома: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1-водорода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2-лития, 3-углерода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-определи заряд ядра,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-выбери число электронов)  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539552" y="1340768"/>
            <a:ext cx="2952328" cy="2808312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1187624" y="1969650"/>
            <a:ext cx="1656184" cy="1550548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76256" y="1643471"/>
            <a:ext cx="1865514" cy="38662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7450562" y="3187816"/>
            <a:ext cx="713386" cy="66476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+6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Блок-схема: узел 14"/>
          <p:cNvSpPr/>
          <p:nvPr/>
        </p:nvSpPr>
        <p:spPr>
          <a:xfrm>
            <a:off x="7485721" y="2444695"/>
            <a:ext cx="713386" cy="660572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+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6" name="Блок-схема: узел 15"/>
          <p:cNvSpPr/>
          <p:nvPr/>
        </p:nvSpPr>
        <p:spPr>
          <a:xfrm>
            <a:off x="7452320" y="1748767"/>
            <a:ext cx="713386" cy="660572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+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76256" y="1206961"/>
            <a:ext cx="1865514" cy="4514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ЗАРЯД ЯДРА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392858" y="1246447"/>
            <a:ext cx="1865514" cy="4514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ЛЕКТРОНЫ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405199" y="1697900"/>
            <a:ext cx="1865514" cy="38118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4716016" y="1969650"/>
            <a:ext cx="228600" cy="2286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5368719" y="1964753"/>
            <a:ext cx="228600" cy="2286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Блок-схема: узел 22"/>
          <p:cNvSpPr/>
          <p:nvPr/>
        </p:nvSpPr>
        <p:spPr>
          <a:xfrm>
            <a:off x="4740289" y="2388750"/>
            <a:ext cx="228600" cy="2286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5368719" y="2388750"/>
            <a:ext cx="228600" cy="2286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4740289" y="2845950"/>
            <a:ext cx="228600" cy="2286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Блок-схема: узел 25"/>
          <p:cNvSpPr/>
          <p:nvPr/>
        </p:nvSpPr>
        <p:spPr>
          <a:xfrm>
            <a:off x="5409321" y="2871836"/>
            <a:ext cx="228600" cy="2286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4740289" y="3320717"/>
            <a:ext cx="228600" cy="2286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Блок-схема: узел 27"/>
          <p:cNvSpPr/>
          <p:nvPr/>
        </p:nvSpPr>
        <p:spPr>
          <a:xfrm>
            <a:off x="5368719" y="3336381"/>
            <a:ext cx="228600" cy="2286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Блок-схема: узел 28"/>
          <p:cNvSpPr/>
          <p:nvPr/>
        </p:nvSpPr>
        <p:spPr>
          <a:xfrm>
            <a:off x="5398875" y="3809053"/>
            <a:ext cx="228600" cy="2286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Блок-схема: узел 29"/>
          <p:cNvSpPr/>
          <p:nvPr/>
        </p:nvSpPr>
        <p:spPr>
          <a:xfrm>
            <a:off x="4723961" y="3809053"/>
            <a:ext cx="228600" cy="2286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07604" y="4705092"/>
            <a:ext cx="2016224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Атом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водорода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096" name="Прямоугольник 4095"/>
          <p:cNvSpPr/>
          <p:nvPr/>
        </p:nvSpPr>
        <p:spPr>
          <a:xfrm>
            <a:off x="1007604" y="4682033"/>
            <a:ext cx="198853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Атом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лития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007604" y="4689677"/>
            <a:ext cx="198853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Атом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углерода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435962" y="4913506"/>
            <a:ext cx="1865514" cy="6037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Выбери число электронов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097" name="Стрелка вверх 4096"/>
          <p:cNvSpPr/>
          <p:nvPr/>
        </p:nvSpPr>
        <p:spPr>
          <a:xfrm>
            <a:off x="4967891" y="4416812"/>
            <a:ext cx="715449" cy="489204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876256" y="4906016"/>
            <a:ext cx="1898915" cy="6037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Определи заряд ядра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9" name="Стрелка вверх 38"/>
          <p:cNvSpPr/>
          <p:nvPr/>
        </p:nvSpPr>
        <p:spPr>
          <a:xfrm>
            <a:off x="7463071" y="4416812"/>
            <a:ext cx="715449" cy="489204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3" name="Picture 2" descr="C:\Users\Евгений\Desktop\аплодисменты.gif">
            <a:hlinkClick r:id="rId7" action="ppaction://hlinkfile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294" y="5691661"/>
            <a:ext cx="1262938" cy="94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007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260432" y="6029265"/>
            <a:ext cx="609600" cy="609600"/>
          </a:xfrm>
          <a:prstGeom prst="rect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3183632" y="5857011"/>
            <a:ext cx="3456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ФОРМАТИВНОЕ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ОЦЕНИВАНИЕ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</a:p>
        </p:txBody>
      </p:sp>
      <p:pic>
        <p:nvPicPr>
          <p:cNvPr id="36" name="007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114017" y="60898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270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96296E-6 L -0.31511 -2.96296E-6 C -0.45643 -2.96296E-6 -0.63004 0.02593 -0.63004 0.04723 L -0.63004 0.09445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10" y="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81481E-6 L -0.21736 0.0701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68" y="3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59259E-6 L -0.64584 2.59259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0.22777 0.0405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89" y="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6296E-6 L -0.40104 -0.036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52" y="-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-0.32222 0.0935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11" y="4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44444E-6 L -0.63733 -0.10763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875" y="-5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11111E-6 L -0.22048 -0.13657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-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7.40741E-7 L -0.46979 0.11273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90" y="5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0.53281 -0.01204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49" y="-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296E-6 L -0.22049 0.01041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7.40741E-7 L -0.43038 0.08079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28" y="4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7.40741E-7 L -0.34705 -0.36597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61" y="-18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8" dur="39993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9"/>
                </p:tgtEl>
              </p:cMediaNode>
            </p:audio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4" dur="39993" fill="hold"/>
                                        <p:tgtEl>
                                          <p:spTgt spid="41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audio>
              <p:cMediaNode vol="80000">
                <p:cTn id="1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1"/>
                </p:tgtEl>
              </p:cMediaNode>
            </p:audio>
            <p:audio>
              <p:cMediaNode vol="80000">
                <p:cTn id="1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</p:childTnLst>
        </p:cTn>
      </p:par>
    </p:tnLst>
    <p:bldLst>
      <p:bldP spid="13" grpId="0" animBg="1"/>
      <p:bldP spid="13" grpId="1" animBg="1"/>
      <p:bldP spid="15" grpId="0" animBg="1"/>
      <p:bldP spid="15" grpId="1" animBg="1"/>
      <p:bldP spid="16" grpId="0" animBg="1"/>
      <p:bldP spid="16" grpId="1" animBg="1"/>
      <p:bldP spid="18" grpId="0" animBg="1"/>
      <p:bldP spid="18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9" grpId="0" animBg="1"/>
      <p:bldP spid="30" grpId="0" animBg="1"/>
      <p:bldP spid="21" grpId="0" animBg="1"/>
      <p:bldP spid="21" grpId="1" animBg="1"/>
      <p:bldP spid="4096" grpId="0" animBg="1"/>
      <p:bldP spid="4096" grpId="1" animBg="1"/>
      <p:bldP spid="34" grpId="0" animBg="1"/>
      <p:bldP spid="34" grpId="1" animBg="1"/>
      <p:bldP spid="34" grpId="2" animBg="1"/>
      <p:bldP spid="34" grpId="3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93"/>
          <a:stretch/>
        </p:blipFill>
        <p:spPr bwMode="auto">
          <a:xfrm>
            <a:off x="10886" y="-3990"/>
            <a:ext cx="9144000" cy="6861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20788" y="0"/>
            <a:ext cx="777686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3:Строение вещества. Химическая связь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урока: Химическая связь</a:t>
            </a:r>
          </a:p>
          <a:p>
            <a:pPr lvl="0"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 обучения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уметь определять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тип химической связи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aseline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Уровень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мыслительных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навыков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понимание,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применение	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Критерий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оценивания 	</a:t>
            </a: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Обучающийся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 тип химической связи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Дескриптор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Обучающийся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-определяет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ковалентную неполярную связь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-определяет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ковалентную полярную связь</a:t>
            </a:r>
          </a:p>
          <a:p>
            <a:pPr lvl="0"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ионную связь</a:t>
            </a:r>
          </a:p>
          <a:p>
            <a:pPr lvl="0"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 металлическую 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4405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177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61040" cy="7517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06488" y="69661"/>
            <a:ext cx="8208912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1:   Первоначальные химические понятия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	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химии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обучения 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Знать, что изучает наука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«Химия».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мыслительных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и понимание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	                                         	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оценивания 	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Обучающийся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-Формулирует определение химии, как науки. </a:t>
            </a:r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Дескриптор 	                              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формулирует определение химии, как науки,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располагая предложенный набор слов в правильной последовательности. 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7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0593" y="-115188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234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29"/>
          <a:stretch/>
        </p:blipFill>
        <p:spPr bwMode="auto">
          <a:xfrm>
            <a:off x="-165421" y="-8331"/>
            <a:ext cx="9325407" cy="686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23748"/>
            <a:ext cx="9144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Тема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Химическая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связь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Задание:   Раздели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вещества по типу химической связи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67736"/>
              </p:ext>
            </p:extLst>
          </p:nvPr>
        </p:nvGraphicFramePr>
        <p:xfrm>
          <a:off x="212807" y="904470"/>
          <a:ext cx="8568952" cy="3361594"/>
        </p:xfrm>
        <a:graphic>
          <a:graphicData uri="http://schemas.openxmlformats.org/drawingml/2006/table">
            <a:tbl>
              <a:tblPr firstRow="1" bandRow="1"/>
              <a:tblGrid>
                <a:gridCol w="216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1289386355"/>
                    </a:ext>
                  </a:extLst>
                </a:gridCol>
                <a:gridCol w="21242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4236">
                  <a:extLst>
                    <a:ext uri="{9D8B030D-6E8A-4147-A177-3AD203B41FA5}">
                      <a16:colId xmlns:a16="http://schemas.microsoft.com/office/drawing/2014/main" val="981697284"/>
                    </a:ext>
                  </a:extLst>
                </a:gridCol>
              </a:tblGrid>
              <a:tr h="20204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9pPr>
                    </a:lstStyle>
                    <a:p>
                      <a:pPr algn="ctr"/>
                      <a:r>
                        <a:rPr lang="ru-RU" dirty="0" smtClean="0"/>
                        <a:t>                  </a:t>
                      </a: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Ковалентная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неполярная связь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Ковалентная полярная связь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Ионная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связь</a:t>
                      </a:r>
                    </a:p>
                    <a:p>
                      <a:r>
                        <a:rPr lang="ru-RU" sz="2800" dirty="0" smtClean="0"/>
                        <a:t>       </a:t>
                      </a:r>
                      <a:endParaRPr lang="ru-RU" sz="2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baseline="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baseline="0" dirty="0" err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Металличес</a:t>
                      </a:r>
                      <a:endParaRPr lang="ru-RU" sz="2400" b="1" baseline="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кая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связь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30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r>
                        <a:rPr lang="ru-RU" sz="4000" dirty="0" smtClean="0"/>
                        <a:t>       </a:t>
                      </a:r>
                      <a:endParaRPr lang="ru-RU" sz="40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44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050052" y="5951304"/>
            <a:ext cx="1893911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F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21295" y="4641111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23600" y="5739667"/>
            <a:ext cx="24725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 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81350" y="5572187"/>
            <a:ext cx="13251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Н</a:t>
            </a:r>
            <a:r>
              <a:rPr kumimoji="0" lang="ru-RU" sz="24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2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О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42181" y="4541904"/>
            <a:ext cx="12894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80112" y="5003884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27500" y="5693630"/>
            <a:ext cx="981359" cy="287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NaCI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52415" y="5400017"/>
            <a:ext cx="1861925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О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602810" y="4731301"/>
            <a:ext cx="15411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Н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0" y="5266419"/>
            <a:ext cx="2692258" cy="1500093"/>
          </a:xfrm>
          <a:prstGeom prst="roundRect">
            <a:avLst/>
          </a:prstGeom>
          <a:solidFill>
            <a:srgbClr val="FFFF00">
              <a:alpha val="7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-69077" y="5411310"/>
            <a:ext cx="283102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ФОРМАТИВНОЕ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ВЗАИМООЦЕНИВАНИЕ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48801" y="5749054"/>
            <a:ext cx="21962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«+»,  «-»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783669" y="4639287"/>
            <a:ext cx="12894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610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96296E-6 L -0.31823 -0.341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42" y="-17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54 0.02569 L -0.24288 -0.4122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30" y="-2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5069 L 0.06441 -0.3685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9" y="-2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L 0.09948 -0.1787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65" y="-8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205 0.1132 L -0.76268 -0.2018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31" y="-1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6 L -0.47639 -0.3872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19" y="-19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96296E-6 L 0.45659 -0.2680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30" y="-1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0.10539 -0.3659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60" y="-18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5" grpId="0"/>
      <p:bldP spid="24" grpId="0"/>
      <p:bldP spid="25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03"/>
          <a:stretch/>
        </p:blipFill>
        <p:spPr bwMode="auto">
          <a:xfrm>
            <a:off x="-119801" y="-61604"/>
            <a:ext cx="9252520" cy="6919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16632"/>
            <a:ext cx="82809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7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26" y="-61604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92189" y="316718"/>
            <a:ext cx="844562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4:Простые вещества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вещества-металлы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Простые вещества неметаллы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обучения: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физические  свойства простых веществ- металлов и неметаллов.</a:t>
            </a:r>
          </a:p>
          <a:p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мыслительных навыков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Знание, понимание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-знает физические свойства простых веществ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Дескриптор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Обучающийся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 свойства простых веществ-металлов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 свойства простых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веществ-неметаллов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44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03"/>
          <a:stretch/>
        </p:blipFill>
        <p:spPr bwMode="auto">
          <a:xfrm>
            <a:off x="-119801" y="-61604"/>
            <a:ext cx="9252520" cy="6919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16632"/>
            <a:ext cx="82809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7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26" y="-61604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9188" y="92076"/>
            <a:ext cx="844562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Простые вещества</a:t>
            </a:r>
          </a:p>
          <a:p>
            <a:pPr lvl="0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Выбери из перечня буквы со свойствами, характеризующими  свойства металлов и неметаллов:</a:t>
            </a:r>
          </a:p>
          <a:p>
            <a:pPr lvl="0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А)Твердые вещества</a:t>
            </a:r>
          </a:p>
          <a:p>
            <a:pPr lvl="0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Б)Проводят электрический ток</a:t>
            </a:r>
          </a:p>
          <a:p>
            <a:pPr lvl="0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В)Не имеют металлического блеска</a:t>
            </a:r>
          </a:p>
          <a:p>
            <a:pPr lvl="0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Г)Ковкие</a:t>
            </a:r>
          </a:p>
          <a:p>
            <a:pPr lvl="0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Д)Встречаются в трех агрегатных состояниях</a:t>
            </a:r>
          </a:p>
          <a:p>
            <a:pPr lvl="0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Е)Имеют металлический блеск</a:t>
            </a:r>
          </a:p>
          <a:p>
            <a:pPr lvl="0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Ж)В твердом состоянии хрупкие</a:t>
            </a:r>
          </a:p>
          <a:p>
            <a:pPr lvl="0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З)Большинство не проводят электрический ток</a:t>
            </a:r>
          </a:p>
          <a:p>
            <a:pPr lvl="0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И)Пластичные</a:t>
            </a:r>
          </a:p>
          <a:p>
            <a:pPr lvl="0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К)Теплопроводны</a:t>
            </a:r>
          </a:p>
          <a:p>
            <a:pPr lvl="0"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себя!  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94464" y="533867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Металлы: А, Б, Г, Е, И,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   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Неметаллы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Д, Ж, З</a:t>
            </a:r>
          </a:p>
        </p:txBody>
      </p:sp>
      <p:pic>
        <p:nvPicPr>
          <p:cNvPr id="9" name="Picture 2" descr="C:\Users\Евгений\Desktop\аплодисменты.gif">
            <a:hlinkClick r:id="rId8" action="ppaction://hlinkfile"/>
          </p:cNvPr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879" y="5661248"/>
            <a:ext cx="1361171" cy="1020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007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114017" y="60898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81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999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952"/>
          <a:stretch/>
        </p:blipFill>
        <p:spPr bwMode="auto">
          <a:xfrm>
            <a:off x="-1" y="-61604"/>
            <a:ext cx="9132719" cy="6919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16632"/>
            <a:ext cx="82809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7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26" y="-61604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92189" y="316718"/>
            <a:ext cx="844562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5:Соединения химических элементов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Оксиды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обучения: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нать определение понятия                      «Оксиды»</a:t>
            </a:r>
          </a:p>
          <a:p>
            <a:pPr lvl="0"/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мыслительных навыков</a:t>
            </a:r>
          </a:p>
          <a:p>
            <a:pPr lvl="0"/>
            <a:r>
              <a:rPr lang="ru-RU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Знание,понимание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-дает определение понятию «оксиды»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Дескриптор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Обучающийся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 предложенных слов формулирует определение «Оксиды»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12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" name="0071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59689" y="6109367"/>
            <a:ext cx="609600" cy="609600"/>
          </a:xfrm>
        </p:spPr>
      </p:pic>
      <p:pic>
        <p:nvPicPr>
          <p:cNvPr id="4098" name="Picture 2">
            <a:hlinkClick r:id="rId5" action="ppaction://hlinkpres?slideindex=1&amp;slidetitle="/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900"/>
          <a:stretch/>
        </p:blipFill>
        <p:spPr bwMode="auto">
          <a:xfrm>
            <a:off x="0" y="0"/>
            <a:ext cx="92768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16632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Оксиды.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4313" y="1133333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u="sng" strike="noStrike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Задание1А:</a:t>
            </a:r>
            <a:r>
              <a:rPr lang="ru-RU" sz="28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Используя предложенный набор слов, сформулируйте определение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«Оксиды»</a:t>
            </a:r>
            <a:r>
              <a:rPr lang="ru-RU" sz="28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b="0" i="0" u="none" strike="noStrike" baseline="0" dirty="0" smtClean="0">
                <a:solidFill>
                  <a:srgbClr val="000000"/>
                </a:solidFill>
                <a:latin typeface="Arial"/>
              </a:rPr>
              <a:t>	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4653134"/>
            <a:ext cx="2160240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88976" y="3568541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КОТОРЫХ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546" y="4653135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92184" y="3562675"/>
            <a:ext cx="2359631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АТОМОВ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3589995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 ДВУХ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47888" y="2648686"/>
            <a:ext cx="2160240" cy="6240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Состоящие 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61310" y="2641945"/>
            <a:ext cx="3024336" cy="5858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 ВЕЩЕСТВА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3135" y="2636911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ОКСИДЫ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2254" y="3550560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КОТОРЫХ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335485" y="4660010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АТОМОВ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9113" y="2626106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264912" y="2626106"/>
            <a:ext cx="3040017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406393" y="2608990"/>
            <a:ext cx="256289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ОКСИДЫ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407300" y="3547091"/>
            <a:ext cx="2378224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971718" y="3592307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СОСТОЯЩИЕ 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163449" y="5888163"/>
            <a:ext cx="3456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u="none" strike="noStrike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ФОРМАТИВНОЕ</a:t>
            </a:r>
          </a:p>
          <a:p>
            <a:r>
              <a:rPr lang="ru-RU" sz="2800" b="1" i="0" u="none" strike="noStrik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ОЦЕНИВАНИЕ</a:t>
            </a:r>
            <a:r>
              <a:rPr lang="ru-RU" sz="2800" b="0" i="0" u="none" strike="noStrike" baseline="0" dirty="0" smtClean="0">
                <a:solidFill>
                  <a:srgbClr val="000000"/>
                </a:solidFill>
                <a:latin typeface="Arial"/>
              </a:rPr>
              <a:t>	</a:t>
            </a:r>
          </a:p>
        </p:txBody>
      </p:sp>
      <p:pic>
        <p:nvPicPr>
          <p:cNvPr id="30" name="007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4017" y="6089865"/>
            <a:ext cx="609600" cy="609600"/>
          </a:xfrm>
          <a:prstGeom prst="rect">
            <a:avLst/>
          </a:prstGeom>
        </p:spPr>
      </p:pic>
      <p:pic>
        <p:nvPicPr>
          <p:cNvPr id="28" name="Picture 2" descr="C:\Users\Евгений\Desktop\аплодисменты.gif">
            <a:hlinkClick r:id="rId8" action="ppaction://hlinkfile"/>
          </p:cNvPr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972" y="5492419"/>
            <a:ext cx="1616968" cy="121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Прямоугольник 30"/>
          <p:cNvSpPr/>
          <p:nvPr/>
        </p:nvSpPr>
        <p:spPr>
          <a:xfrm>
            <a:off x="27723" y="4620843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43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3999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  <p:bldLst>
      <p:bldP spid="18" grpId="0" animBg="1"/>
      <p:bldP spid="19" grpId="0" animBg="1"/>
      <p:bldP spid="21" grpId="0" animBg="1"/>
      <p:bldP spid="22" grpId="0" animBg="1"/>
      <p:bldP spid="23" grpId="0" animBg="1"/>
      <p:bldP spid="25" grpId="0" animBg="1"/>
      <p:bldP spid="26" grpId="0" animBg="1"/>
      <p:bldP spid="3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0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92189" y="316718"/>
            <a:ext cx="8445624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5:Соединения химических элементов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Оксиды. 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обучения: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Знать состав  оксидов</a:t>
            </a:r>
          </a:p>
          <a:p>
            <a:pPr lvl="0"/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мыслительных навыков</a:t>
            </a:r>
          </a:p>
          <a:p>
            <a:pPr lvl="0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-знает состав  оксидов</a:t>
            </a:r>
          </a:p>
          <a:p>
            <a:pPr lvl="0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Дескриптор      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 по составу формулы оксидов 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-выбирает формулы оксидов</a:t>
            </a:r>
          </a:p>
          <a:p>
            <a:pPr lvl="0"/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</p:txBody>
      </p:sp>
    </p:spTree>
    <p:extLst>
      <p:ext uri="{BB962C8B-B14F-4D97-AF65-F5344CB8AC3E}">
        <p14:creationId xmlns:p14="http://schemas.microsoft.com/office/powerpoint/2010/main" val="296186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8"/>
          <a:stretch/>
        </p:blipFill>
        <p:spPr bwMode="auto">
          <a:xfrm>
            <a:off x="8811" y="-27651"/>
            <a:ext cx="9144000" cy="6885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0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92189" y="316718"/>
            <a:ext cx="84456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-22804"/>
            <a:ext cx="80942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Оксиды.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оксидов.</a:t>
            </a:r>
          </a:p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 </a:t>
            </a: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предложенных </a:t>
            </a: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</a:t>
            </a:r>
          </a:p>
          <a:p>
            <a:pPr lvl="0" algn="ctr"/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 выбери оксиды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109538" y="1518884"/>
            <a:ext cx="1941512" cy="1079500"/>
          </a:xfrm>
          <a:prstGeom prst="cloud">
            <a:avLst/>
          </a:prstGeom>
          <a:solidFill>
            <a:srgbClr val="CCFF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HCl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13" name="Группа 14"/>
          <p:cNvGrpSpPr>
            <a:grpSpLocks/>
          </p:cNvGrpSpPr>
          <p:nvPr/>
        </p:nvGrpSpPr>
        <p:grpSpPr bwMode="auto">
          <a:xfrm>
            <a:off x="2619143" y="1784794"/>
            <a:ext cx="1936750" cy="1176338"/>
            <a:chOff x="2051720" y="140471"/>
            <a:chExt cx="1536700" cy="1176337"/>
          </a:xfrm>
        </p:grpSpPr>
        <p:pic>
          <p:nvPicPr>
            <p:cNvPr id="14" name="Picture 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140471"/>
              <a:ext cx="1536700" cy="1176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3"/>
            <p:cNvSpPr txBox="1">
              <a:spLocks noChangeArrowheads="1"/>
            </p:cNvSpPr>
            <p:nvPr/>
          </p:nvSpPr>
          <p:spPr bwMode="auto">
            <a:xfrm>
              <a:off x="2393816" y="407476"/>
              <a:ext cx="90281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28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CaO</a:t>
              </a:r>
              <a:endPara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24"/>
          <p:cNvGrpSpPr>
            <a:grpSpLocks/>
          </p:cNvGrpSpPr>
          <p:nvPr/>
        </p:nvGrpSpPr>
        <p:grpSpPr bwMode="auto">
          <a:xfrm>
            <a:off x="2465037" y="3456488"/>
            <a:ext cx="1970088" cy="1176338"/>
            <a:chOff x="2771800" y="1108010"/>
            <a:chExt cx="1969300" cy="1176337"/>
          </a:xfrm>
        </p:grpSpPr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1800" y="1108010"/>
              <a:ext cx="1969300" cy="1176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23"/>
            <p:cNvSpPr txBox="1">
              <a:spLocks noChangeArrowheads="1"/>
            </p:cNvSpPr>
            <p:nvPr/>
          </p:nvSpPr>
          <p:spPr bwMode="auto">
            <a:xfrm>
              <a:off x="3165583" y="1364977"/>
              <a:ext cx="113043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HNO</a:t>
              </a:r>
              <a:r>
                <a:rPr kumimoji="0" lang="en-US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3</a:t>
              </a:r>
              <a:endPara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26"/>
          <p:cNvGrpSpPr>
            <a:grpSpLocks/>
          </p:cNvGrpSpPr>
          <p:nvPr/>
        </p:nvGrpSpPr>
        <p:grpSpPr bwMode="auto">
          <a:xfrm>
            <a:off x="4752975" y="1703563"/>
            <a:ext cx="2133600" cy="1176338"/>
            <a:chOff x="4741100" y="1108009"/>
            <a:chExt cx="2135156" cy="1176337"/>
          </a:xfrm>
        </p:grpSpPr>
        <p:pic>
          <p:nvPicPr>
            <p:cNvPr id="20" name="Picture 1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100" y="1108009"/>
              <a:ext cx="2135156" cy="1176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5"/>
            <p:cNvSpPr txBox="1">
              <a:spLocks noChangeArrowheads="1"/>
            </p:cNvSpPr>
            <p:nvPr/>
          </p:nvSpPr>
          <p:spPr bwMode="auto">
            <a:xfrm>
              <a:off x="5208193" y="1409447"/>
              <a:ext cx="109837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Fe</a:t>
              </a:r>
              <a:r>
                <a:rPr kumimoji="0" lang="en-US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</a:t>
              </a:r>
              <a:r>
                <a:rPr kumimoji="0" lang="en-US" alt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O</a:t>
              </a:r>
              <a:r>
                <a:rPr kumimoji="0" lang="en-US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3</a:t>
              </a:r>
              <a:endPara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Группа 16"/>
          <p:cNvGrpSpPr>
            <a:grpSpLocks/>
          </p:cNvGrpSpPr>
          <p:nvPr/>
        </p:nvGrpSpPr>
        <p:grpSpPr bwMode="auto">
          <a:xfrm>
            <a:off x="4752975" y="4173875"/>
            <a:ext cx="1871662" cy="1176338"/>
            <a:chOff x="3972750" y="140470"/>
            <a:chExt cx="1871656" cy="1176337"/>
          </a:xfrm>
        </p:grpSpPr>
        <p:pic>
          <p:nvPicPr>
            <p:cNvPr id="23" name="Picture 1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2750" y="140470"/>
              <a:ext cx="1871656" cy="1176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15"/>
            <p:cNvSpPr txBox="1">
              <a:spLocks noChangeArrowheads="1"/>
            </p:cNvSpPr>
            <p:nvPr/>
          </p:nvSpPr>
          <p:spPr bwMode="auto">
            <a:xfrm>
              <a:off x="4353074" y="454734"/>
              <a:ext cx="119936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H</a:t>
              </a:r>
              <a:r>
                <a:rPr kumimoji="0" lang="en-US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</a:t>
              </a:r>
              <a:r>
                <a:rPr kumimoji="0" lang="en-US" alt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SO</a:t>
              </a:r>
              <a:r>
                <a:rPr kumimoji="0" lang="en-US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4</a:t>
              </a:r>
              <a:endPara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Группа 20"/>
          <p:cNvGrpSpPr>
            <a:grpSpLocks/>
          </p:cNvGrpSpPr>
          <p:nvPr/>
        </p:nvGrpSpPr>
        <p:grpSpPr bwMode="auto">
          <a:xfrm>
            <a:off x="5571543" y="2972947"/>
            <a:ext cx="2051050" cy="1176338"/>
            <a:chOff x="7093394" y="140469"/>
            <a:chExt cx="2050606" cy="1176337"/>
          </a:xfrm>
        </p:grpSpPr>
        <p:pic>
          <p:nvPicPr>
            <p:cNvPr id="26" name="Picture 1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3394" y="140469"/>
              <a:ext cx="2050606" cy="1176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19"/>
            <p:cNvSpPr txBox="1">
              <a:spLocks noChangeArrowheads="1"/>
            </p:cNvSpPr>
            <p:nvPr/>
          </p:nvSpPr>
          <p:spPr bwMode="auto">
            <a:xfrm>
              <a:off x="7521526" y="394384"/>
              <a:ext cx="118974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MgCl</a:t>
              </a:r>
              <a:r>
                <a:rPr kumimoji="0" lang="en-US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</a:t>
              </a:r>
              <a:endPara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Группа 28"/>
          <p:cNvGrpSpPr>
            <a:grpSpLocks/>
          </p:cNvGrpSpPr>
          <p:nvPr/>
        </p:nvGrpSpPr>
        <p:grpSpPr bwMode="auto">
          <a:xfrm>
            <a:off x="7155844" y="3981407"/>
            <a:ext cx="1895475" cy="1176338"/>
            <a:chOff x="6867647" y="1082888"/>
            <a:chExt cx="1894923" cy="1176337"/>
          </a:xfrm>
        </p:grpSpPr>
        <p:pic>
          <p:nvPicPr>
            <p:cNvPr id="29" name="Picture 1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7647" y="1082888"/>
              <a:ext cx="1894923" cy="1176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Box 27"/>
            <p:cNvSpPr txBox="1">
              <a:spLocks noChangeArrowheads="1"/>
            </p:cNvSpPr>
            <p:nvPr/>
          </p:nvSpPr>
          <p:spPr bwMode="auto">
            <a:xfrm>
              <a:off x="7503163" y="1365601"/>
              <a:ext cx="62388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Zn</a:t>
              </a:r>
              <a:endPara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Группа 18"/>
          <p:cNvGrpSpPr>
            <a:grpSpLocks/>
          </p:cNvGrpSpPr>
          <p:nvPr/>
        </p:nvGrpSpPr>
        <p:grpSpPr bwMode="auto">
          <a:xfrm>
            <a:off x="7224285" y="1468915"/>
            <a:ext cx="1800225" cy="1176337"/>
            <a:chOff x="5576410" y="211289"/>
            <a:chExt cx="1800200" cy="1176337"/>
          </a:xfrm>
        </p:grpSpPr>
        <p:pic>
          <p:nvPicPr>
            <p:cNvPr id="32" name="Picture 1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6410" y="211289"/>
              <a:ext cx="1800200" cy="1176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Box 17"/>
            <p:cNvSpPr txBox="1">
              <a:spLocks noChangeArrowheads="1"/>
            </p:cNvSpPr>
            <p:nvPr/>
          </p:nvSpPr>
          <p:spPr bwMode="auto">
            <a:xfrm>
              <a:off x="6011046" y="446574"/>
              <a:ext cx="103105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Na</a:t>
              </a:r>
              <a:r>
                <a:rPr kumimoji="0" lang="en-US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</a:t>
              </a:r>
              <a:r>
                <a:rPr kumimoji="0" lang="en-US" alt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O</a:t>
              </a:r>
              <a:endPara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Группа 22"/>
          <p:cNvGrpSpPr>
            <a:grpSpLocks/>
          </p:cNvGrpSpPr>
          <p:nvPr/>
        </p:nvGrpSpPr>
        <p:grpSpPr bwMode="auto">
          <a:xfrm>
            <a:off x="298799" y="3838872"/>
            <a:ext cx="1990725" cy="1176338"/>
            <a:chOff x="780998" y="1108010"/>
            <a:chExt cx="1990802" cy="1176337"/>
          </a:xfrm>
        </p:grpSpPr>
        <p:pic>
          <p:nvPicPr>
            <p:cNvPr id="35" name="Picture 1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998" y="1108010"/>
              <a:ext cx="1990802" cy="1176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Box 21"/>
            <p:cNvSpPr txBox="1">
              <a:spLocks noChangeArrowheads="1"/>
            </p:cNvSpPr>
            <p:nvPr/>
          </p:nvSpPr>
          <p:spPr bwMode="auto">
            <a:xfrm>
              <a:off x="1380296" y="1434568"/>
              <a:ext cx="79220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SO</a:t>
              </a:r>
              <a:r>
                <a:rPr kumimoji="0" lang="en-US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3</a:t>
              </a:r>
              <a:endPara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sp>
        <p:nvSpPr>
          <p:cNvPr id="37" name="Прямоугольник 36"/>
          <p:cNvSpPr/>
          <p:nvPr/>
        </p:nvSpPr>
        <p:spPr>
          <a:xfrm>
            <a:off x="2186379" y="5588151"/>
            <a:ext cx="3456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u="none" strike="noStrike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ФОРМАТИВНОЕ</a:t>
            </a:r>
          </a:p>
          <a:p>
            <a:r>
              <a:rPr lang="ru-RU" sz="2800" b="1" i="0" u="none" strike="noStrik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ОЦЕНИВАНИЕ</a:t>
            </a:r>
            <a:r>
              <a:rPr lang="ru-RU" sz="2800" b="0" i="0" u="none" strike="noStrike" baseline="0" dirty="0" smtClean="0">
                <a:solidFill>
                  <a:srgbClr val="000000"/>
                </a:solidFill>
                <a:latin typeface="Arial"/>
              </a:rPr>
              <a:t>	</a:t>
            </a:r>
          </a:p>
        </p:txBody>
      </p:sp>
      <p:pic>
        <p:nvPicPr>
          <p:cNvPr id="38" name="Picture 2" descr="C:\Users\Евгений\Desktop\аплодисменты.gif">
            <a:hlinkClick r:id="rId15" action="ppaction://hlinkfile"/>
          </p:cNvPr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049" y="5282704"/>
            <a:ext cx="1770223" cy="1327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007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8114017" y="60898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39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9993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audio>
              <p:cMediaNode vol="80000">
                <p:cTn id="8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0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92189" y="316718"/>
            <a:ext cx="844562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5:Соединения химических элементов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Классификация оксидов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обучения: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классификацию и свойства оксидов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мыслительных навыков</a:t>
            </a:r>
          </a:p>
          <a:p>
            <a:pPr lvl="0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синтез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-классифицирует оксиды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Дескриптор                             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 основные оксиды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 кислотные оксиды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 амфотерные оксиды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48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0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33388" y="274638"/>
            <a:ext cx="82296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оксидов</a:t>
            </a:r>
            <a:r>
              <a:rPr lang="ru-RU" alt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Классифицируйте оксиды:</a:t>
            </a:r>
            <a:b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n-US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BaO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ZnO</a:t>
            </a:r>
            <a:endParaRPr lang="ru-RU" alt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4"/>
          <p:cNvGraphicFramePr>
            <a:graphicFrameLocks/>
          </p:cNvGraphicFramePr>
          <p:nvPr>
            <p:extLst/>
          </p:nvPr>
        </p:nvGraphicFramePr>
        <p:xfrm>
          <a:off x="323852" y="3501008"/>
          <a:ext cx="8339136" cy="2032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9712">
                  <a:extLst>
                    <a:ext uri="{9D8B030D-6E8A-4147-A177-3AD203B41FA5}">
                      <a16:colId xmlns:a16="http://schemas.microsoft.com/office/drawing/2014/main" val="2244695504"/>
                    </a:ext>
                  </a:extLst>
                </a:gridCol>
                <a:gridCol w="2779712">
                  <a:extLst>
                    <a:ext uri="{9D8B030D-6E8A-4147-A177-3AD203B41FA5}">
                      <a16:colId xmlns:a16="http://schemas.microsoft.com/office/drawing/2014/main" val="2427729246"/>
                    </a:ext>
                  </a:extLst>
                </a:gridCol>
                <a:gridCol w="2779712">
                  <a:extLst>
                    <a:ext uri="{9D8B030D-6E8A-4147-A177-3AD203B41FA5}">
                      <a16:colId xmlns:a16="http://schemas.microsoft.com/office/drawing/2014/main" val="264206349"/>
                    </a:ext>
                  </a:extLst>
                </a:gridCol>
              </a:tblGrid>
              <a:tr h="64022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Основные оксиды</a:t>
                      </a:r>
                      <a:endParaRPr lang="ru-RU" sz="1800" dirty="0"/>
                    </a:p>
                  </a:txBody>
                  <a:tcPr marL="91430" marR="91430" marT="45731" marB="45731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Кислотные оксиды</a:t>
                      </a:r>
                      <a:endParaRPr lang="ru-RU" sz="1800" dirty="0"/>
                    </a:p>
                  </a:txBody>
                  <a:tcPr marL="91430" marR="91430" marT="45731" marB="45731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Амфотерные оксиды</a:t>
                      </a:r>
                    </a:p>
                    <a:p>
                      <a:endParaRPr lang="ru-RU" sz="1800" dirty="0" smtClean="0"/>
                    </a:p>
                  </a:txBody>
                  <a:tcPr marL="91430" marR="91430" marT="45731" marB="45731"/>
                </a:tc>
                <a:extLst>
                  <a:ext uri="{0D108BD9-81ED-4DB2-BD59-A6C34878D82A}">
                    <a16:rowId xmlns:a16="http://schemas.microsoft.com/office/drawing/2014/main" val="852329095"/>
                  </a:ext>
                </a:extLst>
              </a:tr>
              <a:tr h="69588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0" marR="91430" marT="45731" marB="4573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0" marR="91430" marT="45731" marB="45731"/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</a:txBody>
                  <a:tcPr marL="91430" marR="91430" marT="45731" marB="45731"/>
                </a:tc>
                <a:extLst>
                  <a:ext uri="{0D108BD9-81ED-4DB2-BD59-A6C34878D82A}">
                    <a16:rowId xmlns:a16="http://schemas.microsoft.com/office/drawing/2014/main" val="4067584248"/>
                  </a:ext>
                </a:extLst>
              </a:tr>
              <a:tr h="69588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0" marR="91430" marT="45731" marB="4573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0" marR="91430" marT="45731" marB="45731"/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</a:txBody>
                  <a:tcPr marL="91430" marR="91430" marT="45731" marB="45731"/>
                </a:tc>
                <a:extLst>
                  <a:ext uri="{0D108BD9-81ED-4DB2-BD59-A6C34878D82A}">
                    <a16:rowId xmlns:a16="http://schemas.microsoft.com/office/drawing/2014/main" val="1717073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602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 bwMode="auto">
          <a:xfrm>
            <a:off x="-16705" y="-1001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0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57200" y="198583"/>
            <a:ext cx="82296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b="1" dirty="0" smtClean="0">
                <a:solidFill>
                  <a:srgbClr val="FF0000"/>
                </a:solidFill>
              </a:rPr>
              <a:t>Проверь себя!</a:t>
            </a:r>
            <a:br>
              <a:rPr lang="ru-RU" altLang="ru-RU" b="1" dirty="0" smtClean="0">
                <a:solidFill>
                  <a:srgbClr val="FF0000"/>
                </a:solidFill>
              </a:rPr>
            </a:br>
            <a:r>
              <a:rPr lang="ru-RU" altLang="ru-RU" dirty="0" smtClean="0"/>
              <a:t>Классифицируй оксиды:</a:t>
            </a:r>
            <a:br>
              <a:rPr lang="ru-RU" altLang="ru-RU" dirty="0" smtClean="0"/>
            </a:br>
            <a:endParaRPr lang="ru-RU" altLang="ru-RU" dirty="0" smtClean="0"/>
          </a:p>
        </p:txBody>
      </p:sp>
      <p:graphicFrame>
        <p:nvGraphicFramePr>
          <p:cNvPr id="9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0753351"/>
              </p:ext>
            </p:extLst>
          </p:nvPr>
        </p:nvGraphicFramePr>
        <p:xfrm>
          <a:off x="251520" y="2132856"/>
          <a:ext cx="8229600" cy="2736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24469550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427729246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64206349"/>
                    </a:ext>
                  </a:extLst>
                </a:gridCol>
              </a:tblGrid>
              <a:tr h="76446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Основные оксиды</a:t>
                      </a:r>
                      <a:endParaRPr lang="ru-RU" sz="18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Кислотные оксиды</a:t>
                      </a:r>
                      <a:endParaRPr lang="ru-RU" sz="18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Амфотерные оксиды</a:t>
                      </a:r>
                    </a:p>
                    <a:p>
                      <a:endParaRPr lang="ru-RU" sz="1800" dirty="0" smtClean="0"/>
                    </a:p>
                  </a:txBody>
                  <a:tcPr marT="45745" marB="45745"/>
                </a:tc>
                <a:extLst>
                  <a:ext uri="{0D108BD9-81ED-4DB2-BD59-A6C34878D82A}">
                    <a16:rowId xmlns:a16="http://schemas.microsoft.com/office/drawing/2014/main" val="852329095"/>
                  </a:ext>
                </a:extLst>
              </a:tr>
              <a:tr h="982885">
                <a:tc>
                  <a:txBody>
                    <a:bodyPr/>
                    <a:lstStyle/>
                    <a:p>
                      <a:pPr algn="ctr"/>
                      <a:r>
                        <a:rPr lang="en-US" altLang="ru-RU" sz="24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BaO</a:t>
                      </a:r>
                      <a:r>
                        <a:rPr lang="en-US" alt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kumimoji="0" lang="en-US" alt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alt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alt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5" marB="45745"/>
                </a:tc>
                <a:extLst>
                  <a:ext uri="{0D108BD9-81ED-4DB2-BD59-A6C34878D82A}">
                    <a16:rowId xmlns:a16="http://schemas.microsoft.com/office/drawing/2014/main" val="4067584248"/>
                  </a:ext>
                </a:extLst>
              </a:tr>
              <a:tr h="54604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CaO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alt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alt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en-US" alt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ZnO</a:t>
                      </a:r>
                      <a:endParaRPr lang="ru-RU" sz="2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5" marB="45745"/>
                </a:tc>
                <a:extLst>
                  <a:ext uri="{0D108BD9-81ED-4DB2-BD59-A6C34878D82A}">
                    <a16:rowId xmlns:a16="http://schemas.microsoft.com/office/drawing/2014/main" val="1717073913"/>
                  </a:ext>
                </a:extLst>
              </a:tr>
              <a:tr h="44290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</a:txBody>
                  <a:tcPr marT="45745" marB="45745"/>
                </a:tc>
                <a:extLst>
                  <a:ext uri="{0D108BD9-81ED-4DB2-BD59-A6C34878D82A}">
                    <a16:rowId xmlns:a16="http://schemas.microsoft.com/office/drawing/2014/main" val="1558755422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78607" y="5422291"/>
            <a:ext cx="40877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ФОРМАТИВНОЕ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САМООЦЕНИВАНИЕ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428438" y="5539850"/>
            <a:ext cx="21962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«+»,  «-»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4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" name="0071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59689" y="6109367"/>
            <a:ext cx="609600" cy="609600"/>
          </a:xfrm>
        </p:spPr>
      </p:pic>
      <p:pic>
        <p:nvPicPr>
          <p:cNvPr id="4098" name="Picture 2">
            <a:hlinkClick r:id="rId5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08" y="-3112"/>
            <a:ext cx="9276828" cy="7392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16632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химии.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4313" y="1133333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u="sng" strike="noStrike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Задание1А:</a:t>
            </a:r>
            <a:r>
              <a:rPr lang="ru-RU" sz="28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Используя предложенный набор слов, сформулируйте определение химии как науки: </a:t>
            </a:r>
            <a:r>
              <a:rPr lang="ru-RU" sz="2800" b="0" i="0" u="none" strike="noStrike" baseline="0" dirty="0" smtClean="0">
                <a:solidFill>
                  <a:srgbClr val="000000"/>
                </a:solidFill>
                <a:latin typeface="Arial"/>
              </a:rPr>
              <a:t>	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877644" y="4618352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ПРЕВРАЩЕНИЯХ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4653134"/>
            <a:ext cx="2160240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77644" y="3554291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СВОЙСТВАХ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546" y="4653135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СТРОЕНИИ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92184" y="3562675"/>
            <a:ext cx="2359631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3589995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ВЕЩЕСТВАХ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60232" y="2618783"/>
            <a:ext cx="2160240" cy="6240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354558" y="2656984"/>
            <a:ext cx="3024336" cy="5858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3135" y="2636911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4630" y="2636912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ПРЕВРАЩЕНИЯХ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358580" y="2636910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СТРОЕНИИ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60232" y="2626107"/>
            <a:ext cx="2160240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9512" y="3568765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СВОЙСТВАХ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19872" y="3554292"/>
            <a:ext cx="2331943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912161" y="3554292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ХИМИЯ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546" y="4653136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НАУКА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358580" y="4653136"/>
            <a:ext cx="2378224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877644" y="4624857"/>
            <a:ext cx="3024336" cy="64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ВЕЩЕСТВАХ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203848" y="5604994"/>
            <a:ext cx="3456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u="none" strike="noStrike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ФОРМАТИВНОЕ</a:t>
            </a:r>
          </a:p>
          <a:p>
            <a:r>
              <a:rPr lang="ru-RU" sz="2800" b="1" i="0" u="none" strike="noStrik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ОЦЕНИВАНИЕ</a:t>
            </a:r>
            <a:r>
              <a:rPr lang="ru-RU" sz="2800" b="0" i="0" u="none" strike="noStrike" baseline="0" dirty="0" smtClean="0">
                <a:solidFill>
                  <a:srgbClr val="000000"/>
                </a:solidFill>
                <a:latin typeface="Arial"/>
              </a:rPr>
              <a:t>	</a:t>
            </a:r>
          </a:p>
        </p:txBody>
      </p:sp>
      <p:pic>
        <p:nvPicPr>
          <p:cNvPr id="30" name="007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4017" y="6089865"/>
            <a:ext cx="609600" cy="609600"/>
          </a:xfrm>
          <a:prstGeom prst="rect">
            <a:avLst/>
          </a:prstGeom>
        </p:spPr>
      </p:pic>
      <p:pic>
        <p:nvPicPr>
          <p:cNvPr id="28" name="Picture 2" descr="C:\Users\Евгений\Desktop\аплодисменты.gif">
            <a:hlinkClick r:id="rId8" action="ppaction://hlinkfile"/>
          </p:cNvPr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972" y="5492419"/>
            <a:ext cx="1616968" cy="121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60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3999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>
                <p:cTn id="7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0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4136" y="5617"/>
            <a:ext cx="829126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5:Соединения химических элементов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Кислоты.Состав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кислот.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понимать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кислот</a:t>
            </a:r>
          </a:p>
          <a:p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мыслительных навыков</a:t>
            </a:r>
          </a:p>
          <a:p>
            <a:pPr lvl="0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  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</a:t>
            </a:r>
          </a:p>
          <a:p>
            <a:pPr lvl="0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 состав  кислот</a:t>
            </a:r>
          </a:p>
          <a:p>
            <a:pPr lvl="0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Дескриптор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</a:t>
            </a:r>
          </a:p>
          <a:p>
            <a:pPr lvl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 формулы кислот</a:t>
            </a:r>
          </a:p>
          <a:p>
            <a:pPr lvl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-находит «третий лишний» в каждом ряду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99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1907704" y="1484784"/>
          <a:ext cx="4464497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594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53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б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в)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36371" y="18689"/>
            <a:ext cx="6999250" cy="1077218"/>
          </a:xfrm>
          <a:prstGeom prst="rect">
            <a:avLst/>
          </a:prstGeom>
          <a:gradFill>
            <a:gsLst>
              <a:gs pos="0">
                <a:srgbClr val="00B0F0"/>
              </a:gs>
              <a:gs pos="50000">
                <a:srgbClr val="466EEC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Тема: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Состав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кислот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Задание: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980728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 Найдите группу формул кислот: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3068960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Выберите формулу «третьего лишнего» вещества в каждом ряду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579780"/>
              </p:ext>
            </p:extLst>
          </p:nvPr>
        </p:nvGraphicFramePr>
        <p:xfrm>
          <a:off x="1817999" y="4012831"/>
          <a:ext cx="4464497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594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53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б)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1" baseline="-25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492000" y="1393447"/>
            <a:ext cx="7312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HCl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2000" y="1393447"/>
            <a:ext cx="1090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H</a:t>
            </a:r>
            <a:r>
              <a:rPr kumimoji="0" lang="ru-RU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2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SO</a:t>
            </a:r>
            <a:r>
              <a:rPr kumimoji="0" lang="ru-RU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4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32000" y="1846565"/>
            <a:ext cx="7649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HBr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92000" y="1844824"/>
            <a:ext cx="9877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HNO</a:t>
            </a:r>
            <a:r>
              <a:rPr kumimoji="0" lang="ru-RU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3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0437" y="1937156"/>
            <a:ext cx="7745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H</a:t>
            </a:r>
            <a:r>
              <a:rPr kumimoji="0" lang="ru-RU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2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S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80567" y="1393447"/>
            <a:ext cx="7489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NH</a:t>
            </a:r>
            <a:r>
              <a:rPr kumimoji="0" lang="ru-RU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3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80567" y="2482660"/>
            <a:ext cx="8082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HCl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92000" y="2390326"/>
            <a:ext cx="7312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KCl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32000" y="2348880"/>
            <a:ext cx="10550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H</a:t>
            </a:r>
            <a:r>
              <a:rPr kumimoji="0" lang="ru-RU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3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PO</a:t>
            </a:r>
            <a:r>
              <a:rPr kumimoji="0" lang="ru-RU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4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46241" y="3939073"/>
            <a:ext cx="7649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K</a:t>
            </a:r>
            <a:r>
              <a:rPr kumimoji="0" lang="en-US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2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O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23722" y="3908947"/>
            <a:ext cx="7312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HCl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65192" y="3881968"/>
            <a:ext cx="1090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H</a:t>
            </a:r>
            <a:r>
              <a:rPr kumimoji="0" lang="ru-RU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2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SO</a:t>
            </a:r>
            <a:r>
              <a:rPr kumimoji="0" lang="ru-RU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4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201911" y="4570096"/>
            <a:ext cx="1064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HNO</a:t>
            </a:r>
            <a:r>
              <a:rPr kumimoji="0" lang="en-US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3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92000" y="4473019"/>
            <a:ext cx="7649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H</a:t>
            </a:r>
            <a:r>
              <a:rPr kumimoji="0" lang="en-US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2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O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893433" y="4425617"/>
            <a:ext cx="1090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H</a:t>
            </a:r>
            <a:r>
              <a:rPr kumimoji="0" lang="en-US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2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CO</a:t>
            </a:r>
            <a:r>
              <a:rPr kumimoji="0" lang="en-US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3</a:t>
            </a:r>
            <a:endParaRPr kumimoji="0" lang="ru-RU" sz="2400" b="1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274575" y="4992579"/>
            <a:ext cx="7489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H</a:t>
            </a:r>
            <a:r>
              <a:rPr kumimoji="0" lang="ru-RU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2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S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432567" y="5048226"/>
            <a:ext cx="1090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H</a:t>
            </a:r>
            <a:r>
              <a:rPr kumimoji="0" lang="ru-RU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2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SO</a:t>
            </a:r>
            <a:r>
              <a:rPr kumimoji="0" lang="ru-RU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4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945752" y="5012420"/>
            <a:ext cx="10390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NaOH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010594" y="5735916"/>
            <a:ext cx="3456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ФОРМАТИВНОЕ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ОЦЕНИВАНИЕ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022363" y="5103757"/>
            <a:ext cx="3121637" cy="1754243"/>
          </a:xfrm>
          <a:prstGeom prst="roundRect">
            <a:avLst/>
          </a:prstGeom>
          <a:solidFill>
            <a:srgbClr val="FFFF00">
              <a:alpha val="7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001072" y="4865597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ФОРМАТИВНОЕ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ВЗАИМООЦЕНИВАНИЕ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362016" y="5999691"/>
            <a:ext cx="21962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«+»,  «-»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19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2" grpId="0"/>
      <p:bldP spid="13" grpId="0"/>
      <p:bldP spid="18" grpId="0"/>
      <p:bldP spid="22" grpId="0"/>
      <p:bldP spid="2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0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27584" y="476672"/>
            <a:ext cx="785921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5:Соединения химических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элементов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Тема:Классификация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кислот</a:t>
            </a:r>
          </a:p>
          <a:p>
            <a:pPr lvl="0"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обучения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Знать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понимать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классификацию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кислот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Уровень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мыслительных навыков 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Применение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0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оценивания           Обучающийся          -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Объясняет классификацию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кислот</a:t>
            </a:r>
          </a:p>
          <a:p>
            <a:pPr lvl="0"/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Дескриптор                              Обучающийся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 одноосновные кислоты</a:t>
            </a:r>
          </a:p>
          <a:p>
            <a:pPr lvl="0"/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</a:t>
            </a:r>
            <a:r>
              <a:rPr kumimoji="0" lang="ru-RU" sz="28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двухосновные кислоты</a:t>
            </a:r>
          </a:p>
          <a:p>
            <a:pPr lvl="0"/>
            <a:r>
              <a:rPr lang="ru-RU" sz="2800" baseline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трехосновные кислоты</a:t>
            </a:r>
            <a:endParaRPr kumimoji="0" lang="ru-RU" sz="2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20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6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116632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:Классификация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кислот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4313" y="1133333"/>
            <a:ext cx="87849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Задание 2В: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Определите, в каких столбцах находятся одноосновные, двухосновные, трехосновные кислоты: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128" y="2634105"/>
            <a:ext cx="1785628" cy="15858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H</a:t>
            </a:r>
            <a:r>
              <a:rPr kumimoji="0" lang="en-US" sz="2400" b="1" i="0" u="none" strike="noStrike" kern="1200" cap="none" spc="0" normalizeH="0" baseline="-2500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3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PO</a:t>
            </a:r>
            <a:r>
              <a:rPr kumimoji="0" lang="en-US" sz="2400" b="1" i="0" u="none" strike="noStrike" kern="1200" cap="none" spc="0" normalizeH="0" baseline="-2500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4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07719" y="2670557"/>
            <a:ext cx="1636002" cy="15785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H</a:t>
            </a:r>
            <a:r>
              <a:rPr kumimoji="0" lang="en-US" sz="24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CO</a:t>
            </a:r>
            <a:r>
              <a:rPr kumimoji="0" lang="en-US" sz="24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;  H</a:t>
            </a:r>
            <a:r>
              <a:rPr kumimoji="0" lang="en-US" sz="24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SiO</a:t>
            </a:r>
            <a:r>
              <a:rPr kumimoji="0" lang="en-US" sz="24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H</a:t>
            </a:r>
            <a:r>
              <a:rPr kumimoji="0" lang="en-US" sz="24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SO</a:t>
            </a:r>
            <a:r>
              <a:rPr kumimoji="0" lang="en-US" sz="24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4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;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34811" y="2690771"/>
            <a:ext cx="1723392" cy="162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HNO</a:t>
            </a:r>
            <a:r>
              <a:rPr kumimoji="0" lang="en-US" sz="24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HCI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HBr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41170" y="5013176"/>
            <a:ext cx="1565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941229" y="4514215"/>
            <a:ext cx="57768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1-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ТРЕХОСНОВНЫЕ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2- 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ДВУХОСНОВНЫЕ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3- 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ОДНООСНОВНЫЕ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14326" y="1917125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043704" y="1918267"/>
            <a:ext cx="2974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5141387" y="197663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2587739" y="5928455"/>
            <a:ext cx="61616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ФОРМАТИВНОЕ       САМООЦЕНИВАНИЕ: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СФЕТОФОР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2822390" y="4354540"/>
            <a:ext cx="15135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ОТВЕТ: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8123422" y="4516432"/>
            <a:ext cx="728029" cy="61473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Блок-схема: узел 48"/>
          <p:cNvSpPr/>
          <p:nvPr/>
        </p:nvSpPr>
        <p:spPr>
          <a:xfrm>
            <a:off x="8123422" y="5313717"/>
            <a:ext cx="728029" cy="61473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Блок-схема: узел 49"/>
          <p:cNvSpPr/>
          <p:nvPr/>
        </p:nvSpPr>
        <p:spPr>
          <a:xfrm>
            <a:off x="8145735" y="6133988"/>
            <a:ext cx="728029" cy="61473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976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repeatCount="indefinite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30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50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30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150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 bwMode="auto">
          <a:xfrm>
            <a:off x="54089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116632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27584" y="476672"/>
            <a:ext cx="7859216" cy="5627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5:Соединения химических элементов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Тема: 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Классификация оснований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 обучения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r>
              <a:rPr kumimoji="0" lang="kk-KZ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знать </a:t>
            </a:r>
            <a:r>
              <a:rPr kumimoji="0" lang="kk-KZ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понимать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классификацию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оснований </a:t>
            </a:r>
          </a:p>
          <a:p>
            <a:pPr lvl="0"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мыслительных навыков </a:t>
            </a:r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Критерий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оценивания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Обучающийся          -</a:t>
            </a:r>
            <a:r>
              <a:rPr lang="ru-RU" sz="2800" noProof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нает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классификацию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оснований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Дескриптор    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Обучающийся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 растворимые</a:t>
            </a:r>
            <a:r>
              <a:rPr kumimoji="0" lang="ru-RU" sz="28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в воде основания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aseline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нерастворимые в воде основания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09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24"/>
          <a:stretch/>
        </p:blipFill>
        <p:spPr bwMode="auto">
          <a:xfrm>
            <a:off x="-108521" y="-94370"/>
            <a:ext cx="9325407" cy="6952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23748"/>
            <a:ext cx="9144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Тема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Основания. Классификация оснований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Задание: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Классифицируй основания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004271"/>
              </p:ext>
            </p:extLst>
          </p:nvPr>
        </p:nvGraphicFramePr>
        <p:xfrm>
          <a:off x="179512" y="1189765"/>
          <a:ext cx="8568952" cy="4006626"/>
        </p:xfrm>
        <a:graphic>
          <a:graphicData uri="http://schemas.openxmlformats.org/drawingml/2006/table">
            <a:tbl>
              <a:tblPr firstRow="1" bandRow="1"/>
              <a:tblGrid>
                <a:gridCol w="432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44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9pPr>
                    </a:lstStyle>
                    <a:p>
                      <a:r>
                        <a:rPr lang="ru-RU" dirty="0" smtClean="0"/>
                        <a:t>                 </a:t>
                      </a:r>
                      <a:r>
                        <a:rPr lang="ru-RU" sz="2800" dirty="0" smtClean="0"/>
                        <a:t>Щелочи</a:t>
                      </a:r>
                      <a:endParaRPr lang="ru-RU" sz="2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9pPr>
                    </a:lstStyle>
                    <a:p>
                      <a:pPr algn="ctr"/>
                      <a:r>
                        <a:rPr lang="ru-RU" sz="2800" dirty="0" smtClean="0"/>
                        <a:t>  Нерастворимые</a:t>
                      </a:r>
                      <a:r>
                        <a:rPr lang="ru-RU" sz="2800" baseline="0" dirty="0" smtClean="0"/>
                        <a:t>    основания</a:t>
                      </a:r>
                      <a:endParaRPr lang="ru-RU" sz="2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r>
                        <a:rPr lang="ru-RU" sz="4000" dirty="0" smtClean="0"/>
                        <a:t>       </a:t>
                      </a:r>
                      <a:endParaRPr lang="ru-RU" sz="40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44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9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r>
                        <a:rPr kumimoji="0" lang="ru-RU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r>
                        <a:rPr kumimoji="0" lang="ru-RU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7C8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08776" y="4203665"/>
            <a:ext cx="189391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21295" y="4641111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11760" y="4410278"/>
            <a:ext cx="24725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Zn(OH)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99701" y="4588385"/>
            <a:ext cx="13251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42181" y="4541904"/>
            <a:ext cx="12894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LiOH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80112" y="5003884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88834" y="6016466"/>
            <a:ext cx="1338828" cy="279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AI(OH)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3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692258" y="5373216"/>
            <a:ext cx="1861925" cy="279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NaOH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886914" y="5615086"/>
            <a:ext cx="1541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KOH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0" y="5266419"/>
            <a:ext cx="2692258" cy="1500093"/>
          </a:xfrm>
          <a:prstGeom prst="roundRect">
            <a:avLst/>
          </a:prstGeom>
          <a:solidFill>
            <a:srgbClr val="FFFF00">
              <a:alpha val="7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4789" y="4926938"/>
            <a:ext cx="283102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ФОРМАТИВНОЕ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ВЗАИМООЦЕНИВАНИЕ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48007" y="5999691"/>
            <a:ext cx="21962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«+»,  «-»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03223" y="5199273"/>
            <a:ext cx="13452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Fe(OH)2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977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9288 0.12616 L 0.73021 -0.019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2" y="-7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11022E-16 L 0.28351 -0.3254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67" y="-1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01 0.07337 L -0.11111 -0.4576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-26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L 0.06458 -0.4192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9" y="-2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L -0.50504 -0.2439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0" y="-1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301 L -0.58924 -0.2849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31" y="-1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23 0.08773 L -0.15035 1.48148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76" y="-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33333E-6 L -0.18906 -0.2287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62" y="-1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5" grpId="0"/>
      <p:bldP spid="24" grpId="0"/>
      <p:bldP spid="25" grpId="0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4405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827584" y="476672"/>
            <a:ext cx="7859216" cy="6118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5:Соединения химических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элементов</a:t>
            </a:r>
            <a:endParaRPr lang="ru-RU" sz="3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Тема: Соли. Состав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солей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 обучения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-знать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понимать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состав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солей,уметь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составлять формулы солей</a:t>
            </a:r>
          </a:p>
          <a:p>
            <a:pPr lvl="0">
              <a:lnSpc>
                <a:spcPct val="107000"/>
              </a:lnSpc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мыслительных навыков </a:t>
            </a:r>
          </a:p>
          <a:p>
            <a:pPr lvl="0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 Синтез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Критерий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оценивания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Обучающийся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 составлять формулы солей по названию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Дескриптор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Обучающийся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-составляет формулы солей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 индексы по степени окисления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09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4405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11560" y="183791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 </a:t>
            </a:r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Соли</a:t>
            </a:r>
            <a:r>
              <a:rPr lang="ru-RU" altLang="ru-RU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формулы солей</a:t>
            </a:r>
            <a:endParaRPr lang="ru-RU" alt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1600200"/>
            <a:ext cx="4043363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b="1" smtClean="0"/>
              <a:t>Сульфид лития</a:t>
            </a:r>
          </a:p>
          <a:p>
            <a:r>
              <a:rPr lang="ru-RU" altLang="ru-RU" b="1" smtClean="0"/>
              <a:t>Хлорид кальция</a:t>
            </a:r>
          </a:p>
          <a:p>
            <a:r>
              <a:rPr lang="ru-RU" altLang="ru-RU" b="1" smtClean="0"/>
              <a:t>Хлорид цинка </a:t>
            </a:r>
          </a:p>
          <a:p>
            <a:r>
              <a:rPr lang="ru-RU" altLang="ru-RU" b="1" smtClean="0"/>
              <a:t>Сульфат кальция</a:t>
            </a:r>
          </a:p>
          <a:p>
            <a:r>
              <a:rPr lang="ru-RU" altLang="ru-RU" b="1" smtClean="0"/>
              <a:t>Хлорид магния</a:t>
            </a:r>
          </a:p>
          <a:p>
            <a:r>
              <a:rPr lang="ru-RU" altLang="ru-RU" b="1" smtClean="0"/>
              <a:t>Фторид меди (</a:t>
            </a:r>
            <a:r>
              <a:rPr lang="en-US" altLang="ru-RU" b="1" smtClean="0"/>
              <a:t>II</a:t>
            </a:r>
            <a:r>
              <a:rPr lang="ru-RU" altLang="ru-RU" b="1" smtClean="0"/>
              <a:t>)</a:t>
            </a:r>
          </a:p>
          <a:p>
            <a:r>
              <a:rPr lang="ru-RU" altLang="ru-RU" b="1" smtClean="0"/>
              <a:t>Бромид алюминия</a:t>
            </a:r>
          </a:p>
          <a:p>
            <a:r>
              <a:rPr lang="ru-RU" altLang="ru-RU" b="1" smtClean="0"/>
              <a:t>Карбонат натрия</a:t>
            </a:r>
            <a:endParaRPr lang="ru-RU" altLang="ru-RU" b="1" dirty="0" smtClean="0"/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5434012" y="1417638"/>
            <a:ext cx="4043363" cy="45259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Li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S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CaCl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2</a:t>
            </a:r>
            <a:endParaRPr kumimoji="0" lang="ru-RU" sz="3200" b="0" i="0" u="none" strike="noStrike" kern="1200" cap="none" spc="0" normalizeH="0" baseline="-2500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ZnCI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2</a:t>
            </a:r>
            <a:endParaRPr kumimoji="0" lang="ru-RU" sz="24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CaSO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4</a:t>
            </a:r>
            <a:endParaRPr kumimoji="0" lang="ru-RU" sz="24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MgCI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2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CuF</a:t>
            </a:r>
            <a:r>
              <a:rPr kumimoji="0" lang="en-US" sz="3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2</a:t>
            </a:r>
            <a:endParaRPr kumimoji="0" lang="ru-RU" sz="32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AlBr</a:t>
            </a:r>
            <a:r>
              <a:rPr kumimoji="0" lang="en-US" sz="3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3</a:t>
            </a:r>
            <a:endParaRPr kumimoji="0" lang="ru-RU" sz="32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Na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CO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Arial" panose="020B0604020202020204" pitchFamily="34" charset="0"/>
              </a:rPr>
              <a:t>3</a:t>
            </a:r>
            <a:endParaRPr kumimoji="0" lang="ru-RU" sz="24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996470" y="1843381"/>
            <a:ext cx="1285875" cy="1588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937020" y="2354588"/>
            <a:ext cx="1285875" cy="1588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013055" y="2882359"/>
            <a:ext cx="1285875" cy="1588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107656" y="3533854"/>
            <a:ext cx="1285875" cy="1588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107657" y="4062919"/>
            <a:ext cx="1285875" cy="1588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107657" y="4589896"/>
            <a:ext cx="1285875" cy="1588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324350" y="5118461"/>
            <a:ext cx="1285875" cy="1588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013055" y="5733256"/>
            <a:ext cx="1285875" cy="1588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39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 bwMode="auto">
          <a:xfrm>
            <a:off x="54089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116632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87624" y="116632"/>
            <a:ext cx="7776864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6:Вода.Растворы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Массовая доля растворенного вещества</a:t>
            </a:r>
            <a:r>
              <a:rPr lang="ru-RU" sz="2400" dirty="0">
                <a:solidFill>
                  <a:prstClr val="black"/>
                </a:solidFill>
              </a:rPr>
              <a:t>	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обучения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уметь находить массовую долю растворенного вещества, массы веществ и растворителя, необходимые для приготовления растворов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мыслительных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знание, применение, синтез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 	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Обучающийся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-умеет определять массовую долю растворенного вещества в растворе, рассчитывать массы вещества и растворителя для приготовления раствора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Дескриптор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-рассчитывает массовую долю растворенного вещества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--находит массу вещества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--находит массу воды       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7404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3462510"/>
              </p:ext>
            </p:extLst>
          </p:nvPr>
        </p:nvGraphicFramePr>
        <p:xfrm>
          <a:off x="457200" y="1219200"/>
          <a:ext cx="822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3899391908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276048075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748618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037636"/>
                  </a:ext>
                </a:extLst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 bwMode="auto">
          <a:xfrm>
            <a:off x="0" y="29961"/>
            <a:ext cx="919808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116632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57200" y="116632"/>
            <a:ext cx="85072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Массовая доля растворенного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</a:t>
            </a:r>
          </a:p>
          <a:p>
            <a:pPr lvl="0" algn="ctr"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 недостающие </a:t>
            </a:r>
          </a:p>
          <a:p>
            <a:pPr lvl="0" algn="ctr">
              <a:defRPr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значения в таблице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FF0000"/>
                </a:solidFill>
              </a:rPr>
              <a:t>	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116760"/>
              </p:ext>
            </p:extLst>
          </p:nvPr>
        </p:nvGraphicFramePr>
        <p:xfrm>
          <a:off x="457200" y="2185734"/>
          <a:ext cx="82296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105984865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81072411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89216601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0423657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Массовая доля растворенного вещества</a:t>
                      </a:r>
                    </a:p>
                    <a:p>
                      <a:pPr algn="ctr"/>
                      <a:r>
                        <a:rPr kumimoji="0" lang="el-GR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ω(</a:t>
                      </a:r>
                      <a:r>
                        <a:rPr kumimoji="0" lang="ru-RU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%)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раствора</a:t>
                      </a:r>
                    </a:p>
                    <a:p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(р-</a:t>
                      </a:r>
                      <a:r>
                        <a:rPr lang="ru-RU" sz="1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),г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вещества</a:t>
                      </a:r>
                    </a:p>
                    <a:p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м(в-</a:t>
                      </a:r>
                      <a:r>
                        <a:rPr lang="ru-RU" sz="1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),г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воды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(воды),г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6765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="1" dirty="0" smtClean="0"/>
                        <a:t>%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600г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2417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80г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120г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4319793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140948" y="3650993"/>
            <a:ext cx="63190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18г</a:t>
            </a:r>
            <a:endParaRPr lang="ru-RU" sz="24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36296" y="3691025"/>
            <a:ext cx="82907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582 г</a:t>
            </a:r>
            <a:endParaRPr lang="ru-RU" sz="24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95817" y="4101509"/>
            <a:ext cx="76014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200г</a:t>
            </a:r>
            <a:endParaRPr lang="ru-RU" sz="24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21414" y="4112658"/>
            <a:ext cx="78899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40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%</a:t>
            </a:r>
            <a:endParaRPr lang="ru-RU" sz="24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985706" y="5081672"/>
            <a:ext cx="3121637" cy="1754243"/>
          </a:xfrm>
          <a:prstGeom prst="roundRect">
            <a:avLst/>
          </a:prstGeom>
          <a:solidFill>
            <a:srgbClr val="FFFF00">
              <a:alpha val="7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01072" y="4865597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ФОРМАТИВНОЕ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ВЗАИМООЦЕНИВАНИЕ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62016" y="5999691"/>
            <a:ext cx="21962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«+»,  «-»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34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1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0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5576" y="116632"/>
            <a:ext cx="820891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1:   Первоначальные химические понятия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Тела и вещества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определять простое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сложное вещество 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мыслительных навыков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и понимание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 	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Обучающийся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-Отличает понятия  вещество и  физическое тело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Дескриптор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тела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 вещества</a:t>
            </a:r>
          </a:p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00972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 bwMode="auto">
          <a:xfrm>
            <a:off x="54089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116632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87624" y="116632"/>
            <a:ext cx="7776864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7:Химические реакции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и химические явления</a:t>
            </a:r>
            <a:r>
              <a:rPr lang="ru-RU" sz="2400" dirty="0">
                <a:solidFill>
                  <a:prstClr val="black"/>
                </a:solidFill>
              </a:rPr>
              <a:t>	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обучения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физические и химические явления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мыслительных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знание, понимание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 	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Обучающийся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-Отличает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и химические явления.</a:t>
            </a:r>
          </a:p>
          <a:p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Дескриптор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-правильно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 физические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 химические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95166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116632"/>
            <a:ext cx="903649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Физические и химические явления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Задание 1А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         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Химический диктант.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Определите химические и физические явления.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Calibri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Учащиеся пишут только первые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буквы- 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физические (Ф) и химические (Х):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Ржавление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гвоздя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Испарение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спирта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Засахаривание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варенья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Г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ниение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листьев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Медный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кран покрылся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Calibri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    зеленым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налетом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6.Таяние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льда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Calibri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7.Образование инея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      на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деревьях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Calibri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8. Скисание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молока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06896" y="5949280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j-cs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j-cs"/>
              </a:rPr>
            </a:b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80112" y="2055810"/>
            <a:ext cx="3563888" cy="4685558"/>
          </a:xfrm>
          <a:prstGeom prst="roundRect">
            <a:avLst/>
          </a:prstGeom>
          <a:solidFill>
            <a:srgbClr val="FFFF00">
              <a:alpha val="7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Я-Супер!»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-8-7правильно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«Здорово!»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6-5правильно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«Однако!»-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4-3правильно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Повторить тему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!»-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2-0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правильно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41000" y="1804864"/>
            <a:ext cx="1630830" cy="43549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КЛЮЧ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1-Х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2-Ф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3-Ф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4-Х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5-Х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6-Ф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7-Ф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8-Х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59624" y="1802227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ФОРМАТИВНОЕ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САМООЦЕНИВАНИЕ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2270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 bwMode="auto">
          <a:xfrm>
            <a:off x="54089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116632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87624" y="116632"/>
            <a:ext cx="7776864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7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Химические реакции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Физические и химические явления.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химических реакций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 обучения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различать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физические и химические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явления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Уровень мыслительных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Применение  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навыков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Критерий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оценивания 	</a:t>
            </a: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Обучающийся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-Отличает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физические и химические явления.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Устанавливает признаки физических и химических явлений.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Дескриптор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Обучающийся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-правильно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устанавливает физические явления;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-называет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признаки физических явлений;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-правильно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устанавливает химические явления;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-называет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признаки химических явлений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68105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225"/>
          <a:stretch/>
        </p:blipFill>
        <p:spPr bwMode="auto">
          <a:xfrm>
            <a:off x="0" y="-46327"/>
            <a:ext cx="9144000" cy="690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116632"/>
            <a:ext cx="9036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и химические явления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Задание 2В: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каким явлениям - физическим или химическим - следует отнести процессы, изображённые на картинках? Ответы поясните.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71868"/>
            <a:ext cx="1152128" cy="1093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18"/>
            <a:ext cx="1138471" cy="98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90" y="5013177"/>
            <a:ext cx="1210950" cy="1231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75656" y="1690140"/>
            <a:ext cx="7560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Образование инея на деревьях –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это                                  явление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потому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что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_____________________________________________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1632718"/>
            <a:ext cx="1944216" cy="3533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физическое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987824" y="2037772"/>
            <a:ext cx="5760640" cy="3533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зменяется агрегатное состояние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2705803"/>
            <a:ext cx="727280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Ржавление железа – это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явление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потому что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355976" y="2719665"/>
            <a:ext cx="2160240" cy="3533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химическое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23728" y="3198244"/>
            <a:ext cx="6624736" cy="3533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зменяется цвет-признак химической реакции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3789040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943708" y="4514468"/>
            <a:ext cx="6624736" cy="3533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бразуется осадок-признак химической реакции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62" y="3862369"/>
            <a:ext cx="1194521" cy="1005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454763" y="3766406"/>
            <a:ext cx="73560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Помутнение известковой воды при пропускании через неё углекислого газа - это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явление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потому что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052667" y="4120923"/>
            <a:ext cx="2160240" cy="3533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химическое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16769" y="5046464"/>
            <a:ext cx="69275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Выделение газа при «гашении» пищевой соды раствором уксусной кислоты – это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явление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потому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что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72000" y="5452335"/>
            <a:ext cx="1944216" cy="3533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химическое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987824" y="5885442"/>
            <a:ext cx="5760640" cy="3533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ыделяется газ-признак химической реакции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483363" y="6301796"/>
            <a:ext cx="69415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ФОРМАТИВНОЕ     ОЦЕНИВАНИЕ-  «СОБЕРИ ЗВЕЗДЫ»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8172400" y="6098483"/>
            <a:ext cx="844082" cy="71319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666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0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92189" y="316718"/>
            <a:ext cx="844562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:Основные классы неорганических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соединений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Тема:Химические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свойства оксидов</a:t>
            </a:r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обучения: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Знать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химические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свойства оксидов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мыслительных навыков</a:t>
            </a:r>
          </a:p>
          <a:p>
            <a:pPr lvl="0">
              <a:defRPr/>
            </a:pPr>
            <a:r>
              <a:rPr lang="ru-RU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Применение,синтез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Критерий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оценивания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Обучающийся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 знает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свойства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оксидов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Дескриптор                                   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Обучающийся</a:t>
            </a:r>
          </a:p>
          <a:p>
            <a:pPr lvl="0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 вещества, взаимодействующие с оксидом меди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(II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-кислотный оксид, кислоты</a:t>
            </a: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22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0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238250" y="274638"/>
            <a:ext cx="836295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ru-RU" alt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alt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свойства оксидов</a:t>
            </a:r>
            <a:b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alt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каким из веществ взаимодействует оксид меди </a:t>
            </a:r>
            <a:r>
              <a:rPr lang="en-US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(II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en-US" alt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768600" y="2420836"/>
            <a:ext cx="39878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КОН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558836" y="2420837"/>
            <a:ext cx="3736975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SO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900113" y="3860800"/>
            <a:ext cx="2592387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726552" y="3521511"/>
            <a:ext cx="4887913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63724" y="3650560"/>
            <a:ext cx="17272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HCl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3475161" y="4413586"/>
            <a:ext cx="3281239" cy="1095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Проверь себя!</a:t>
            </a:r>
            <a:endParaRPr kumimoji="0" lang="en-US" altLang="ru-RU" sz="36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196306" y="5554818"/>
            <a:ext cx="6121053" cy="507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SO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4 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HCI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Arial" charset="0"/>
              </a:rPr>
              <a:t> 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omic Sans MS" pitchFamily="66" charset="0"/>
              <a:ea typeface="+mj-ea"/>
              <a:cs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653587" y="5827935"/>
            <a:ext cx="3456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ФОРМАТИВНОЕ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ОЦЕНИВАНИЕ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</a:p>
        </p:txBody>
      </p:sp>
      <p:pic>
        <p:nvPicPr>
          <p:cNvPr id="17" name="Picture 2" descr="C:\Users\Евгений\Desktop\аплодисменты.gif">
            <a:hlinkClick r:id="rId7" action="ppaction://hlinkfile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796" y="5811251"/>
            <a:ext cx="1262938" cy="94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007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114017" y="60898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56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3999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" name="0071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59689" y="6109367"/>
            <a:ext cx="609600" cy="609600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08" y="-25809"/>
            <a:ext cx="92768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4313" y="-28920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 и вещества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1618" y="902843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u="sng" strike="noStrike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2В: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Среди предложенных названий</a:t>
            </a:r>
          </a:p>
          <a:p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выбери   вещества:</a:t>
            </a:r>
            <a:r>
              <a:rPr lang="ru-RU" sz="2800" b="0" i="0" u="none" strike="noStrike" baseline="0" dirty="0" smtClean="0">
                <a:solidFill>
                  <a:srgbClr val="000000"/>
                </a:solidFill>
                <a:latin typeface="Arial"/>
              </a:rPr>
              <a:t>	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06282" y="5779934"/>
            <a:ext cx="3456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u="none" strike="noStrike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ФОРМАТИВНОЕ</a:t>
            </a:r>
          </a:p>
          <a:p>
            <a:r>
              <a:rPr lang="ru-RU" sz="2800" b="1" i="0" u="none" strike="noStrik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ОЦЕНИВАНИЕ</a:t>
            </a:r>
            <a:r>
              <a:rPr lang="ru-RU" sz="2800" b="0" i="0" u="none" strike="noStrike" baseline="0" dirty="0" smtClean="0">
                <a:solidFill>
                  <a:srgbClr val="000000"/>
                </a:solidFill>
                <a:latin typeface="Arial"/>
              </a:rPr>
              <a:t>	</a:t>
            </a:r>
          </a:p>
        </p:txBody>
      </p:sp>
      <p:pic>
        <p:nvPicPr>
          <p:cNvPr id="1026" name="Picture 2" descr="C:\Users\Евгений\Desktop\аплодисменты.gif">
            <a:hlinkClick r:id="rId7" action="ppaction://hlinkfile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000" y="5788131"/>
            <a:ext cx="1262938" cy="94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007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34400" y="6082047"/>
            <a:ext cx="609600" cy="609600"/>
          </a:xfrm>
          <a:prstGeom prst="rect">
            <a:avLst/>
          </a:prstGeom>
        </p:spPr>
      </p:pic>
      <p:pic>
        <p:nvPicPr>
          <p:cNvPr id="28" name="Picture 3" descr="Самородок золота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8926" y="1856950"/>
            <a:ext cx="1656184" cy="1774965"/>
          </a:xfrm>
          <a:prstGeom prst="rect">
            <a:avLst/>
          </a:prstGeom>
        </p:spPr>
      </p:pic>
      <p:pic>
        <p:nvPicPr>
          <p:cNvPr id="32" name="Picture 4" descr="Самородок меди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55976" y="1856950"/>
            <a:ext cx="1497294" cy="165821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" name="Picture 3" descr="Медный кувшин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1856950"/>
            <a:ext cx="1654254" cy="176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91" y="3973411"/>
            <a:ext cx="1749804" cy="1317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231" y="1856950"/>
            <a:ext cx="1726048" cy="1658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" descr="брызги моря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3041" y="3996775"/>
            <a:ext cx="1458507" cy="109281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0" name="Picture 2" descr="ÐÐ°ÑÑÐ¸Ð½ÐºÐ¸ Ð¿Ð¾ Ð·Ð°Ð¿ÑÐ¾ÑÑ Ð¸Ð·Ð´ÐµÐ»Ð¸Ñ Ð¸Ð· ÑÑÐµÐºÐ»Ð°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562" y="3945377"/>
            <a:ext cx="1533822" cy="134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ÐÐ°ÑÑÐ¸Ð½ÐºÐ¸ Ð¿Ð¾ Ð·Ð°Ð¿ÑÐ¾ÑÑ Ð¸Ð·Ð´ÐµÐ»Ð¸Ñ Ð¸Ð· Ð·Ð¾Ð»Ð¾ÑÐ°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6" r="11637"/>
          <a:stretch/>
        </p:blipFill>
        <p:spPr bwMode="auto">
          <a:xfrm>
            <a:off x="2349386" y="3943135"/>
            <a:ext cx="1502533" cy="134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0967" y="3596665"/>
            <a:ext cx="1554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ЗОЛОТО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274062" y="3533342"/>
            <a:ext cx="17183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2.КУВШИН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298842" y="3515159"/>
            <a:ext cx="1554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МЕДЬ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573041" y="3461104"/>
            <a:ext cx="1554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СОЛЬ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75591" y="5305760"/>
            <a:ext cx="17183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САХАР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241457" y="5309469"/>
            <a:ext cx="17183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.КОЛЬЦО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355976" y="5309469"/>
            <a:ext cx="17183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 ВАЗА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443099" y="5291165"/>
            <a:ext cx="17183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8.ВОДА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51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3999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  <p:bldLst>
      <p:bldP spid="39" grpId="0"/>
      <p:bldP spid="44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8" y="0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87624" y="116632"/>
            <a:ext cx="777686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1:  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Первоначальные химические понятия 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Элемент, смесь, соединение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обучения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элемент, смесь и соединение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мыслительных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 	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Обучающийся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-Распознает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элементы, смеси 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соединения</a:t>
            </a: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Дескриптор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распознает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-распознает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соединения;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-распознает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смеси.</a:t>
            </a:r>
          </a:p>
        </p:txBody>
      </p:sp>
    </p:spTree>
    <p:extLst>
      <p:ext uri="{BB962C8B-B14F-4D97-AF65-F5344CB8AC3E}">
        <p14:creationId xmlns:p14="http://schemas.microsoft.com/office/powerpoint/2010/main" val="391633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972"/>
          <a:stretch/>
        </p:blipFill>
        <p:spPr bwMode="auto">
          <a:xfrm>
            <a:off x="0" y="11765"/>
            <a:ext cx="9144000" cy="6846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116632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смесь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соединение</a:t>
            </a:r>
          </a:p>
          <a:p>
            <a:pPr algn="ctr"/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4313" y="1133333"/>
            <a:ext cx="87849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u="sng" strike="noStrike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2В: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Классифицируйте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предложенные изображения на элементы, соединения и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смеси.</a:t>
            </a:r>
            <a:endParaRPr lang="ru-RU" sz="2400" b="0" i="0" u="none" strike="noStrike" baseline="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128" y="2634105"/>
            <a:ext cx="1785628" cy="15858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407719" y="2670557"/>
            <a:ext cx="1636002" cy="15785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34811" y="2690771"/>
            <a:ext cx="1723392" cy="162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341170" y="5013176"/>
            <a:ext cx="1565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293368" y="2855349"/>
            <a:ext cx="360040" cy="360171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822812" y="3255881"/>
            <a:ext cx="360040" cy="360171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37081" y="3675592"/>
            <a:ext cx="360040" cy="360171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1368991" y="3690005"/>
            <a:ext cx="360040" cy="360171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1311387" y="2909380"/>
            <a:ext cx="360040" cy="360171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2407719" y="3269551"/>
            <a:ext cx="360040" cy="360171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2544617" y="3738802"/>
            <a:ext cx="360040" cy="360171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3462425" y="2773061"/>
            <a:ext cx="360040" cy="360171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3579168" y="3765319"/>
            <a:ext cx="360040" cy="360171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3012417" y="3269551"/>
            <a:ext cx="360040" cy="360171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3050666" y="3797693"/>
            <a:ext cx="360040" cy="360171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3530585" y="3279748"/>
            <a:ext cx="360040" cy="360171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2727698" y="2757922"/>
            <a:ext cx="360040" cy="360171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5469273" y="3220075"/>
            <a:ext cx="360040" cy="360171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4843432" y="3064089"/>
            <a:ext cx="360040" cy="360171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4922994" y="3673280"/>
            <a:ext cx="360040" cy="360171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>
            <a:off x="5245755" y="3771263"/>
            <a:ext cx="360040" cy="360171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>
            <a:off x="4528368" y="2853271"/>
            <a:ext cx="360040" cy="360171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>
            <a:off x="5605795" y="2885821"/>
            <a:ext cx="360040" cy="370647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724389" y="2690771"/>
            <a:ext cx="1723392" cy="162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>
            <a:off x="6889719" y="2955556"/>
            <a:ext cx="360040" cy="366467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7460279" y="3153305"/>
            <a:ext cx="360040" cy="366467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узел 36"/>
          <p:cNvSpPr/>
          <p:nvPr/>
        </p:nvSpPr>
        <p:spPr>
          <a:xfrm>
            <a:off x="7943402" y="2961702"/>
            <a:ext cx="360040" cy="366467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6921907" y="3690004"/>
            <a:ext cx="360040" cy="366467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7393244" y="3873238"/>
            <a:ext cx="387862" cy="366467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>
            <a:off x="7863458" y="3690005"/>
            <a:ext cx="360040" cy="366467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192437" y="4297239"/>
            <a:ext cx="57768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</a:t>
            </a:r>
          </a:p>
          <a:p>
            <a:r>
              <a:rPr lang="ru-RU" sz="2400" dirty="0">
                <a:latin typeface="Arial"/>
              </a:rPr>
              <a:t> </a:t>
            </a:r>
            <a:r>
              <a:rPr lang="ru-RU" sz="2400" dirty="0" smtClean="0">
                <a:latin typeface="Arial"/>
              </a:rPr>
              <a:t>                </a:t>
            </a:r>
            <a:r>
              <a:rPr lang="ru-RU" sz="24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</a:t>
            </a:r>
            <a:r>
              <a:rPr lang="ru-RU" sz="2400" b="1" i="0" u="sng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СМЕСЬ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3- 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СОЕДИНЕНИЕ</a:t>
            </a:r>
          </a:p>
          <a:p>
            <a:r>
              <a:rPr lang="ru-RU" sz="2400" b="1" i="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4-</a:t>
            </a:r>
            <a:r>
              <a:rPr lang="ru-RU" sz="2400" b="1" i="0" u="sng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ЭЛЕМЕНТ  </a:t>
            </a:r>
            <a:endParaRPr lang="ru-RU" sz="2400" b="1" i="0" u="sng" strike="noStrike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14326" y="1917125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043704" y="1918267"/>
            <a:ext cx="2974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5141387" y="197663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7416904" y="201422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2587739" y="5928455"/>
            <a:ext cx="61616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ФОРМАТИВНОЕ       САМООЦЕНИВАНИЕ: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СФЕТОФОР</a:t>
            </a:r>
            <a:endParaRPr lang="ru-RU" sz="2000" b="1" i="0" u="none" strike="noStrike" baseline="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822390" y="4354540"/>
            <a:ext cx="15135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endParaRPr lang="ru-RU" dirty="0"/>
          </a:p>
        </p:txBody>
      </p:sp>
      <p:sp>
        <p:nvSpPr>
          <p:cNvPr id="4" name="Блок-схема: узел 3"/>
          <p:cNvSpPr/>
          <p:nvPr/>
        </p:nvSpPr>
        <p:spPr>
          <a:xfrm>
            <a:off x="8123422" y="4516432"/>
            <a:ext cx="728029" cy="61473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лок-схема: узел 48"/>
          <p:cNvSpPr/>
          <p:nvPr/>
        </p:nvSpPr>
        <p:spPr>
          <a:xfrm>
            <a:off x="8123422" y="5313717"/>
            <a:ext cx="728029" cy="61473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узел 49"/>
          <p:cNvSpPr/>
          <p:nvPr/>
        </p:nvSpPr>
        <p:spPr>
          <a:xfrm>
            <a:off x="8145735" y="6133988"/>
            <a:ext cx="728029" cy="61473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60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repeatCount="indefinite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30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50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30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150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900"/>
          <a:stretch/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87624" y="332656"/>
            <a:ext cx="7776864" cy="5657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1:   Первоначальные химические понятия </a:t>
            </a:r>
          </a:p>
          <a:p>
            <a:pPr>
              <a:lnSpc>
                <a:spcPts val="1300"/>
              </a:lnSpc>
              <a:spcAft>
                <a:spcPts val="0"/>
              </a:spcAft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урока: Атомы и молекулы</a:t>
            </a:r>
          </a:p>
          <a:p>
            <a:pPr>
              <a:lnSpc>
                <a:spcPts val="1300"/>
              </a:lnSpc>
              <a:spcAft>
                <a:spcPts val="0"/>
              </a:spcAft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обучения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kk-KZ" sz="2400" dirty="0" smtClean="0">
                <a:latin typeface="Times New Roman"/>
                <a:ea typeface="Times New Roman"/>
              </a:rPr>
              <a:t>знать </a:t>
            </a:r>
            <a:r>
              <a:rPr lang="kk-KZ" sz="2400" dirty="0">
                <a:latin typeface="Times New Roman"/>
                <a:ea typeface="Times New Roman"/>
              </a:rPr>
              <a:t>различие атомов и молекул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мыслительных  навыков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 	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Обучающийся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-Объясняет различие атомов и молекул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Дескриптор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атомов и молекул;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атомы и молекулы;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соотносит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молекул с формулой</a:t>
            </a:r>
          </a:p>
          <a:p>
            <a:endParaRPr lang="ru-RU" sz="2400" dirty="0"/>
          </a:p>
        </p:txBody>
      </p:sp>
      <p:pic>
        <p:nvPicPr>
          <p:cNvPr id="9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6631"/>
            <a:ext cx="1152128" cy="144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685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3" y="3059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116632"/>
            <a:ext cx="9036496" cy="694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Тема: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Атомы и молекулы 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1А . Выберите верное утверждение: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Атом –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мельчайшая,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химически неделимая частица вещества.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А)да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Б)нет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2Б.Среди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веществ выберите молекулы: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А) СН4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Б)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В)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SO3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Г) Н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3С. Соотнесите модель молекулы с формулой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2                    3.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Tx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                                                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Tx/>
              <a:buNone/>
              <a:tabLst/>
              <a:defRPr/>
            </a:pPr>
            <a:endParaRPr kumimoji="0" lang="ru-RU" sz="19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Tx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Tx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                                             </a:t>
            </a:r>
            <a:endParaRPr kumimoji="0" lang="ru-RU" sz="1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13849"/>
            <a:ext cx="9525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711" y="3813849"/>
            <a:ext cx="9525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166" y="3813849"/>
            <a:ext cx="9525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66" y="3853697"/>
            <a:ext cx="9525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26735" y="3813849"/>
            <a:ext cx="897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А - О3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575011" y="5434339"/>
            <a:ext cx="1032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 –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endParaRPr kumimoji="0" lang="ru-RU" sz="11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00230" y="4367367"/>
            <a:ext cx="10366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Tx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Б-Н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25991" y="4869160"/>
            <a:ext cx="9938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Tx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–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636845" y="1988840"/>
            <a:ext cx="2399651" cy="468052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1А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-А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2В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-А,В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3С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- 1-Б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2-А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3-Г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4-В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579489" y="2005675"/>
            <a:ext cx="2615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ФОРМАТИВНОЕ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САМООЦЕНИВАНИЕ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83411" y="5877272"/>
            <a:ext cx="26159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ОЦЕНИ    СЕБЯ!       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7562941" y="6180156"/>
            <a:ext cx="484632" cy="4892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314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5 0.01157 L -0.4401 0.1319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87" y="6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-0.0294 L -0.57066 0.0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86" y="3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58 0.01296 L -0.14601 -0.0185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22" y="-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-0.29202 -0.0986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1" y="-4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4" grpId="0"/>
      <p:bldP spid="15" grpId="0"/>
    </p:bldLst>
  </p:timing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Himi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1999</TotalTime>
  <Words>1838</Words>
  <Application>Microsoft Office PowerPoint</Application>
  <PresentationFormat>Экран (4:3)</PresentationFormat>
  <Paragraphs>835</Paragraphs>
  <Slides>45</Slides>
  <Notes>0</Notes>
  <HiddenSlides>0</HiddenSlides>
  <MMClips>12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45</vt:i4>
      </vt:variant>
    </vt:vector>
  </HeadingPairs>
  <TitlesOfParts>
    <vt:vector size="63" baseType="lpstr">
      <vt:lpstr>Arial</vt:lpstr>
      <vt:lpstr>Ariston</vt:lpstr>
      <vt:lpstr>Bookman Old Style</vt:lpstr>
      <vt:lpstr>Calibri</vt:lpstr>
      <vt:lpstr>Cambria</vt:lpstr>
      <vt:lpstr>Comic Sans MS</vt:lpstr>
      <vt:lpstr>Gill Sans MT</vt:lpstr>
      <vt:lpstr>Helvetica Neue</vt:lpstr>
      <vt:lpstr>Times New Roman</vt:lpstr>
      <vt:lpstr>Trebuchet MS</vt:lpstr>
      <vt:lpstr>Wingdings</vt:lpstr>
      <vt:lpstr>Wingdings 3</vt:lpstr>
      <vt:lpstr>Тема Office</vt:lpstr>
      <vt:lpstr>1_Тема Office</vt:lpstr>
      <vt:lpstr>2_Тема Office</vt:lpstr>
      <vt:lpstr>4_Тема Office</vt:lpstr>
      <vt:lpstr>Himia</vt:lpstr>
      <vt:lpstr>Начальная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</dc:creator>
  <cp:lastModifiedBy>Acer</cp:lastModifiedBy>
  <cp:revision>162</cp:revision>
  <dcterms:created xsi:type="dcterms:W3CDTF">2019-01-23T10:53:56Z</dcterms:created>
  <dcterms:modified xsi:type="dcterms:W3CDTF">2021-03-03T18:35:10Z</dcterms:modified>
</cp:coreProperties>
</file>