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handoutMasterIdLst>
    <p:handoutMasterId r:id="rId29"/>
  </p:handoutMasterIdLst>
  <p:sldIdLst>
    <p:sldId id="256" r:id="rId2"/>
    <p:sldId id="286" r:id="rId3"/>
    <p:sldId id="288" r:id="rId4"/>
    <p:sldId id="273" r:id="rId5"/>
    <p:sldId id="274" r:id="rId6"/>
    <p:sldId id="275" r:id="rId7"/>
    <p:sldId id="304" r:id="rId8"/>
    <p:sldId id="290" r:id="rId9"/>
    <p:sldId id="291" r:id="rId10"/>
    <p:sldId id="293" r:id="rId11"/>
    <p:sldId id="281" r:id="rId12"/>
    <p:sldId id="280" r:id="rId13"/>
    <p:sldId id="282" r:id="rId14"/>
    <p:sldId id="283" r:id="rId15"/>
    <p:sldId id="284" r:id="rId16"/>
    <p:sldId id="285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4D6D"/>
    <a:srgbClr val="008000"/>
    <a:srgbClr val="027853"/>
    <a:srgbClr val="32A6C4"/>
    <a:srgbClr val="85704B"/>
    <a:srgbClr val="715F3F"/>
    <a:srgbClr val="453A27"/>
    <a:srgbClr val="AF9971"/>
    <a:srgbClr val="AD97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05EAD-D802-4921-AA88-B5F2BFD699D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CCCF-075C-4FED-A203-9159C337E1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1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586" y="62143"/>
            <a:ext cx="3712394" cy="3713095"/>
          </a:xfrm>
          <a:prstGeom prst="rect">
            <a:avLst/>
          </a:prstGeom>
        </p:spPr>
      </p:pic>
      <p:pic>
        <p:nvPicPr>
          <p:cNvPr id="1026" name="Picture 2" descr="Маленькие дети, в игре, с книгами, воздушными шариками - Векторный клипарт | Children vector"/>
          <p:cNvPicPr>
            <a:picLocks noChangeAspect="1" noChangeArrowheads="1"/>
          </p:cNvPicPr>
          <p:nvPr userDrawn="1"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48866" y="1293564"/>
            <a:ext cx="3058141" cy="206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3460" y="4554071"/>
            <a:ext cx="1899588" cy="18378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6857" y="1761556"/>
            <a:ext cx="6418557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224" y="4241231"/>
            <a:ext cx="6420775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 userDrawn="1"/>
        </p:nvSpPr>
        <p:spPr>
          <a:xfrm>
            <a:off x="1143000" y="1652214"/>
            <a:ext cx="6858000" cy="23876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4500" dirty="0"/>
          </a:p>
        </p:txBody>
      </p:sp>
      <p:sp>
        <p:nvSpPr>
          <p:cNvPr id="11" name="Подзаголовок 2"/>
          <p:cNvSpPr txBox="1">
            <a:spLocks/>
          </p:cNvSpPr>
          <p:nvPr userDrawn="1"/>
        </p:nvSpPr>
        <p:spPr>
          <a:xfrm>
            <a:off x="1143000" y="4131889"/>
            <a:ext cx="6858000" cy="16557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75844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4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853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941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835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4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988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43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1" y="4639447"/>
            <a:ext cx="1171142" cy="208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3997" y="582533"/>
            <a:ext cx="1250004" cy="185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560" y="400636"/>
            <a:ext cx="7916662" cy="139645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628650" y="1899199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73651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04" y="4305670"/>
            <a:ext cx="1358891" cy="241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811457"/>
            <a:ext cx="1720049" cy="17811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143000" y="1652214"/>
            <a:ext cx="6858000" cy="23876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4500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143000" y="4131889"/>
            <a:ext cx="6858000" cy="16557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1878737" y="1621073"/>
            <a:ext cx="5386526" cy="2387600"/>
          </a:xfrm>
        </p:spPr>
        <p:txBody>
          <a:bodyPr anchor="b"/>
          <a:lstStyle>
            <a:lvl1pPr algn="ctr">
              <a:defRPr sz="4500">
                <a:solidFill>
                  <a:srgbClr val="02785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8737" y="4091966"/>
            <a:ext cx="5386526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2785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71173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4999" y="5388745"/>
            <a:ext cx="1239001" cy="1198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685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Маленькие дети, в игре, с книгами, воздушными шариками - Векторный клипарт | Children vector"/>
          <p:cNvPicPr>
            <a:picLocks noChangeAspect="1" noChangeArrowheads="1"/>
          </p:cNvPicPr>
          <p:nvPr userDrawn="1"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02906" y="5362113"/>
            <a:ext cx="1741094" cy="117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513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5816" y="3275860"/>
            <a:ext cx="1608183" cy="3404586"/>
          </a:xfrm>
          <a:prstGeom prst="rect">
            <a:avLst/>
          </a:prstGeom>
        </p:spPr>
      </p:pic>
      <p:pic>
        <p:nvPicPr>
          <p:cNvPr id="12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9207" y="5468639"/>
            <a:ext cx="954793" cy="106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4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7915" y="5788241"/>
            <a:ext cx="826085" cy="7992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851" y="2847095"/>
            <a:ext cx="2556769" cy="3833352"/>
          </a:xfrm>
          <a:prstGeom prst="rect">
            <a:avLst/>
          </a:prstGeom>
        </p:spPr>
      </p:pic>
      <p:pic>
        <p:nvPicPr>
          <p:cNvPr id="11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324" y="5424257"/>
            <a:ext cx="799800" cy="10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2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Маленькие дети, в игре, с книгами, воздушными шариками - Векторный клипарт | Children vector"/>
          <p:cNvPicPr>
            <a:picLocks noChangeAspect="1" noChangeArrowheads="1"/>
          </p:cNvPicPr>
          <p:nvPr userDrawn="1"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984" y="5459026"/>
            <a:ext cx="1544715" cy="1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4998" y="3602889"/>
            <a:ext cx="1491449" cy="3157456"/>
          </a:xfrm>
          <a:prstGeom prst="rect">
            <a:avLst/>
          </a:prstGeom>
        </p:spPr>
      </p:pic>
      <p:pic>
        <p:nvPicPr>
          <p:cNvPr id="14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4189" y="5548544"/>
            <a:ext cx="919811" cy="102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551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38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64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67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314926" y="6717724"/>
            <a:ext cx="82907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/>
                </a:solidFill>
                <a:latin typeface="AGReverance" pitchFamily="2" charset="0"/>
              </a:rPr>
              <a:t>© Полшкова В.В., 2019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5219" y="320737"/>
            <a:ext cx="77679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212" y="1781236"/>
            <a:ext cx="77626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7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4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47062" y="1744931"/>
            <a:ext cx="3453414" cy="23876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782291" y="773084"/>
            <a:ext cx="5361708" cy="608491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Урок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литературного чтения </a:t>
            </a:r>
            <a:endParaRPr lang="ru-RU" sz="28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И. А. Крылов. Басня "Мартышка и Очки"</a:t>
            </a:r>
            <a:endParaRPr lang="ru-RU" sz="28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4 «А»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класс</a:t>
            </a:r>
          </a:p>
          <a:p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Серова Мария Леонидовна, учитель начальных классов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1358537"/>
            <a:ext cx="7767962" cy="3657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</a:rPr>
              <a:t>Характеристика мартышки</a:t>
            </a:r>
            <a:r>
              <a:rPr lang="ru-RU" sz="5400" b="1" dirty="0" smtClean="0">
                <a:solidFill>
                  <a:srgbClr val="0070C0"/>
                </a:solidFill>
              </a:rPr>
              <a:t>:</a:t>
            </a:r>
            <a:br>
              <a:rPr lang="ru-RU" sz="5400" b="1" dirty="0" smtClean="0">
                <a:solidFill>
                  <a:srgbClr val="0070C0"/>
                </a:solidFill>
              </a:rPr>
            </a:br>
            <a:r>
              <a:rPr lang="ru-RU" sz="5400" b="1" dirty="0">
                <a:solidFill>
                  <a:srgbClr val="0070C0"/>
                </a:solidFill>
              </a:rPr>
              <a:t/>
            </a:r>
            <a:br>
              <a:rPr lang="ru-RU" sz="5400" b="1" dirty="0">
                <a:solidFill>
                  <a:srgbClr val="0070C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нетерпеливая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>глупая</a:t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033" y="3012222"/>
            <a:ext cx="2321148" cy="34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7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320737"/>
            <a:ext cx="7767962" cy="489134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МОРАЛЬ БАСНИ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42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320737"/>
            <a:ext cx="7767962" cy="561455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</a:rPr>
              <a:t>К несчастью, то ж бывает у людей</a:t>
            </a:r>
            <a:r>
              <a:rPr lang="ru-RU" sz="6600" b="1" dirty="0" smtClean="0">
                <a:solidFill>
                  <a:srgbClr val="002060"/>
                </a:solidFill>
              </a:rPr>
              <a:t>:</a:t>
            </a:r>
            <a:r>
              <a:rPr lang="ru-RU" sz="6600" b="1" dirty="0">
                <a:solidFill>
                  <a:srgbClr val="002060"/>
                </a:solidFill>
              </a:rPr>
              <a:t/>
            </a:r>
            <a:br>
              <a:rPr lang="ru-RU" sz="6600" b="1" dirty="0">
                <a:solidFill>
                  <a:srgbClr val="002060"/>
                </a:solidFill>
              </a:rPr>
            </a:br>
            <a:endParaRPr lang="ru-RU" sz="6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02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320738"/>
            <a:ext cx="7767962" cy="35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5219" y="1770612"/>
            <a:ext cx="754158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ни полезна вещь, — цены не зная ей,</a:t>
            </a:r>
            <a:b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1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320738"/>
            <a:ext cx="7767962" cy="5604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13411" y="1704109"/>
            <a:ext cx="75230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Невеж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про неё свой толк все к худу клонит;</a:t>
            </a:r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72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03861" y="1562793"/>
            <a:ext cx="694112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ежели невеж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познатней,</a:t>
            </a:r>
            <a:b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7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45219" y="1646300"/>
            <a:ext cx="108850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он её ещё </a:t>
            </a:r>
            <a:endParaRPr lang="ru-RU" sz="6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и 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гонит.</a:t>
            </a:r>
          </a:p>
        </p:txBody>
      </p:sp>
    </p:spTree>
    <p:extLst>
      <p:ext uri="{BB962C8B-B14F-4D97-AF65-F5344CB8AC3E}">
        <p14:creationId xmlns:p14="http://schemas.microsoft.com/office/powerpoint/2010/main" val="166661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43212" y="600891"/>
            <a:ext cx="7762643" cy="553168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 сожалению, у людей бывает так: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Не зная для чего нужна вещь 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Неграмотный человек эту вещь начинает ругать.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 А если этот человек ещё и богатый или знаменитый,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То он будет и другим говорить , что эта вещь бесполезная.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5219" y="320738"/>
            <a:ext cx="7767962" cy="3977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10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18" y="279469"/>
            <a:ext cx="7672211" cy="576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8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89" y="320737"/>
            <a:ext cx="7596051" cy="600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679269"/>
            <a:ext cx="7767962" cy="533914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Иван Крылов — поэт от Бога: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Придумает сюжет и выдаст нам мораль.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 Он басен сочинил довольно много!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Подобных баснописцев нет теперь</a:t>
            </a:r>
            <a:r>
              <a:rPr lang="ru-RU" sz="4000" b="1" dirty="0" smtClean="0">
                <a:solidFill>
                  <a:srgbClr val="FF0000"/>
                </a:solidFill>
              </a:rPr>
              <a:t>,… </a:t>
            </a:r>
            <a:r>
              <a:rPr lang="ru-RU" sz="4000" b="1" dirty="0">
                <a:solidFill>
                  <a:srgbClr val="FF0000"/>
                </a:solidFill>
              </a:rPr>
              <a:t>а жаль!</a:t>
            </a:r>
            <a:br>
              <a:rPr lang="ru-RU" sz="4000" b="1" dirty="0">
                <a:solidFill>
                  <a:srgbClr val="FF0000"/>
                </a:solidFill>
              </a:rPr>
            </a:b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1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572" y="320737"/>
            <a:ext cx="7425255" cy="560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5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19" y="320737"/>
            <a:ext cx="7793078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3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62" y="486570"/>
            <a:ext cx="7317798" cy="548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8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19" y="320737"/>
            <a:ext cx="7871735" cy="587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6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872" y="320737"/>
            <a:ext cx="7550432" cy="59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1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48" y="320737"/>
            <a:ext cx="7419703" cy="555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42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46" y="0"/>
            <a:ext cx="8621037" cy="653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6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62298" y="1561243"/>
            <a:ext cx="6718574" cy="3359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2452256"/>
            <a:ext cx="7886700" cy="3637396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Спасибо </a:t>
            </a:r>
          </a:p>
          <a:p>
            <a:pPr algn="ctr"/>
            <a:r>
              <a:rPr lang="ru-RU" sz="7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за урок!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320737"/>
            <a:ext cx="7767962" cy="7504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49085" y="1825625"/>
            <a:ext cx="3853543" cy="435133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Крылов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7760" y="1825625"/>
            <a:ext cx="4101736" cy="435133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басня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64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51" y="1072341"/>
            <a:ext cx="4971609" cy="487957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5219" y="1"/>
            <a:ext cx="7767962" cy="1163782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b="1" dirty="0" smtClean="0">
                <a:solidFill>
                  <a:srgbClr val="002060"/>
                </a:solidFill>
              </a:rPr>
              <a:t>«Мартышка и очки»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32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50538" y="665018"/>
            <a:ext cx="7762643" cy="546755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0800" b="1" dirty="0">
                <a:solidFill>
                  <a:srgbClr val="FF0000"/>
                </a:solidFill>
              </a:rPr>
              <a:t>……. – наденет подряд на нитку, проволоку;</a:t>
            </a:r>
          </a:p>
          <a:p>
            <a:pPr marL="0" indent="0">
              <a:buNone/>
            </a:pPr>
            <a:r>
              <a:rPr lang="ru-RU" sz="10800" b="1" dirty="0" smtClean="0">
                <a:solidFill>
                  <a:srgbClr val="FF0000"/>
                </a:solidFill>
              </a:rPr>
              <a:t>……. – шесть (6);</a:t>
            </a:r>
            <a:endParaRPr lang="ru-RU" sz="10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0800" b="1" dirty="0" smtClean="0">
                <a:solidFill>
                  <a:srgbClr val="FF0000"/>
                </a:solidFill>
              </a:rPr>
              <a:t>……. – нет толку;</a:t>
            </a:r>
          </a:p>
          <a:p>
            <a:pPr marL="0" indent="0">
              <a:buNone/>
            </a:pPr>
            <a:r>
              <a:rPr lang="ru-RU" sz="10800" b="1" dirty="0" smtClean="0">
                <a:solidFill>
                  <a:srgbClr val="FF0000"/>
                </a:solidFill>
              </a:rPr>
              <a:t>……. – чувство раздражения;</a:t>
            </a:r>
          </a:p>
          <a:p>
            <a:pPr marL="0" indent="0">
              <a:buNone/>
            </a:pPr>
            <a:r>
              <a:rPr lang="ru-RU" sz="10800" b="1" dirty="0" smtClean="0">
                <a:solidFill>
                  <a:srgbClr val="FF0000"/>
                </a:solidFill>
              </a:rPr>
              <a:t>……. </a:t>
            </a:r>
            <a:r>
              <a:rPr lang="ru-RU" sz="10800" b="1" dirty="0">
                <a:solidFill>
                  <a:srgbClr val="FF0000"/>
                </a:solidFill>
              </a:rPr>
              <a:t>– верхняя часть головы;</a:t>
            </a:r>
          </a:p>
          <a:p>
            <a:pPr marL="0" indent="0">
              <a:buNone/>
            </a:pPr>
            <a:endParaRPr lang="ru-RU" sz="10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0800" b="1" dirty="0">
                <a:solidFill>
                  <a:srgbClr val="FF0000"/>
                </a:solidFill>
              </a:rPr>
              <a:t>……. – отчаяние, негодование;</a:t>
            </a:r>
          </a:p>
          <a:p>
            <a:pPr marL="0" indent="0">
              <a:buNone/>
            </a:pPr>
            <a:endParaRPr lang="ru-RU" sz="10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0800" b="1" dirty="0" smtClean="0">
                <a:solidFill>
                  <a:srgbClr val="FF0000"/>
                </a:solidFill>
              </a:rPr>
              <a:t>……. – необразованный, малограмотный  </a:t>
            </a:r>
            <a:r>
              <a:rPr lang="ru-RU" sz="10800" b="1" dirty="0">
                <a:solidFill>
                  <a:srgbClr val="FF0000"/>
                </a:solidFill>
              </a:rPr>
              <a:t>человек;</a:t>
            </a:r>
          </a:p>
          <a:p>
            <a:pPr marL="0" indent="0">
              <a:buNone/>
            </a:pPr>
            <a:r>
              <a:rPr lang="ru-RU" sz="10800" b="1" dirty="0">
                <a:solidFill>
                  <a:srgbClr val="FF0000"/>
                </a:solidFill>
              </a:rPr>
              <a:t>……. – побогаче, выше </a:t>
            </a:r>
            <a:r>
              <a:rPr lang="ru-RU" sz="10800" b="1" dirty="0" smtClean="0">
                <a:solidFill>
                  <a:srgbClr val="FF0000"/>
                </a:solidFill>
              </a:rPr>
              <a:t>титулом</a:t>
            </a:r>
            <a:r>
              <a:rPr lang="ru-RU" sz="10800" b="1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endParaRPr lang="ru-RU" sz="10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0800" b="1" dirty="0" smtClean="0">
                <a:solidFill>
                  <a:srgbClr val="FF0000"/>
                </a:solidFill>
              </a:rPr>
              <a:t>……. – </a:t>
            </a:r>
            <a:r>
              <a:rPr lang="ru-RU" sz="10800" b="1" dirty="0">
                <a:solidFill>
                  <a:srgbClr val="FF0000"/>
                </a:solidFill>
              </a:rPr>
              <a:t>к плохому </a:t>
            </a:r>
            <a:r>
              <a:rPr lang="ru-RU" sz="10800" b="1" dirty="0" smtClean="0">
                <a:solidFill>
                  <a:srgbClr val="FF0000"/>
                </a:solidFill>
              </a:rPr>
              <a:t>клонит</a:t>
            </a:r>
            <a:endParaRPr lang="ru-RU" sz="10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10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10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5219" y="1"/>
            <a:ext cx="7767962" cy="731519"/>
          </a:xfrm>
        </p:spPr>
        <p:txBody>
          <a:bodyPr/>
          <a:lstStyle/>
          <a:p>
            <a:r>
              <a:rPr lang="ru-RU" dirty="0" smtClean="0"/>
              <a:t>     </a:t>
            </a:r>
            <a:r>
              <a:rPr lang="ru-RU" b="1" dirty="0" smtClean="0">
                <a:solidFill>
                  <a:srgbClr val="008000"/>
                </a:solidFill>
              </a:rPr>
              <a:t>Лексическая работа</a:t>
            </a:r>
            <a:endParaRPr lang="ru-RU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0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43212" y="773085"/>
            <a:ext cx="7762643" cy="535949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Полдюжины</a:t>
            </a:r>
            <a:r>
              <a:rPr lang="ru-RU" sz="3200" b="1" dirty="0">
                <a:solidFill>
                  <a:srgbClr val="002060"/>
                </a:solidFill>
              </a:rPr>
              <a:t>  – </a:t>
            </a:r>
            <a:r>
              <a:rPr lang="ru-RU" sz="3200" b="1" dirty="0" smtClean="0">
                <a:solidFill>
                  <a:srgbClr val="002060"/>
                </a:solidFill>
              </a:rPr>
              <a:t>шесть (6);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>
                <a:solidFill>
                  <a:srgbClr val="FF0000"/>
                </a:solidFill>
              </a:rPr>
              <a:t>Темя</a:t>
            </a:r>
            <a:r>
              <a:rPr lang="ru-RU" sz="3200" b="1" dirty="0">
                <a:solidFill>
                  <a:srgbClr val="002060"/>
                </a:solidFill>
              </a:rPr>
              <a:t> – верхняя часть головы;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Нанижет </a:t>
            </a:r>
            <a:r>
              <a:rPr lang="ru-RU" sz="3200" b="1" dirty="0">
                <a:solidFill>
                  <a:srgbClr val="002060"/>
                </a:solidFill>
              </a:rPr>
              <a:t>– наденет подряд на нитку, проволоку</a:t>
            </a:r>
            <a:r>
              <a:rPr lang="ru-RU" sz="3200" b="1" dirty="0" smtClean="0">
                <a:solidFill>
                  <a:srgbClr val="002060"/>
                </a:solidFill>
              </a:rPr>
              <a:t>;</a:t>
            </a:r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Пропасть</a:t>
            </a:r>
            <a:r>
              <a:rPr lang="ru-RU" sz="3200" b="1" dirty="0" smtClean="0">
                <a:solidFill>
                  <a:srgbClr val="002060"/>
                </a:solidFill>
              </a:rPr>
              <a:t> – </a:t>
            </a:r>
            <a:r>
              <a:rPr lang="ru-RU" sz="3200" b="1" dirty="0">
                <a:solidFill>
                  <a:srgbClr val="002060"/>
                </a:solidFill>
              </a:rPr>
              <a:t>отчаяние, негодование</a:t>
            </a:r>
            <a:r>
              <a:rPr lang="ru-RU" sz="3200" b="1" dirty="0" smtClean="0">
                <a:solidFill>
                  <a:srgbClr val="002060"/>
                </a:solidFill>
              </a:rPr>
              <a:t>;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Нет проку </a:t>
            </a:r>
            <a:r>
              <a:rPr lang="ru-RU" sz="3200" b="1" dirty="0" smtClean="0">
                <a:solidFill>
                  <a:srgbClr val="002060"/>
                </a:solidFill>
              </a:rPr>
              <a:t>– нет толка, пользы; 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5219" y="320737"/>
            <a:ext cx="7767962" cy="3692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r>
              <a:rPr lang="ru-RU" b="1" dirty="0" smtClean="0">
                <a:solidFill>
                  <a:srgbClr val="FF0000"/>
                </a:solidFill>
              </a:rPr>
              <a:t>Проверяем себя:   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5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133004"/>
            <a:ext cx="7767962" cy="5732219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Досада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чувство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раздражения: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Невежда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необразованный, малограмотный  человек;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худу клонит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 плохому клонит;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Познатней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побогаче, выше титулом.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3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17567"/>
            <a:ext cx="7886700" cy="5394960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rgbClr val="0070C0"/>
                </a:solidFill>
              </a:rPr>
              <a:t>Невеж</a:t>
            </a:r>
            <a:r>
              <a:rPr lang="ru-RU" sz="9600" b="1" dirty="0" smtClean="0">
                <a:solidFill>
                  <a:srgbClr val="FF0000"/>
                </a:solidFill>
              </a:rPr>
              <a:t>д</a:t>
            </a:r>
            <a:r>
              <a:rPr lang="ru-RU" sz="9600" b="1" dirty="0" smtClean="0">
                <a:solidFill>
                  <a:srgbClr val="0070C0"/>
                </a:solidFill>
              </a:rPr>
              <a:t>а</a:t>
            </a:r>
            <a:r>
              <a:rPr lang="ru-RU" sz="9600" b="1" dirty="0" smtClean="0">
                <a:solidFill>
                  <a:srgbClr val="FF0000"/>
                </a:solidFill>
              </a:rPr>
              <a:t>  </a:t>
            </a:r>
            <a:br>
              <a:rPr lang="ru-RU" sz="9600" b="1" dirty="0" smtClean="0">
                <a:solidFill>
                  <a:srgbClr val="FF0000"/>
                </a:solidFill>
              </a:rPr>
            </a:br>
            <a:r>
              <a:rPr lang="ru-RU" sz="9600" b="1" dirty="0" smtClean="0">
                <a:solidFill>
                  <a:srgbClr val="00B050"/>
                </a:solidFill>
              </a:rPr>
              <a:t>?</a:t>
            </a:r>
            <a:r>
              <a:rPr lang="ru-RU" sz="9600" b="1" dirty="0" smtClean="0">
                <a:solidFill>
                  <a:srgbClr val="FF0000"/>
                </a:solidFill>
              </a:rPr>
              <a:t> </a:t>
            </a:r>
            <a:br>
              <a:rPr lang="ru-RU" sz="9600" b="1" dirty="0" smtClean="0">
                <a:solidFill>
                  <a:srgbClr val="FF0000"/>
                </a:solidFill>
              </a:rPr>
            </a:br>
            <a:r>
              <a:rPr lang="ru-RU" sz="9600" b="1" dirty="0" smtClean="0">
                <a:solidFill>
                  <a:srgbClr val="0070C0"/>
                </a:solidFill>
              </a:rPr>
              <a:t>невежа</a:t>
            </a:r>
            <a:endParaRPr lang="ru-RU" sz="96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623888" y="4493623"/>
            <a:ext cx="7886700" cy="95841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38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19" y="133004"/>
            <a:ext cx="7767962" cy="566690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0070C0"/>
                </a:solidFill>
              </a:rPr>
              <a:t>Невеж</a:t>
            </a:r>
            <a:r>
              <a:rPr lang="ru-RU" sz="4900" b="1" dirty="0" smtClean="0">
                <a:solidFill>
                  <a:srgbClr val="FF0000"/>
                </a:solidFill>
              </a:rPr>
              <a:t>д</a:t>
            </a:r>
            <a:r>
              <a:rPr lang="ru-RU" sz="4900" b="1" dirty="0" smtClean="0">
                <a:solidFill>
                  <a:srgbClr val="0070C0"/>
                </a:solidFill>
              </a:rPr>
              <a:t>а</a:t>
            </a:r>
            <a:r>
              <a:rPr lang="ru-RU" sz="4900" b="1" dirty="0" smtClean="0"/>
              <a:t> – малограмотный, необразованный человек</a:t>
            </a:r>
            <a:r>
              <a:rPr lang="ru-RU" sz="4900" b="1" dirty="0"/>
              <a:t>, </a:t>
            </a:r>
            <a:r>
              <a:rPr lang="ru-RU" sz="4900" b="1" dirty="0" smtClean="0"/>
              <a:t>неуч</a:t>
            </a:r>
            <a:br>
              <a:rPr lang="ru-RU" sz="4900" b="1" dirty="0" smtClean="0"/>
            </a:br>
            <a:r>
              <a:rPr lang="ru-RU" sz="4900" b="1" dirty="0"/>
              <a:t/>
            </a:r>
            <a:br>
              <a:rPr lang="ru-RU" sz="4900" b="1" dirty="0"/>
            </a:br>
            <a:r>
              <a:rPr lang="ru-RU" sz="4900" b="1" dirty="0">
                <a:solidFill>
                  <a:srgbClr val="0070C0"/>
                </a:solidFill>
              </a:rPr>
              <a:t>Невежа</a:t>
            </a:r>
            <a:r>
              <a:rPr lang="ru-RU" sz="4900" b="1" dirty="0"/>
              <a:t> — невежливый, невоспитанный человек, грубиян и хам</a:t>
            </a:r>
            <a:br>
              <a:rPr lang="ru-RU" sz="4900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16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8847</TotalTime>
  <Words>246</Words>
  <Application>Microsoft Office PowerPoint</Application>
  <PresentationFormat>Экран (4:3)</PresentationFormat>
  <Paragraphs>54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AGReverance</vt:lpstr>
      <vt:lpstr>Arial</vt:lpstr>
      <vt:lpstr>Calibri</vt:lpstr>
      <vt:lpstr>Times New Roman</vt:lpstr>
      <vt:lpstr>Verdana</vt:lpstr>
      <vt:lpstr>Тема Office</vt:lpstr>
      <vt:lpstr> </vt:lpstr>
      <vt:lpstr>Иван Крылов — поэт от Бога:  Придумает сюжет и выдаст нам мораль.  Он басен сочинил довольно много!  Подобных баснописцев нет теперь,… а жаль! </vt:lpstr>
      <vt:lpstr>Презентация PowerPoint</vt:lpstr>
      <vt:lpstr>      «Мартышка и очки»</vt:lpstr>
      <vt:lpstr>     Лексическая работа</vt:lpstr>
      <vt:lpstr>            Проверяем себя:    </vt:lpstr>
      <vt:lpstr>Досада – чувство раздражения:  Невежда – необразованный, малограмотный  человек;  К худу клонит – к плохому клонит;  Познатней – побогаче, выше титулом. </vt:lpstr>
      <vt:lpstr>Невежда   ?  невежа</vt:lpstr>
      <vt:lpstr>  Невежда – малограмотный, необразованный человек, неуч  Невежа — невежливый, невоспитанный человек, грубиян и хам  </vt:lpstr>
      <vt:lpstr>Характеристика мартышки:  нетерпеливая  глупая  </vt:lpstr>
      <vt:lpstr>МОРАЛЬ БАСНИ</vt:lpstr>
      <vt:lpstr>К несчастью, то ж бывает у людей: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Русский язык</dc:title>
  <dc:subject>русский язык</dc:subject>
  <dc:creator>Viktoriya Polshkova</dc:creator>
  <cp:keywords>русский язык;книги;школа</cp:keywords>
  <cp:lastModifiedBy>Домашний Компьютер</cp:lastModifiedBy>
  <cp:revision>240</cp:revision>
  <dcterms:created xsi:type="dcterms:W3CDTF">2019-04-16T15:48:18Z</dcterms:created>
  <dcterms:modified xsi:type="dcterms:W3CDTF">2021-11-02T12:40:46Z</dcterms:modified>
</cp:coreProperties>
</file>