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9" r:id="rId1"/>
  </p:sldMasterIdLst>
  <p:sldIdLst>
    <p:sldId id="257" r:id="rId2"/>
    <p:sldId id="335" r:id="rId3"/>
    <p:sldId id="33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33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300" r:id="rId46"/>
    <p:sldId id="358" r:id="rId47"/>
    <p:sldId id="304" r:id="rId48"/>
    <p:sldId id="307" r:id="rId49"/>
    <p:sldId id="339" r:id="rId50"/>
    <p:sldId id="340" r:id="rId51"/>
    <p:sldId id="341" r:id="rId52"/>
    <p:sldId id="314" r:id="rId53"/>
    <p:sldId id="342" r:id="rId5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Pack by Diakov" initials="RbD" lastIdx="0" clrIdx="0">
    <p:extLst>
      <p:ext uri="{19B8F6BF-5375-455C-9EA6-DF929625EA0E}">
        <p15:presenceInfo xmlns:p15="http://schemas.microsoft.com/office/powerpoint/2012/main" userId="RePack by Diakov"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2584"/>
    <a:srgbClr val="0767BF"/>
    <a:srgbClr val="C303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2063115" y="630937"/>
            <a:ext cx="5230368"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808892" y="1098388"/>
            <a:ext cx="7738814" cy="4394988"/>
          </a:xfrm>
        </p:spPr>
        <p:txBody>
          <a:bodyPr anchor="ctr">
            <a:noAutofit/>
          </a:bodyPr>
          <a:lstStyle>
            <a:lvl1pPr algn="ctr">
              <a:defRPr sz="7500" spc="600" baseline="0"/>
            </a:lvl1pPr>
          </a:lstStyle>
          <a:p>
            <a:r>
              <a:rPr lang="ru-RU"/>
              <a:t>Образец заголовка</a:t>
            </a:r>
            <a:endParaRPr lang="en-US" dirty="0"/>
          </a:p>
        </p:txBody>
      </p:sp>
      <p:sp>
        <p:nvSpPr>
          <p:cNvPr id="3" name="Subtitle 2"/>
          <p:cNvSpPr>
            <a:spLocks noGrp="1"/>
          </p:cNvSpPr>
          <p:nvPr>
            <p:ph type="subTitle" idx="1"/>
          </p:nvPr>
        </p:nvSpPr>
        <p:spPr>
          <a:xfrm>
            <a:off x="1661284" y="5979197"/>
            <a:ext cx="6034030"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a:t>Образец подзаголовка</a:t>
            </a:r>
            <a:endParaRPr lang="en-US" dirty="0"/>
          </a:p>
        </p:txBody>
      </p:sp>
      <p:sp>
        <p:nvSpPr>
          <p:cNvPr id="4" name="Date Placeholder 3"/>
          <p:cNvSpPr>
            <a:spLocks noGrp="1"/>
          </p:cNvSpPr>
          <p:nvPr>
            <p:ph type="dt" sz="half" idx="10"/>
          </p:nvPr>
        </p:nvSpPr>
        <p:spPr>
          <a:xfrm>
            <a:off x="808892" y="6375679"/>
            <a:ext cx="1747292" cy="348462"/>
          </a:xfrm>
        </p:spPr>
        <p:txBody>
          <a:bodyPr/>
          <a:lstStyle>
            <a:lvl1pPr>
              <a:defRPr baseline="0">
                <a:solidFill>
                  <a:schemeClr val="accent1">
                    <a:lumMod val="50000"/>
                  </a:schemeClr>
                </a:solidFill>
              </a:defRPr>
            </a:lvl1pPr>
          </a:lstStyle>
          <a:p>
            <a:fld id="{B4C71EC6-210F-42DE-9C53-41977AD35B3D}" type="datetimeFigureOut">
              <a:rPr lang="ru-RU" smtClean="0"/>
              <a:t>02.12.2020</a:t>
            </a:fld>
            <a:endParaRPr lang="ru-RU"/>
          </a:p>
        </p:txBody>
      </p:sp>
      <p:sp>
        <p:nvSpPr>
          <p:cNvPr id="5" name="Footer Placeholder 4"/>
          <p:cNvSpPr>
            <a:spLocks noGrp="1"/>
          </p:cNvSpPr>
          <p:nvPr>
            <p:ph type="ftr" sz="quarter" idx="11"/>
          </p:nvPr>
        </p:nvSpPr>
        <p:spPr>
          <a:xfrm>
            <a:off x="3135249" y="6375679"/>
            <a:ext cx="3086100" cy="345796"/>
          </a:xfrm>
        </p:spPr>
        <p:txBody>
          <a:bodyPr/>
          <a:lstStyle>
            <a:lvl1pPr>
              <a:defRPr baseline="0">
                <a:solidFill>
                  <a:schemeClr val="accent1">
                    <a:lumMod val="50000"/>
                  </a:schemeClr>
                </a:solidFill>
              </a:defRPr>
            </a:lvl1pPr>
          </a:lstStyle>
          <a:p>
            <a:endParaRPr lang="ru-RU"/>
          </a:p>
        </p:txBody>
      </p:sp>
      <p:sp>
        <p:nvSpPr>
          <p:cNvPr id="6" name="Slide Number Placeholder 5"/>
          <p:cNvSpPr>
            <a:spLocks noGrp="1"/>
          </p:cNvSpPr>
          <p:nvPr>
            <p:ph type="sldNum" sz="quarter" idx="12"/>
          </p:nvPr>
        </p:nvSpPr>
        <p:spPr>
          <a:xfrm>
            <a:off x="6800414" y="6375679"/>
            <a:ext cx="1747292" cy="345796"/>
          </a:xfrm>
        </p:spPr>
        <p:txBody>
          <a:bodyPr/>
          <a:lstStyle>
            <a:lvl1pPr>
              <a:defRPr baseline="0">
                <a:solidFill>
                  <a:schemeClr val="accent1">
                    <a:lumMod val="50000"/>
                  </a:schemeClr>
                </a:solidFill>
              </a:defRPr>
            </a:lvl1pPr>
          </a:lstStyle>
          <a:p>
            <a:fld id="{B19B0651-EE4F-4900-A07F-96A6BFA9D0F0}" type="slidenum">
              <a:rPr lang="ru-RU" smtClean="0"/>
              <a:t>‹#›</a:t>
            </a:fld>
            <a:endParaRPr lang="ru-RU"/>
          </a:p>
        </p:txBody>
      </p:sp>
      <p:sp>
        <p:nvSpPr>
          <p:cNvPr id="13" name="Rectangle 12"/>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left edge border"/>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748148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8564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911" y="382386"/>
            <a:ext cx="1771930" cy="5600404"/>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942974" y="382386"/>
            <a:ext cx="5809517" cy="560040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828493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866047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11" name="Freeform 6"/>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2432197" y="1073889"/>
            <a:ext cx="6140303" cy="4064627"/>
          </a:xfrm>
        </p:spPr>
        <p:txBody>
          <a:bodyPr anchor="b">
            <a:normAutofit/>
          </a:bodyPr>
          <a:lstStyle>
            <a:lvl1pPr>
              <a:defRPr sz="6300" spc="600" baseline="0">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2432198" y="5159782"/>
            <a:ext cx="5263116"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2427410" y="6375679"/>
            <a:ext cx="1120460" cy="348462"/>
          </a:xfrm>
        </p:spPr>
        <p:txBody>
          <a:bodyPr/>
          <a:lstStyle>
            <a:lvl1pPr>
              <a:defRPr baseline="0">
                <a:solidFill>
                  <a:schemeClr val="tx2"/>
                </a:solidFill>
              </a:defRPr>
            </a:lvl1pPr>
          </a:lstStyle>
          <a:p>
            <a:fld id="{B4C71EC6-210F-42DE-9C53-41977AD35B3D}" type="datetimeFigureOut">
              <a:rPr lang="ru-RU" smtClean="0"/>
              <a:t>02.12.2020</a:t>
            </a:fld>
            <a:endParaRPr lang="ru-RU"/>
          </a:p>
        </p:txBody>
      </p:sp>
      <p:sp>
        <p:nvSpPr>
          <p:cNvPr id="5" name="Footer Placeholder 4"/>
          <p:cNvSpPr>
            <a:spLocks noGrp="1"/>
          </p:cNvSpPr>
          <p:nvPr>
            <p:ph type="ftr" sz="quarter" idx="11"/>
          </p:nvPr>
        </p:nvSpPr>
        <p:spPr>
          <a:xfrm>
            <a:off x="3959298" y="6375679"/>
            <a:ext cx="3086100" cy="345796"/>
          </a:xfrm>
        </p:spPr>
        <p:txBody>
          <a:bodyPr/>
          <a:lstStyle>
            <a:lvl1pPr>
              <a:defRPr baseline="0">
                <a:solidFill>
                  <a:schemeClr val="tx2"/>
                </a:solidFill>
              </a:defRPr>
            </a:lvl1pPr>
          </a:lstStyle>
          <a:p>
            <a:endParaRPr lang="ru-RU"/>
          </a:p>
        </p:txBody>
      </p:sp>
      <p:sp>
        <p:nvSpPr>
          <p:cNvPr id="6" name="Slide Number Placeholder 5"/>
          <p:cNvSpPr>
            <a:spLocks noGrp="1"/>
          </p:cNvSpPr>
          <p:nvPr>
            <p:ph type="sldNum" sz="quarter" idx="12"/>
          </p:nvPr>
        </p:nvSpPr>
        <p:spPr>
          <a:xfrm>
            <a:off x="7456825" y="6375679"/>
            <a:ext cx="1115675" cy="345796"/>
          </a:xfrm>
        </p:spPr>
        <p:txBody>
          <a:bodyPr/>
          <a:lstStyle>
            <a:lvl1pPr>
              <a:defRPr baseline="0">
                <a:solidFill>
                  <a:schemeClr val="tx2"/>
                </a:solidFill>
              </a:defRPr>
            </a:lvl1pPr>
          </a:lstStyle>
          <a:p>
            <a:fld id="{B19B0651-EE4F-4900-A07F-96A6BFA9D0F0}" type="slidenum">
              <a:rPr lang="ru-RU" smtClean="0"/>
              <a:t>‹#›</a:t>
            </a:fld>
            <a:endParaRPr lang="ru-RU"/>
          </a:p>
        </p:txBody>
      </p:sp>
      <p:sp>
        <p:nvSpPr>
          <p:cNvPr id="16"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title="left scallop shape"/>
          <p:cNvGrpSpPr/>
          <p:nvPr/>
        </p:nvGrpSpPr>
        <p:grpSpPr>
          <a:xfrm>
            <a:off x="0" y="0"/>
            <a:ext cx="2110979" cy="6858000"/>
            <a:chOff x="0" y="0"/>
            <a:chExt cx="2110979" cy="6858000"/>
          </a:xfrm>
        </p:grpSpPr>
        <p:sp>
          <p:nvSpPr>
            <p:cNvPr id="9" name="Freeform 8" title="left scallop shape"/>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title="left scallop inline"/>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7732815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942975" y="2286000"/>
            <a:ext cx="3593592" cy="36195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985846" y="2286000"/>
            <a:ext cx="3593592" cy="36195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02.12.2020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46897991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942975" y="381001"/>
            <a:ext cx="7629525" cy="1493517"/>
          </a:xfrm>
        </p:spPr>
        <p:txBody>
          <a:bodyPr/>
          <a:lstStyle/>
          <a:p>
            <a:r>
              <a:rPr lang="ru-RU"/>
              <a:t>Образец заголовка</a:t>
            </a:r>
            <a:endParaRPr lang="en-US" dirty="0"/>
          </a:p>
        </p:txBody>
      </p:sp>
      <p:sp>
        <p:nvSpPr>
          <p:cNvPr id="3" name="Text Placeholder 2"/>
          <p:cNvSpPr>
            <a:spLocks noGrp="1"/>
          </p:cNvSpPr>
          <p:nvPr>
            <p:ph type="body" idx="1"/>
          </p:nvPr>
        </p:nvSpPr>
        <p:spPr>
          <a:xfrm>
            <a:off x="941832"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Content Placeholder 3"/>
          <p:cNvSpPr>
            <a:spLocks noGrp="1"/>
          </p:cNvSpPr>
          <p:nvPr>
            <p:ph sz="half" idx="2"/>
          </p:nvPr>
        </p:nvSpPr>
        <p:spPr>
          <a:xfrm>
            <a:off x="941832" y="2909102"/>
            <a:ext cx="3611880" cy="299639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975398"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Content Placeholder 5"/>
          <p:cNvSpPr>
            <a:spLocks noGrp="1"/>
          </p:cNvSpPr>
          <p:nvPr>
            <p:ph sz="quarter" idx="4"/>
          </p:nvPr>
        </p:nvSpPr>
        <p:spPr>
          <a:xfrm>
            <a:off x="4975398" y="2909102"/>
            <a:ext cx="3611880" cy="299639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02.12.2020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96244526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02.12.2020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018906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02.12.2020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729831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6253414" y="457200"/>
            <a:ext cx="2319086" cy="1196671"/>
          </a:xfrm>
        </p:spPr>
        <p:txBody>
          <a:bodyPr anchor="b">
            <a:normAutofit/>
          </a:bodyPr>
          <a:lstStyle>
            <a:lvl1pPr>
              <a:lnSpc>
                <a:spcPct val="100000"/>
              </a:lnSpc>
              <a:defRPr sz="1800" b="1" i="0" cap="all" spc="225" baseline="0">
                <a:solidFill>
                  <a:schemeClr val="accent1"/>
                </a:solidFill>
                <a:latin typeface="+mn-lt"/>
              </a:defRPr>
            </a:lvl1pPr>
          </a:lstStyle>
          <a:p>
            <a:r>
              <a:rPr lang="ru-RU"/>
              <a:t>Образец заголовка</a:t>
            </a:r>
            <a:endParaRPr lang="en-US" dirty="0"/>
          </a:p>
        </p:txBody>
      </p:sp>
      <p:sp>
        <p:nvSpPr>
          <p:cNvPr id="3" name="Content Placeholder 2"/>
          <p:cNvSpPr>
            <a:spLocks noGrp="1"/>
          </p:cNvSpPr>
          <p:nvPr>
            <p:ph idx="1"/>
          </p:nvPr>
        </p:nvSpPr>
        <p:spPr>
          <a:xfrm>
            <a:off x="573788" y="920377"/>
            <a:ext cx="4618814"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53414" y="1741336"/>
            <a:ext cx="2319086"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Date Placeholder 4"/>
          <p:cNvSpPr>
            <a:spLocks noGrp="1"/>
          </p:cNvSpPr>
          <p:nvPr>
            <p:ph type="dt" sz="half" idx="10"/>
          </p:nvPr>
        </p:nvSpPr>
        <p:spPr>
          <a:xfrm>
            <a:off x="573789" y="6375679"/>
            <a:ext cx="925016" cy="348462"/>
          </a:xfrm>
        </p:spPr>
        <p:txBody>
          <a:bodyPr/>
          <a:lstStyle/>
          <a:p>
            <a:fld id="{B4C71EC6-210F-42DE-9C53-41977AD35B3D}" type="datetimeFigureOut">
              <a:rPr lang="ru-RU" smtClean="0"/>
              <a:t>02.12.2020</a:t>
            </a:fld>
            <a:endParaRPr lang="ru-RU"/>
          </a:p>
        </p:txBody>
      </p:sp>
      <p:sp>
        <p:nvSpPr>
          <p:cNvPr id="6" name="Footer Placeholder 5"/>
          <p:cNvSpPr>
            <a:spLocks noGrp="1"/>
          </p:cNvSpPr>
          <p:nvPr>
            <p:ph type="ftr" sz="quarter" idx="11"/>
          </p:nvPr>
        </p:nvSpPr>
        <p:spPr>
          <a:xfrm>
            <a:off x="1577716" y="6375679"/>
            <a:ext cx="2611634" cy="345796"/>
          </a:xfrm>
        </p:spPr>
        <p:txBody>
          <a:bodyPr/>
          <a:lstStyle/>
          <a:p>
            <a:endParaRPr lang="ru-RU"/>
          </a:p>
        </p:txBody>
      </p:sp>
      <p:sp>
        <p:nvSpPr>
          <p:cNvPr id="7" name="Slide Number Placeholder 6"/>
          <p:cNvSpPr>
            <a:spLocks noGrp="1"/>
          </p:cNvSpPr>
          <p:nvPr>
            <p:ph type="sldNum" sz="quarter" idx="12"/>
          </p:nvPr>
        </p:nvSpPr>
        <p:spPr>
          <a:xfrm>
            <a:off x="4268261" y="6375679"/>
            <a:ext cx="924342" cy="345796"/>
          </a:xfrm>
        </p:spPr>
        <p:txBody>
          <a:bodyPr/>
          <a:lstStyle/>
          <a:p>
            <a:fld id="{B19B0651-EE4F-4900-A07F-96A6BFA9D0F0}" type="slidenum">
              <a:rPr lang="ru-RU" smtClean="0"/>
              <a:t>‹#›</a:t>
            </a:fld>
            <a:endParaRPr lang="ru-RU"/>
          </a:p>
        </p:txBody>
      </p:sp>
      <p:sp>
        <p:nvSpPr>
          <p:cNvPr id="8" name="Rectangle 7"/>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08979225"/>
      </p:ext>
    </p:extLst>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12598" y="1"/>
            <a:ext cx="5516689"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ru-RU"/>
              <a:t>Вставка рисунка</a:t>
            </a:r>
            <a:endParaRPr lang="en-US" dirty="0"/>
          </a:p>
        </p:txBody>
      </p:sp>
      <p:sp>
        <p:nvSpPr>
          <p:cNvPr id="11"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253413" y="457200"/>
            <a:ext cx="2319088" cy="1196670"/>
          </a:xfrm>
        </p:spPr>
        <p:txBody>
          <a:bodyPr anchor="b">
            <a:normAutofit/>
          </a:bodyPr>
          <a:lstStyle>
            <a:lvl1pPr>
              <a:lnSpc>
                <a:spcPct val="100000"/>
              </a:lnSpc>
              <a:defRPr sz="1800" b="1" i="0" spc="225" baseline="0">
                <a:solidFill>
                  <a:schemeClr val="accent1"/>
                </a:solidFill>
                <a:latin typeface="+mn-lt"/>
              </a:defRPr>
            </a:lvl1pPr>
          </a:lstStyle>
          <a:p>
            <a:r>
              <a:rPr lang="ru-RU"/>
              <a:t>Образец заголовка</a:t>
            </a:r>
            <a:endParaRPr lang="en-US" dirty="0"/>
          </a:p>
        </p:txBody>
      </p:sp>
      <p:sp>
        <p:nvSpPr>
          <p:cNvPr id="4" name="Text Placeholder 3"/>
          <p:cNvSpPr>
            <a:spLocks noGrp="1"/>
          </p:cNvSpPr>
          <p:nvPr>
            <p:ph type="body" sz="half" idx="2"/>
          </p:nvPr>
        </p:nvSpPr>
        <p:spPr>
          <a:xfrm>
            <a:off x="6253413" y="1741336"/>
            <a:ext cx="2319088"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Date Placeholder 4"/>
          <p:cNvSpPr>
            <a:spLocks noGrp="1"/>
          </p:cNvSpPr>
          <p:nvPr>
            <p:ph type="dt" sz="half" idx="10"/>
          </p:nvPr>
        </p:nvSpPr>
        <p:spPr>
          <a:xfrm>
            <a:off x="574463" y="6375679"/>
            <a:ext cx="924342" cy="348462"/>
          </a:xfrm>
        </p:spPr>
        <p:txBody>
          <a:bodyPr/>
          <a:lstStyle/>
          <a:p>
            <a:fld id="{B4C71EC6-210F-42DE-9C53-41977AD35B3D}" type="datetimeFigureOut">
              <a:rPr lang="ru-RU" smtClean="0"/>
              <a:t>02.12.2020</a:t>
            </a:fld>
            <a:endParaRPr lang="ru-RU"/>
          </a:p>
        </p:txBody>
      </p:sp>
      <p:sp>
        <p:nvSpPr>
          <p:cNvPr id="6" name="Footer Placeholder 5"/>
          <p:cNvSpPr>
            <a:spLocks noGrp="1"/>
          </p:cNvSpPr>
          <p:nvPr>
            <p:ph type="ftr" sz="quarter" idx="11"/>
          </p:nvPr>
        </p:nvSpPr>
        <p:spPr>
          <a:xfrm>
            <a:off x="1577716" y="6375679"/>
            <a:ext cx="2611634" cy="345796"/>
          </a:xfrm>
        </p:spPr>
        <p:txBody>
          <a:bodyPr/>
          <a:lstStyle/>
          <a:p>
            <a:endParaRPr lang="ru-RU"/>
          </a:p>
        </p:txBody>
      </p:sp>
      <p:sp>
        <p:nvSpPr>
          <p:cNvPr id="7" name="Slide Number Placeholder 6"/>
          <p:cNvSpPr>
            <a:spLocks noGrp="1"/>
          </p:cNvSpPr>
          <p:nvPr>
            <p:ph type="sldNum" sz="quarter" idx="12"/>
          </p:nvPr>
        </p:nvSpPr>
        <p:spPr>
          <a:xfrm>
            <a:off x="4256153" y="6375679"/>
            <a:ext cx="947460" cy="345796"/>
          </a:xfrm>
        </p:spPr>
        <p:txBody>
          <a:bodyPr/>
          <a:lstStyle/>
          <a:p>
            <a:fld id="{B19B0651-EE4F-4900-A07F-96A6BFA9D0F0}" type="slidenum">
              <a:rPr lang="ru-RU" smtClean="0"/>
              <a:t>‹#›</a:t>
            </a:fld>
            <a:endParaRPr lang="ru-RU"/>
          </a:p>
        </p:txBody>
      </p:sp>
      <p:sp>
        <p:nvSpPr>
          <p:cNvPr id="13" name="Rectangle 12"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004722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8758" y="382385"/>
            <a:ext cx="7633742" cy="1492132"/>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938758" y="2286002"/>
            <a:ext cx="7633742" cy="3593591"/>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938758" y="6375679"/>
            <a:ext cx="1747292"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fld id="{B4C71EC6-210F-42DE-9C53-41977AD35B3D}" type="datetimeFigureOut">
              <a:rPr lang="ru-RU" smtClean="0"/>
              <a:t>02.12.2020</a:t>
            </a:fld>
            <a:endParaRPr lang="ru-RU"/>
          </a:p>
        </p:txBody>
      </p:sp>
      <p:sp>
        <p:nvSpPr>
          <p:cNvPr id="5" name="Footer Placeholder 4"/>
          <p:cNvSpPr>
            <a:spLocks noGrp="1"/>
          </p:cNvSpPr>
          <p:nvPr>
            <p:ph type="ftr" sz="quarter" idx="3"/>
          </p:nvPr>
        </p:nvSpPr>
        <p:spPr>
          <a:xfrm>
            <a:off x="3028950" y="6375679"/>
            <a:ext cx="30861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endParaRPr lang="ru-RU"/>
          </a:p>
        </p:txBody>
      </p:sp>
      <p:sp>
        <p:nvSpPr>
          <p:cNvPr id="6" name="Slide Number Placeholder 5"/>
          <p:cNvSpPr>
            <a:spLocks noGrp="1"/>
          </p:cNvSpPr>
          <p:nvPr>
            <p:ph type="sldNum" sz="quarter" idx="4"/>
          </p:nvPr>
        </p:nvSpPr>
        <p:spPr>
          <a:xfrm>
            <a:off x="6457951" y="6375679"/>
            <a:ext cx="211454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B19B0651-EE4F-4900-A07F-96A6BFA9D0F0}" type="slidenum">
              <a:rPr lang="ru-RU" smtClean="0"/>
              <a:t>‹#›</a:t>
            </a:fld>
            <a:endParaRPr lang="ru-RU"/>
          </a:p>
        </p:txBody>
      </p:sp>
      <p:sp>
        <p:nvSpPr>
          <p:cNvPr id="12" name="Rectangle 11"/>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right edge border"/>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1" y="0"/>
            <a:ext cx="679090"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spTree>
    <p:extLst>
      <p:ext uri="{BB962C8B-B14F-4D97-AF65-F5344CB8AC3E}">
        <p14:creationId xmlns:p14="http://schemas.microsoft.com/office/powerpoint/2010/main" val="3144777083"/>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Lst>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594">
          <p15:clr>
            <a:srgbClr val="F26B43"/>
          </p15:clr>
        </p15:guide>
        <p15:guide id="1" pos="792">
          <p15:clr>
            <a:srgbClr val="F26B43"/>
          </p15:clr>
        </p15:guide>
        <p15:guide id="2" pos="7200">
          <p15:clr>
            <a:srgbClr val="F26B43"/>
          </p15:clr>
        </p15:guide>
        <p15:guide id="3" pos="5400">
          <p15:clr>
            <a:srgbClr val="F26B43"/>
          </p15:clr>
        </p15:guide>
        <p15:guide id="4" orient="horz" pos="4008">
          <p15:clr>
            <a:srgbClr val="F26B43"/>
          </p15:clr>
        </p15:guide>
        <p15:guide id="5" orient="horz" pos="1440">
          <p15:clr>
            <a:srgbClr val="F26B43"/>
          </p15:clr>
        </p15:guide>
        <p15:guide id="6" orient="horz" pos="3720">
          <p15:clr>
            <a:srgbClr val="F26B43"/>
          </p15:clr>
        </p15:guide>
        <p15:guide id="7"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90.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0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30.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60.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50.png"/><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90.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50.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31.emf"/></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3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00.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13" Type="http://schemas.openxmlformats.org/officeDocument/2006/relationships/slide" Target="slide17.xml"/><Relationship Id="rId18" Type="http://schemas.openxmlformats.org/officeDocument/2006/relationships/slide" Target="slide22.xml"/><Relationship Id="rId26" Type="http://schemas.openxmlformats.org/officeDocument/2006/relationships/slide" Target="slide34.xml"/><Relationship Id="rId39" Type="http://schemas.openxmlformats.org/officeDocument/2006/relationships/slide" Target="slide45.xml"/><Relationship Id="rId3" Type="http://schemas.openxmlformats.org/officeDocument/2006/relationships/slide" Target="slide6.xml"/><Relationship Id="rId21" Type="http://schemas.openxmlformats.org/officeDocument/2006/relationships/slide" Target="slide26.xml"/><Relationship Id="rId34" Type="http://schemas.openxmlformats.org/officeDocument/2006/relationships/slide" Target="slide39.xml"/><Relationship Id="rId42" Type="http://schemas.openxmlformats.org/officeDocument/2006/relationships/slide" Target="slide49.xml"/><Relationship Id="rId47" Type="http://schemas.openxmlformats.org/officeDocument/2006/relationships/slide" Target="slide16.xml"/><Relationship Id="rId50" Type="http://schemas.openxmlformats.org/officeDocument/2006/relationships/slide" Target="slide46.xml"/><Relationship Id="rId7" Type="http://schemas.openxmlformats.org/officeDocument/2006/relationships/slide" Target="slide10.xml"/><Relationship Id="rId12" Type="http://schemas.openxmlformats.org/officeDocument/2006/relationships/slide" Target="slide15.xml"/><Relationship Id="rId17" Type="http://schemas.openxmlformats.org/officeDocument/2006/relationships/slide" Target="slide21.xml"/><Relationship Id="rId25" Type="http://schemas.openxmlformats.org/officeDocument/2006/relationships/slide" Target="slide30.xml"/><Relationship Id="rId33" Type="http://schemas.openxmlformats.org/officeDocument/2006/relationships/slide" Target="slide37.xml"/><Relationship Id="rId38" Type="http://schemas.openxmlformats.org/officeDocument/2006/relationships/slide" Target="slide44.xml"/><Relationship Id="rId46" Type="http://schemas.openxmlformats.org/officeDocument/2006/relationships/slide" Target="slide53.xml"/><Relationship Id="rId2" Type="http://schemas.openxmlformats.org/officeDocument/2006/relationships/slide" Target="slide5.xml"/><Relationship Id="rId16" Type="http://schemas.openxmlformats.org/officeDocument/2006/relationships/slide" Target="slide20.xml"/><Relationship Id="rId20" Type="http://schemas.openxmlformats.org/officeDocument/2006/relationships/slide" Target="slide25.xml"/><Relationship Id="rId29" Type="http://schemas.openxmlformats.org/officeDocument/2006/relationships/slide" Target="slide35.xml"/><Relationship Id="rId41" Type="http://schemas.openxmlformats.org/officeDocument/2006/relationships/slide" Target="slide48.xml"/><Relationship Id="rId1" Type="http://schemas.openxmlformats.org/officeDocument/2006/relationships/slideLayout" Target="../slideLayouts/slideLayout7.xml"/><Relationship Id="rId6" Type="http://schemas.openxmlformats.org/officeDocument/2006/relationships/slide" Target="slide9.xml"/><Relationship Id="rId11" Type="http://schemas.openxmlformats.org/officeDocument/2006/relationships/slide" Target="slide14.xml"/><Relationship Id="rId24" Type="http://schemas.openxmlformats.org/officeDocument/2006/relationships/slide" Target="slide29.xml"/><Relationship Id="rId32" Type="http://schemas.openxmlformats.org/officeDocument/2006/relationships/slide" Target="slide38.xml"/><Relationship Id="rId37" Type="http://schemas.openxmlformats.org/officeDocument/2006/relationships/slide" Target="slide43.xml"/><Relationship Id="rId40" Type="http://schemas.openxmlformats.org/officeDocument/2006/relationships/slide" Target="slide47.xml"/><Relationship Id="rId45" Type="http://schemas.openxmlformats.org/officeDocument/2006/relationships/slide" Target="slide52.xml"/><Relationship Id="rId5" Type="http://schemas.openxmlformats.org/officeDocument/2006/relationships/slide" Target="slide8.xml"/><Relationship Id="rId15" Type="http://schemas.openxmlformats.org/officeDocument/2006/relationships/slide" Target="slide19.xml"/><Relationship Id="rId23" Type="http://schemas.openxmlformats.org/officeDocument/2006/relationships/slide" Target="slide28.xml"/><Relationship Id="rId28" Type="http://schemas.openxmlformats.org/officeDocument/2006/relationships/slide" Target="slide33.xml"/><Relationship Id="rId36" Type="http://schemas.openxmlformats.org/officeDocument/2006/relationships/slide" Target="slide41.xml"/><Relationship Id="rId49" Type="http://schemas.openxmlformats.org/officeDocument/2006/relationships/slide" Target="slide31.xml"/><Relationship Id="rId10" Type="http://schemas.openxmlformats.org/officeDocument/2006/relationships/slide" Target="slide13.xml"/><Relationship Id="rId19" Type="http://schemas.openxmlformats.org/officeDocument/2006/relationships/slide" Target="slide23.xml"/><Relationship Id="rId31" Type="http://schemas.openxmlformats.org/officeDocument/2006/relationships/slide" Target="slide42.xml"/><Relationship Id="rId44" Type="http://schemas.openxmlformats.org/officeDocument/2006/relationships/slide" Target="slide51.xml"/><Relationship Id="rId4" Type="http://schemas.openxmlformats.org/officeDocument/2006/relationships/slide" Target="slide7.xml"/><Relationship Id="rId9" Type="http://schemas.openxmlformats.org/officeDocument/2006/relationships/slide" Target="slide12.xml"/><Relationship Id="rId14" Type="http://schemas.openxmlformats.org/officeDocument/2006/relationships/slide" Target="slide18.xml"/><Relationship Id="rId22" Type="http://schemas.openxmlformats.org/officeDocument/2006/relationships/slide" Target="slide27.xml"/><Relationship Id="rId27" Type="http://schemas.openxmlformats.org/officeDocument/2006/relationships/slide" Target="slide32.xml"/><Relationship Id="rId30" Type="http://schemas.openxmlformats.org/officeDocument/2006/relationships/slide" Target="slide36.xml"/><Relationship Id="rId35" Type="http://schemas.openxmlformats.org/officeDocument/2006/relationships/slide" Target="slide40.xml"/><Relationship Id="rId43" Type="http://schemas.openxmlformats.org/officeDocument/2006/relationships/slide" Target="slide50.xml"/><Relationship Id="rId48" Type="http://schemas.openxmlformats.org/officeDocument/2006/relationships/slide" Target="slide24.xml"/><Relationship Id="rId8" Type="http://schemas.openxmlformats.org/officeDocument/2006/relationships/slide" Target="slide11.xml"/></Relationships>
</file>

<file path=ppt/slides/_rels/slide4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4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5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8.jp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5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0.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rot="298527">
            <a:off x="496069" y="1641385"/>
            <a:ext cx="8392674" cy="4426532"/>
          </a:xfrm>
          <a:ln>
            <a:solidFill>
              <a:schemeClr val="accent1"/>
            </a:solidFill>
          </a:ln>
        </p:spPr>
        <p:txBody>
          <a:bodyPr>
            <a:normAutofit fontScale="90000"/>
          </a:bodyPr>
          <a:lstStyle/>
          <a:p>
            <a:r>
              <a:rPr lang="ru-RU" dirty="0">
                <a:solidFill>
                  <a:srgbClr val="FF0000"/>
                </a:solidFill>
              </a:rPr>
              <a:t>игра</a:t>
            </a:r>
            <a:br>
              <a:rPr lang="ru-RU" dirty="0">
                <a:solidFill>
                  <a:srgbClr val="FFFF00"/>
                </a:solidFill>
              </a:rPr>
            </a:br>
            <a:r>
              <a:rPr lang="ru-RU" sz="4000" dirty="0">
                <a:solidFill>
                  <a:srgbClr val="FF0000"/>
                </a:solidFill>
              </a:rPr>
              <a:t>по теме:</a:t>
            </a:r>
            <a:br>
              <a:rPr lang="ru-RU" sz="4000" dirty="0">
                <a:solidFill>
                  <a:srgbClr val="FF0000"/>
                </a:solidFill>
              </a:rPr>
            </a:br>
            <a:r>
              <a:rPr lang="ru-RU" sz="4000" dirty="0">
                <a:solidFill>
                  <a:srgbClr val="FF0000"/>
                </a:solidFill>
              </a:rPr>
              <a:t> </a:t>
            </a:r>
            <a:br>
              <a:rPr lang="ru-RU" dirty="0">
                <a:solidFill>
                  <a:srgbClr val="C00000"/>
                </a:solidFill>
              </a:rPr>
            </a:br>
            <a:br>
              <a:rPr lang="ru-RU" dirty="0">
                <a:solidFill>
                  <a:srgbClr val="C00000"/>
                </a:solidFill>
              </a:rPr>
            </a:br>
            <a:r>
              <a:rPr lang="ru-RU" dirty="0">
                <a:solidFill>
                  <a:srgbClr val="FF0000"/>
                </a:solidFill>
              </a:rPr>
              <a:t>«С математикой нам весело»</a:t>
            </a:r>
            <a:br>
              <a:rPr lang="ru-RU" dirty="0">
                <a:solidFill>
                  <a:srgbClr val="C00000"/>
                </a:solidFill>
              </a:rPr>
            </a:br>
            <a:endParaRPr lang="ru-RU" dirty="0">
              <a:solidFill>
                <a:srgbClr val="C00000"/>
              </a:solidFill>
            </a:endParaRPr>
          </a:p>
        </p:txBody>
      </p:sp>
    </p:spTree>
    <p:extLst>
      <p:ext uri="{BB962C8B-B14F-4D97-AF65-F5344CB8AC3E}">
        <p14:creationId xmlns:p14="http://schemas.microsoft.com/office/powerpoint/2010/main" val="7494993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1043492" y="980728"/>
                <a:ext cx="6777317" cy="4851901"/>
              </a:xfrm>
            </p:spPr>
            <p:txBody>
              <a:bodyPr>
                <a:normAutofit/>
              </a:bodyPr>
              <a:lstStyle/>
              <a:p>
                <a:pPr marL="68580" indent="0">
                  <a:buNone/>
                </a:pPr>
                <a:r>
                  <a:rPr lang="ru-RU" sz="4400" dirty="0">
                    <a:latin typeface="Times New Roman" pitchFamily="18" charset="0"/>
                    <a:cs typeface="Times New Roman" pitchFamily="18" charset="0"/>
                  </a:rPr>
                  <a:t> 6. Сократите дробь:</a:t>
                </a:r>
              </a:p>
              <a:p>
                <a:pPr marL="68580" indent="0">
                  <a:buNone/>
                </a:pPr>
                <a14:m>
                  <m:oMathPara xmlns:m="http://schemas.openxmlformats.org/officeDocument/2006/math">
                    <m:oMathParaPr>
                      <m:jc m:val="centerGroup"/>
                    </m:oMathParaPr>
                    <m:oMath xmlns:m="http://schemas.openxmlformats.org/officeDocument/2006/math">
                      <m:f>
                        <m:fPr>
                          <m:ctrlPr>
                            <a:rPr lang="ru-RU" sz="4400" i="1" smtClean="0">
                              <a:latin typeface="Cambria Math" panose="02040503050406030204" pitchFamily="18" charset="0"/>
                              <a:cs typeface="Times New Roman" pitchFamily="18" charset="0"/>
                            </a:rPr>
                          </m:ctrlPr>
                        </m:fPr>
                        <m:num>
                          <m:r>
                            <a:rPr lang="ru-RU" sz="4400" b="0" i="1" smtClean="0">
                              <a:latin typeface="Cambria Math" panose="02040503050406030204" pitchFamily="18" charset="0"/>
                              <a:cs typeface="Times New Roman" pitchFamily="18" charset="0"/>
                            </a:rPr>
                            <m:t>−2∗3∗16</m:t>
                          </m:r>
                        </m:num>
                        <m:den>
                          <m:r>
                            <a:rPr lang="ru-RU" sz="4400" b="0" i="1" smtClean="0">
                              <a:latin typeface="Cambria Math" panose="02040503050406030204" pitchFamily="18" charset="0"/>
                              <a:cs typeface="Times New Roman" pitchFamily="18" charset="0"/>
                            </a:rPr>
                            <m:t>−4∗9∗8</m:t>
                          </m:r>
                        </m:den>
                      </m:f>
                      <m:r>
                        <a:rPr lang="ru-RU" sz="4400" b="0" i="1" smtClean="0">
                          <a:latin typeface="Cambria Math" panose="02040503050406030204" pitchFamily="18" charset="0"/>
                          <a:cs typeface="Times New Roman" pitchFamily="18" charset="0"/>
                        </a:rPr>
                        <m:t>=</m:t>
                      </m:r>
                    </m:oMath>
                  </m:oMathPara>
                </a14:m>
                <a:endParaRPr lang="ru-RU" sz="4400" dirty="0">
                  <a:latin typeface="Times New Roman" pitchFamily="18" charset="0"/>
                  <a:cs typeface="Times New Roman" pitchFamily="18" charset="0"/>
                </a:endParaRPr>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1043492" y="980728"/>
                <a:ext cx="6777317" cy="4851901"/>
              </a:xfrm>
              <a:blipFill>
                <a:blip r:embed="rId2"/>
                <a:stretch>
                  <a:fillRect l="-540" t="-3392"/>
                </a:stretch>
              </a:blipFill>
            </p:spPr>
            <p:txBody>
              <a:bodyPr/>
              <a:lstStyle/>
              <a:p>
                <a:r>
                  <a:rPr lang="ru-RU">
                    <a:noFill/>
                  </a:rPr>
                  <a:t> </a:t>
                </a:r>
              </a:p>
            </p:txBody>
          </p:sp>
        </mc:Fallback>
      </mc:AlternateContent>
      <p:pic>
        <p:nvPicPr>
          <p:cNvPr id="6146"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5824633"/>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5"/>
          <a:stretch>
            <a:fillRect/>
          </a:stretch>
        </p:blipFill>
        <p:spPr>
          <a:xfrm>
            <a:off x="3995936" y="3356992"/>
            <a:ext cx="4464496" cy="3278882"/>
          </a:xfrm>
          <a:prstGeom prst="rect">
            <a:avLst/>
          </a:prstGeom>
        </p:spPr>
      </p:pic>
    </p:spTree>
    <p:extLst>
      <p:ext uri="{BB962C8B-B14F-4D97-AF65-F5344CB8AC3E}">
        <p14:creationId xmlns:p14="http://schemas.microsoft.com/office/powerpoint/2010/main" val="182906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755576" y="188640"/>
                <a:ext cx="7632848" cy="5643989"/>
              </a:xfrm>
            </p:spPr>
            <p:txBody>
              <a:bodyPr>
                <a:normAutofit/>
              </a:bodyPr>
              <a:lstStyle/>
              <a:p>
                <a:pPr marL="68580" indent="0">
                  <a:buNone/>
                </a:pPr>
                <a:r>
                  <a:rPr lang="ru-RU" sz="5400" dirty="0"/>
                  <a:t> 7. Выполните умножение:</a:t>
                </a:r>
              </a:p>
              <a:p>
                <a:pPr marL="68580" indent="0">
                  <a:buNone/>
                </a:pPr>
                <a14:m>
                  <m:oMath xmlns:m="http://schemas.openxmlformats.org/officeDocument/2006/math">
                    <m:f>
                      <m:fPr>
                        <m:ctrlPr>
                          <a:rPr lang="ru-RU" sz="5400" i="1" smtClean="0">
                            <a:latin typeface="Cambria Math" panose="02040503050406030204" pitchFamily="18" charset="0"/>
                          </a:rPr>
                        </m:ctrlPr>
                      </m:fPr>
                      <m:num>
                        <m:r>
                          <a:rPr lang="ru-RU" sz="5400" b="0" i="1" smtClean="0">
                            <a:latin typeface="Cambria Math" panose="02040503050406030204" pitchFamily="18" charset="0"/>
                          </a:rPr>
                          <m:t>−3</m:t>
                        </m:r>
                      </m:num>
                      <m:den>
                        <m:r>
                          <a:rPr lang="ru-RU" sz="5400" b="0" i="1" smtClean="0">
                            <a:latin typeface="Cambria Math" panose="02040503050406030204" pitchFamily="18" charset="0"/>
                          </a:rPr>
                          <m:t>8</m:t>
                        </m:r>
                      </m:den>
                    </m:f>
                    <m:r>
                      <a:rPr lang="ru-RU" sz="5400" b="0" i="1" smtClean="0">
                        <a:latin typeface="Cambria Math" panose="02040503050406030204" pitchFamily="18" charset="0"/>
                      </a:rPr>
                      <m:t>∗</m:t>
                    </m:r>
                  </m:oMath>
                </a14:m>
                <a:r>
                  <a:rPr lang="ru-RU" sz="5400" dirty="0"/>
                  <a:t> </a:t>
                </a:r>
                <a14:m>
                  <m:oMath xmlns:m="http://schemas.openxmlformats.org/officeDocument/2006/math">
                    <m:f>
                      <m:fPr>
                        <m:ctrlPr>
                          <a:rPr lang="ru-RU" sz="5400" i="1" dirty="0" smtClean="0">
                            <a:latin typeface="Cambria Math" panose="02040503050406030204" pitchFamily="18" charset="0"/>
                          </a:rPr>
                        </m:ctrlPr>
                      </m:fPr>
                      <m:num>
                        <m:r>
                          <a:rPr lang="ru-RU" sz="5400" b="0" i="1" dirty="0" smtClean="0">
                            <a:latin typeface="Cambria Math" panose="02040503050406030204" pitchFamily="18" charset="0"/>
                          </a:rPr>
                          <m:t>2</m:t>
                        </m:r>
                      </m:num>
                      <m:den>
                        <m:r>
                          <a:rPr lang="ru-RU" sz="5400" b="0" i="1" dirty="0" smtClean="0">
                            <a:latin typeface="Cambria Math" panose="02040503050406030204" pitchFamily="18" charset="0"/>
                          </a:rPr>
                          <m:t>−5</m:t>
                        </m:r>
                      </m:den>
                    </m:f>
                    <m:r>
                      <a:rPr lang="ru-RU" sz="5400" b="0" i="1" dirty="0" smtClean="0">
                        <a:latin typeface="Cambria Math" panose="02040503050406030204" pitchFamily="18" charset="0"/>
                      </a:rPr>
                      <m:t>=</m:t>
                    </m:r>
                  </m:oMath>
                </a14:m>
                <a:endParaRPr lang="ru-RU" sz="5400" dirty="0"/>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755576" y="188640"/>
                <a:ext cx="7632848" cy="5643989"/>
              </a:xfrm>
              <a:blipFill>
                <a:blip r:embed="rId2"/>
                <a:stretch>
                  <a:fillRect l="-3435" t="-3888"/>
                </a:stretch>
              </a:blipFill>
            </p:spPr>
            <p:txBody>
              <a:bodyPr/>
              <a:lstStyle/>
              <a:p>
                <a:r>
                  <a:rPr lang="ru-RU">
                    <a:noFill/>
                  </a:rPr>
                  <a:t> </a:t>
                </a:r>
              </a:p>
            </p:txBody>
          </p:sp>
        </mc:Fallback>
      </mc:AlternateContent>
      <p:pic>
        <p:nvPicPr>
          <p:cNvPr id="7170"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074" y="5296054"/>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05515" y="1268760"/>
            <a:ext cx="3486001" cy="3914107"/>
          </a:xfrm>
          <a:prstGeom prst="rect">
            <a:avLst/>
          </a:prstGeom>
        </p:spPr>
      </p:pic>
    </p:spTree>
    <p:extLst>
      <p:ext uri="{BB962C8B-B14F-4D97-AF65-F5344CB8AC3E}">
        <p14:creationId xmlns:p14="http://schemas.microsoft.com/office/powerpoint/2010/main" val="2341438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1052736"/>
            <a:ext cx="7416824" cy="5256584"/>
          </a:xfrm>
        </p:spPr>
        <p:txBody>
          <a:bodyPr>
            <a:normAutofit/>
          </a:bodyPr>
          <a:lstStyle/>
          <a:p>
            <a:pPr marL="68580" indent="0">
              <a:buNone/>
            </a:pPr>
            <a:r>
              <a:rPr lang="ru-RU" sz="4400" dirty="0"/>
              <a:t> </a:t>
            </a:r>
          </a:p>
        </p:txBody>
      </p:sp>
      <p:pic>
        <p:nvPicPr>
          <p:cNvPr id="8194"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4203" y="5696545"/>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a:stretch>
            <a:fillRect/>
          </a:stretch>
        </p:blipFill>
        <p:spPr>
          <a:xfrm>
            <a:off x="1132678" y="1264692"/>
            <a:ext cx="7255746" cy="3746819"/>
          </a:xfrm>
          <a:prstGeom prst="rect">
            <a:avLst/>
          </a:prstGeom>
        </p:spPr>
      </p:pic>
      <p:sp>
        <p:nvSpPr>
          <p:cNvPr id="5" name="TextBox 4"/>
          <p:cNvSpPr txBox="1"/>
          <p:nvPr/>
        </p:nvSpPr>
        <p:spPr>
          <a:xfrm>
            <a:off x="885795" y="336791"/>
            <a:ext cx="3888432" cy="707886"/>
          </a:xfrm>
          <a:prstGeom prst="rect">
            <a:avLst/>
          </a:prstGeom>
          <a:noFill/>
        </p:spPr>
        <p:txBody>
          <a:bodyPr wrap="square" rtlCol="0">
            <a:spAutoFit/>
          </a:bodyPr>
          <a:lstStyle/>
          <a:p>
            <a:r>
              <a:rPr lang="ru-RU" sz="4000" dirty="0"/>
              <a:t>8.</a:t>
            </a:r>
          </a:p>
        </p:txBody>
      </p:sp>
    </p:spTree>
    <p:extLst>
      <p:ext uri="{BB962C8B-B14F-4D97-AF65-F5344CB8AC3E}">
        <p14:creationId xmlns:p14="http://schemas.microsoft.com/office/powerpoint/2010/main" val="3914213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836712"/>
            <a:ext cx="7560840" cy="5544616"/>
          </a:xfrm>
        </p:spPr>
        <p:txBody>
          <a:bodyPr>
            <a:normAutofit/>
          </a:bodyPr>
          <a:lstStyle/>
          <a:p>
            <a:pPr marL="68580" indent="0">
              <a:buNone/>
            </a:pPr>
            <a:r>
              <a:rPr lang="ru-RU" sz="4400" dirty="0">
                <a:latin typeface="Times New Roman" pitchFamily="18" charset="0"/>
                <a:cs typeface="Times New Roman" pitchFamily="18" charset="0"/>
              </a:rPr>
              <a:t>9. </a:t>
            </a:r>
            <a:r>
              <a:rPr lang="ru-RU" sz="4400" i="1" dirty="0">
                <a:solidFill>
                  <a:srgbClr val="FF0000"/>
                </a:solidFill>
                <a:latin typeface="Times New Roman" pitchFamily="18" charset="0"/>
                <a:cs typeface="Times New Roman" pitchFamily="18" charset="0"/>
              </a:rPr>
              <a:t>Шанс</a:t>
            </a:r>
          </a:p>
          <a:p>
            <a:pPr marL="68580" indent="0">
              <a:buNone/>
            </a:pPr>
            <a:endParaRPr lang="ru-RU" sz="4400" dirty="0">
              <a:latin typeface="Times New Roman" pitchFamily="18" charset="0"/>
              <a:cs typeface="Times New Roman" pitchFamily="18" charset="0"/>
            </a:endParaRPr>
          </a:p>
          <a:p>
            <a:pPr marL="68580" indent="0">
              <a:buNone/>
            </a:pPr>
            <a:r>
              <a:rPr lang="ru-RU" sz="4400" i="1" dirty="0">
                <a:latin typeface="Times New Roman" pitchFamily="18" charset="0"/>
                <a:cs typeface="Times New Roman" pitchFamily="18" charset="0"/>
              </a:rPr>
              <a:t>Вы выиграли 2 желтых смайлика</a:t>
            </a:r>
          </a:p>
        </p:txBody>
      </p:sp>
      <p:pic>
        <p:nvPicPr>
          <p:cNvPr id="9218"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5620197"/>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51070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683568" y="836712"/>
                <a:ext cx="7560840" cy="5400600"/>
              </a:xfrm>
            </p:spPr>
            <p:txBody>
              <a:bodyPr>
                <a:normAutofit/>
              </a:bodyPr>
              <a:lstStyle/>
              <a:p>
                <a:pPr marL="68580" indent="0">
                  <a:buNone/>
                </a:pPr>
                <a:r>
                  <a:rPr lang="ru-RU" sz="4400" dirty="0">
                    <a:latin typeface="Times New Roman" pitchFamily="18" charset="0"/>
                    <a:cs typeface="Times New Roman" pitchFamily="18" charset="0"/>
                  </a:rPr>
                  <a:t> 10.Возведите в степень</a:t>
                </a:r>
              </a:p>
              <a:p>
                <a:pPr marL="68580" indent="0">
                  <a:buNone/>
                </a:pPr>
                <a14:m>
                  <m:oMath xmlns:m="http://schemas.openxmlformats.org/officeDocument/2006/math">
                    <m:sSup>
                      <m:sSupPr>
                        <m:ctrlPr>
                          <a:rPr lang="ru-RU" sz="4400" i="1" smtClean="0">
                            <a:latin typeface="Cambria Math" panose="02040503050406030204" pitchFamily="18" charset="0"/>
                            <a:cs typeface="Times New Roman" pitchFamily="18" charset="0"/>
                          </a:rPr>
                        </m:ctrlPr>
                      </m:sSupPr>
                      <m:e>
                        <m:r>
                          <a:rPr lang="ru-RU" sz="4400" b="0" i="1" smtClean="0">
                            <a:latin typeface="Cambria Math" panose="02040503050406030204" pitchFamily="18" charset="0"/>
                            <a:cs typeface="Times New Roman" pitchFamily="18" charset="0"/>
                          </a:rPr>
                          <m:t>(</m:t>
                        </m:r>
                        <m:f>
                          <m:fPr>
                            <m:ctrlPr>
                              <a:rPr lang="ru-RU" sz="4400" i="1" smtClean="0">
                                <a:latin typeface="Cambria Math" panose="02040503050406030204" pitchFamily="18" charset="0"/>
                                <a:cs typeface="Times New Roman" pitchFamily="18" charset="0"/>
                              </a:rPr>
                            </m:ctrlPr>
                          </m:fPr>
                          <m:num>
                            <m:r>
                              <a:rPr lang="ru-RU" sz="4400" b="0" i="1" smtClean="0">
                                <a:latin typeface="Cambria Math" panose="02040503050406030204" pitchFamily="18" charset="0"/>
                                <a:cs typeface="Times New Roman" pitchFamily="18" charset="0"/>
                              </a:rPr>
                              <m:t>−4</m:t>
                            </m:r>
                          </m:num>
                          <m:den>
                            <m:r>
                              <a:rPr lang="ru-RU" sz="4400" b="0" i="1" smtClean="0">
                                <a:latin typeface="Cambria Math" panose="02040503050406030204" pitchFamily="18" charset="0"/>
                                <a:cs typeface="Times New Roman" pitchFamily="18" charset="0"/>
                              </a:rPr>
                              <m:t>12</m:t>
                            </m:r>
                          </m:den>
                        </m:f>
                        <m:r>
                          <a:rPr lang="ru-RU" sz="4400" b="0" i="1" smtClean="0">
                            <a:latin typeface="Cambria Math" panose="02040503050406030204" pitchFamily="18" charset="0"/>
                            <a:cs typeface="Times New Roman" pitchFamily="18" charset="0"/>
                          </a:rPr>
                          <m:t>)</m:t>
                        </m:r>
                      </m:e>
                      <m:sup>
                        <m:r>
                          <a:rPr lang="ru-RU" sz="4400" b="0" i="1" smtClean="0">
                            <a:latin typeface="Cambria Math" panose="02040503050406030204" pitchFamily="18" charset="0"/>
                            <a:cs typeface="Times New Roman" pitchFamily="18" charset="0"/>
                          </a:rPr>
                          <m:t>2</m:t>
                        </m:r>
                      </m:sup>
                    </m:sSup>
                  </m:oMath>
                </a14:m>
                <a:r>
                  <a:rPr lang="ru-RU" sz="4400" dirty="0">
                    <a:latin typeface="Times New Roman" pitchFamily="18" charset="0"/>
                    <a:cs typeface="Times New Roman" pitchFamily="18" charset="0"/>
                  </a:rPr>
                  <a:t>=</a:t>
                </a:r>
              </a:p>
              <a:p>
                <a:pPr marL="68580" indent="0">
                  <a:buNone/>
                </a:pPr>
                <a:endParaRPr lang="ru-RU" sz="4400" dirty="0">
                  <a:latin typeface="Times New Roman" pitchFamily="18" charset="0"/>
                  <a:cs typeface="Times New Roman" pitchFamily="18" charset="0"/>
                </a:endParaRPr>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683568" y="836712"/>
                <a:ext cx="7560840" cy="5400600"/>
              </a:xfrm>
              <a:blipFill>
                <a:blip r:embed="rId2"/>
                <a:stretch>
                  <a:fillRect l="-484" t="-2935"/>
                </a:stretch>
              </a:blipFill>
            </p:spPr>
            <p:txBody>
              <a:bodyPr/>
              <a:lstStyle/>
              <a:p>
                <a:r>
                  <a:rPr lang="ru-RU">
                    <a:noFill/>
                  </a:rPr>
                  <a:t> </a:t>
                </a:r>
              </a:p>
            </p:txBody>
          </p:sp>
        </mc:Fallback>
      </mc:AlternateContent>
      <p:pic>
        <p:nvPicPr>
          <p:cNvPr id="10242"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5661248"/>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1720" y="2669140"/>
            <a:ext cx="3024336" cy="3552683"/>
          </a:xfrm>
          <a:prstGeom prst="rect">
            <a:avLst/>
          </a:prstGeom>
        </p:spPr>
      </p:pic>
    </p:spTree>
    <p:extLst>
      <p:ext uri="{BB962C8B-B14F-4D97-AF65-F5344CB8AC3E}">
        <p14:creationId xmlns:p14="http://schemas.microsoft.com/office/powerpoint/2010/main" val="18851298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683568" y="215898"/>
                <a:ext cx="8064896" cy="6021414"/>
              </a:xfrm>
            </p:spPr>
            <p:txBody>
              <a:bodyPr>
                <a:normAutofit/>
              </a:bodyPr>
              <a:lstStyle/>
              <a:p>
                <a:pPr marL="68580" indent="0">
                  <a:buNone/>
                </a:pPr>
                <a:r>
                  <a:rPr lang="ru-RU" sz="6000" dirty="0"/>
                  <a:t>11. Выполните действия</a:t>
                </a:r>
              </a:p>
              <a:p>
                <a:pPr marL="68580" indent="0">
                  <a:buNone/>
                </a:pPr>
                <a:r>
                  <a:rPr lang="ru-RU" sz="6000" dirty="0"/>
                  <a:t>-</a:t>
                </a:r>
                <a14:m>
                  <m:oMath xmlns:m="http://schemas.openxmlformats.org/officeDocument/2006/math">
                    <m:f>
                      <m:fPr>
                        <m:ctrlPr>
                          <a:rPr lang="ru-RU" sz="6000" i="1" smtClean="0">
                            <a:latin typeface="Cambria Math" panose="02040503050406030204" pitchFamily="18" charset="0"/>
                          </a:rPr>
                        </m:ctrlPr>
                      </m:fPr>
                      <m:num>
                        <m:r>
                          <a:rPr lang="ru-RU" sz="6000" b="0" i="1" smtClean="0">
                            <a:latin typeface="Cambria Math" panose="02040503050406030204" pitchFamily="18" charset="0"/>
                          </a:rPr>
                          <m:t>1</m:t>
                        </m:r>
                      </m:num>
                      <m:den>
                        <m:r>
                          <a:rPr lang="ru-RU" sz="6000" b="0" i="1" smtClean="0">
                            <a:latin typeface="Cambria Math" panose="02040503050406030204" pitchFamily="18" charset="0"/>
                          </a:rPr>
                          <m:t>3</m:t>
                        </m:r>
                      </m:den>
                    </m:f>
                    <m:r>
                      <a:rPr lang="ru-RU" sz="6000" b="0" i="1" smtClean="0">
                        <a:latin typeface="Cambria Math" panose="02040503050406030204" pitchFamily="18" charset="0"/>
                      </a:rPr>
                      <m:t>∗2=</m:t>
                    </m:r>
                  </m:oMath>
                </a14:m>
                <a:endParaRPr lang="ru-RU" sz="6000" dirty="0"/>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683568" y="215898"/>
                <a:ext cx="8064896" cy="6021414"/>
              </a:xfrm>
              <a:blipFill>
                <a:blip r:embed="rId2"/>
                <a:stretch>
                  <a:fillRect l="-3704" t="-3947"/>
                </a:stretch>
              </a:blipFill>
            </p:spPr>
            <p:txBody>
              <a:bodyPr/>
              <a:lstStyle/>
              <a:p>
                <a:r>
                  <a:rPr lang="ru-RU">
                    <a:noFill/>
                  </a:rPr>
                  <a:t> </a:t>
                </a:r>
              </a:p>
            </p:txBody>
          </p:sp>
        </mc:Fallback>
      </mc:AlternateContent>
      <p:pic>
        <p:nvPicPr>
          <p:cNvPr id="11266"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6145768"/>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5"/>
          <a:stretch>
            <a:fillRect/>
          </a:stretch>
        </p:blipFill>
        <p:spPr>
          <a:xfrm>
            <a:off x="5245220" y="1772816"/>
            <a:ext cx="3898780" cy="4687011"/>
          </a:xfrm>
          <a:prstGeom prst="rect">
            <a:avLst/>
          </a:prstGeom>
        </p:spPr>
      </p:pic>
    </p:spTree>
    <p:extLst>
      <p:ext uri="{BB962C8B-B14F-4D97-AF65-F5344CB8AC3E}">
        <p14:creationId xmlns:p14="http://schemas.microsoft.com/office/powerpoint/2010/main" val="30164153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980728"/>
            <a:ext cx="7704856" cy="5328592"/>
          </a:xfrm>
        </p:spPr>
        <p:txBody>
          <a:bodyPr>
            <a:normAutofit/>
          </a:bodyPr>
          <a:lstStyle/>
          <a:p>
            <a:pPr marL="68580" indent="0">
              <a:buNone/>
            </a:pPr>
            <a:r>
              <a:rPr lang="ru-RU" sz="4400" dirty="0"/>
              <a:t>12. </a:t>
            </a:r>
            <a:r>
              <a:rPr lang="ru-RU" sz="4400" i="1" dirty="0">
                <a:solidFill>
                  <a:srgbClr val="FF0000"/>
                </a:solidFill>
                <a:latin typeface="Times New Roman" panose="02020603050405020304" pitchFamily="18" charset="0"/>
                <a:cs typeface="Times New Roman" panose="02020603050405020304" pitchFamily="18" charset="0"/>
              </a:rPr>
              <a:t>Шанс</a:t>
            </a:r>
          </a:p>
          <a:p>
            <a:pPr marL="68580" indent="0">
              <a:buNone/>
            </a:pPr>
            <a:r>
              <a:rPr lang="ru-RU" sz="4400" i="1" dirty="0">
                <a:latin typeface="Times New Roman" panose="02020603050405020304" pitchFamily="18" charset="0"/>
                <a:cs typeface="Times New Roman" panose="02020603050405020304" pitchFamily="18" charset="0"/>
              </a:rPr>
              <a:t>Вы возвращаетесь на 4 хода назад</a:t>
            </a:r>
          </a:p>
        </p:txBody>
      </p:sp>
      <p:pic>
        <p:nvPicPr>
          <p:cNvPr id="12290"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5373216"/>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74927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683568" y="764704"/>
                <a:ext cx="7632848" cy="5472608"/>
              </a:xfrm>
            </p:spPr>
            <p:txBody>
              <a:bodyPr>
                <a:normAutofit/>
              </a:bodyPr>
              <a:lstStyle/>
              <a:p>
                <a:pPr marL="68580" indent="0">
                  <a:buNone/>
                </a:pPr>
                <a:r>
                  <a:rPr lang="en-US" sz="4400" dirty="0"/>
                  <a:t>1</a:t>
                </a:r>
                <a:r>
                  <a:rPr lang="ru-RU" sz="4400" dirty="0"/>
                  <a:t>3. Выполните действия:</a:t>
                </a:r>
              </a:p>
              <a:p>
                <a:pPr marL="68580" indent="0">
                  <a:buNone/>
                </a:pPr>
                <a14:m>
                  <m:oMath xmlns:m="http://schemas.openxmlformats.org/officeDocument/2006/math">
                    <m:f>
                      <m:fPr>
                        <m:ctrlPr>
                          <a:rPr lang="en-US" sz="4400" i="1" smtClean="0">
                            <a:latin typeface="Cambria Math" panose="02040503050406030204" pitchFamily="18" charset="0"/>
                          </a:rPr>
                        </m:ctrlPr>
                      </m:fPr>
                      <m:num>
                        <m:r>
                          <a:rPr lang="ru-RU" sz="4400" b="0" i="1" smtClean="0">
                            <a:latin typeface="Cambria Math" panose="02040503050406030204" pitchFamily="18" charset="0"/>
                          </a:rPr>
                          <m:t>25</m:t>
                        </m:r>
                      </m:num>
                      <m:den>
                        <m:r>
                          <a:rPr lang="ru-RU" sz="4400" b="0" i="1" smtClean="0">
                            <a:latin typeface="Cambria Math" panose="02040503050406030204" pitchFamily="18" charset="0"/>
                          </a:rPr>
                          <m:t>28</m:t>
                        </m:r>
                      </m:den>
                    </m:f>
                  </m:oMath>
                </a14:m>
                <a:r>
                  <a:rPr lang="en-US" sz="4400" dirty="0"/>
                  <a:t> </a:t>
                </a:r>
                <a:r>
                  <a:rPr lang="ru-RU" sz="4400" dirty="0"/>
                  <a:t>*(-14)=</a:t>
                </a:r>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683568" y="764704"/>
                <a:ext cx="7632848" cy="5472608"/>
              </a:xfrm>
              <a:blipFill>
                <a:blip r:embed="rId2"/>
                <a:stretch>
                  <a:fillRect l="-2316" t="-3007"/>
                </a:stretch>
              </a:blipFill>
            </p:spPr>
            <p:txBody>
              <a:bodyPr/>
              <a:lstStyle/>
              <a:p>
                <a:r>
                  <a:rPr lang="ru-RU">
                    <a:noFill/>
                  </a:rPr>
                  <a:t> </a:t>
                </a:r>
              </a:p>
            </p:txBody>
          </p:sp>
        </mc:Fallback>
      </mc:AlternateContent>
      <p:pic>
        <p:nvPicPr>
          <p:cNvPr id="13314"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8642" y="5661248"/>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215" y="2852936"/>
            <a:ext cx="3748321" cy="3672408"/>
          </a:xfrm>
          <a:prstGeom prst="rect">
            <a:avLst/>
          </a:prstGeom>
        </p:spPr>
      </p:pic>
    </p:spTree>
    <p:extLst>
      <p:ext uri="{BB962C8B-B14F-4D97-AF65-F5344CB8AC3E}">
        <p14:creationId xmlns:p14="http://schemas.microsoft.com/office/powerpoint/2010/main" val="2414592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1"/>
          <p:cNvPicPr>
            <a:picLocks noGrp="1" noChangeAspect="1"/>
          </p:cNvPicPr>
          <p:nvPr>
            <p:ph idx="1"/>
          </p:nvPr>
        </p:nvPicPr>
        <p:blipFill>
          <a:blip r:embed="rId2"/>
          <a:stretch>
            <a:fillRect/>
          </a:stretch>
        </p:blipFill>
        <p:spPr>
          <a:xfrm>
            <a:off x="1475824" y="1334882"/>
            <a:ext cx="6120914" cy="3999323"/>
          </a:xfrm>
          <a:prstGeom prst="rect">
            <a:avLst/>
          </a:prstGeom>
        </p:spPr>
      </p:pic>
      <p:pic>
        <p:nvPicPr>
          <p:cNvPr id="14338"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5894" y="5445224"/>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187624" y="392196"/>
            <a:ext cx="2736304" cy="923330"/>
          </a:xfrm>
          <a:prstGeom prst="rect">
            <a:avLst/>
          </a:prstGeom>
          <a:noFill/>
        </p:spPr>
        <p:txBody>
          <a:bodyPr wrap="square" rtlCol="0">
            <a:spAutoFit/>
          </a:bodyPr>
          <a:lstStyle/>
          <a:p>
            <a:r>
              <a:rPr lang="ru-RU" sz="5400" dirty="0"/>
              <a:t>14.</a:t>
            </a:r>
          </a:p>
        </p:txBody>
      </p:sp>
    </p:spTree>
    <p:extLst>
      <p:ext uri="{BB962C8B-B14F-4D97-AF65-F5344CB8AC3E}">
        <p14:creationId xmlns:p14="http://schemas.microsoft.com/office/powerpoint/2010/main" val="17055567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539552" y="548680"/>
                <a:ext cx="7920880" cy="5904656"/>
              </a:xfrm>
            </p:spPr>
            <p:txBody>
              <a:bodyPr>
                <a:normAutofit/>
              </a:bodyPr>
              <a:lstStyle/>
              <a:p>
                <a:pPr marL="68580" indent="0">
                  <a:buNone/>
                </a:pPr>
                <a:r>
                  <a:rPr lang="ru-RU" sz="4400" dirty="0"/>
                  <a:t>15. Возведите в степень:</a:t>
                </a:r>
              </a:p>
              <a:p>
                <a:pPr marL="68580" indent="0">
                  <a:buNone/>
                </a:pPr>
                <a:r>
                  <a:rPr lang="ru-RU" sz="6600" dirty="0"/>
                  <a:t>(-</a:t>
                </a:r>
                <a14:m>
                  <m:oMath xmlns:m="http://schemas.openxmlformats.org/officeDocument/2006/math">
                    <m:sSup>
                      <m:sSupPr>
                        <m:ctrlPr>
                          <a:rPr lang="ru-RU" sz="6600" i="1" smtClean="0">
                            <a:latin typeface="Cambria Math" panose="02040503050406030204" pitchFamily="18" charset="0"/>
                          </a:rPr>
                        </m:ctrlPr>
                      </m:sSupPr>
                      <m:e>
                        <m:f>
                          <m:fPr>
                            <m:ctrlPr>
                              <a:rPr lang="ru-RU" sz="6600" i="1" smtClean="0">
                                <a:latin typeface="Cambria Math" panose="02040503050406030204" pitchFamily="18" charset="0"/>
                              </a:rPr>
                            </m:ctrlPr>
                          </m:fPr>
                          <m:num>
                            <m:r>
                              <a:rPr lang="ru-RU" sz="6600" b="0" i="1" smtClean="0">
                                <a:latin typeface="Cambria Math" panose="02040503050406030204" pitchFamily="18" charset="0"/>
                              </a:rPr>
                              <m:t>1</m:t>
                            </m:r>
                          </m:num>
                          <m:den>
                            <m:r>
                              <a:rPr lang="ru-RU" sz="6600" b="0" i="1" smtClean="0">
                                <a:latin typeface="Cambria Math" panose="02040503050406030204" pitchFamily="18" charset="0"/>
                              </a:rPr>
                              <m:t>3</m:t>
                            </m:r>
                          </m:den>
                        </m:f>
                        <m:r>
                          <a:rPr lang="ru-RU" sz="6600" b="0" i="1" smtClean="0">
                            <a:latin typeface="Cambria Math" panose="02040503050406030204" pitchFamily="18" charset="0"/>
                          </a:rPr>
                          <m:t>)</m:t>
                        </m:r>
                      </m:e>
                      <m:sup>
                        <m:r>
                          <a:rPr lang="ru-RU" sz="6600" b="0" i="1" smtClean="0">
                            <a:latin typeface="Cambria Math" panose="02040503050406030204" pitchFamily="18" charset="0"/>
                          </a:rPr>
                          <m:t>3</m:t>
                        </m:r>
                      </m:sup>
                    </m:sSup>
                  </m:oMath>
                </a14:m>
                <a:r>
                  <a:rPr lang="ru-RU" sz="6600" dirty="0"/>
                  <a:t>=</a:t>
                </a:r>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539552" y="548680"/>
                <a:ext cx="7920880" cy="5904656"/>
              </a:xfrm>
              <a:blipFill>
                <a:blip r:embed="rId2"/>
                <a:stretch>
                  <a:fillRect l="-4465" t="-2786"/>
                </a:stretch>
              </a:blipFill>
            </p:spPr>
            <p:txBody>
              <a:bodyPr/>
              <a:lstStyle/>
              <a:p>
                <a:r>
                  <a:rPr lang="ru-RU">
                    <a:noFill/>
                  </a:rPr>
                  <a:t> </a:t>
                </a:r>
              </a:p>
            </p:txBody>
          </p:sp>
        </mc:Fallback>
      </mc:AlternateContent>
      <p:pic>
        <p:nvPicPr>
          <p:cNvPr id="15362"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5945004"/>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5"/>
          <a:stretch>
            <a:fillRect/>
          </a:stretch>
        </p:blipFill>
        <p:spPr>
          <a:xfrm>
            <a:off x="5571120" y="1408709"/>
            <a:ext cx="3368842" cy="5073080"/>
          </a:xfrm>
          <a:prstGeom prst="rect">
            <a:avLst/>
          </a:prstGeom>
        </p:spPr>
      </p:pic>
    </p:spTree>
    <p:extLst>
      <p:ext uri="{BB962C8B-B14F-4D97-AF65-F5344CB8AC3E}">
        <p14:creationId xmlns:p14="http://schemas.microsoft.com/office/powerpoint/2010/main" val="1334546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260648"/>
            <a:ext cx="7474024" cy="5606752"/>
          </a:xfrm>
        </p:spPr>
        <p:txBody>
          <a:bodyPr/>
          <a:lstStyle/>
          <a:p>
            <a:pPr marL="0" indent="0">
              <a:buNone/>
            </a:pPr>
            <a:r>
              <a:rPr lang="ru-RU" sz="3600" i="1" dirty="0"/>
              <a:t>Учиться можно только весело.</a:t>
            </a:r>
            <a:endParaRPr lang="ru-RU" sz="3600" dirty="0"/>
          </a:p>
          <a:p>
            <a:pPr marL="0" indent="0">
              <a:buNone/>
            </a:pPr>
            <a:r>
              <a:rPr lang="ru-RU" sz="3600" i="1" dirty="0"/>
              <a:t>Чтобы переваривать знания, надо поглощать их с аппетитом.</a:t>
            </a:r>
          </a:p>
          <a:p>
            <a:pPr marL="0" indent="0">
              <a:buNone/>
            </a:pPr>
            <a:endParaRPr lang="ru-RU" sz="3600" i="1" dirty="0"/>
          </a:p>
          <a:p>
            <a:pPr marL="0" indent="0">
              <a:buNone/>
            </a:pPr>
            <a:endParaRPr lang="ru-RU" sz="3600" dirty="0"/>
          </a:p>
          <a:p>
            <a:pPr marL="0" indent="0" algn="r">
              <a:buNone/>
            </a:pPr>
            <a:r>
              <a:rPr lang="ru-RU" sz="3600" i="1" dirty="0"/>
              <a:t>(А. Франс)</a:t>
            </a:r>
            <a:endParaRPr lang="ru-RU" sz="3600" dirty="0"/>
          </a:p>
          <a:p>
            <a:endParaRPr lang="ru-RU" dirty="0"/>
          </a:p>
        </p:txBody>
      </p:sp>
      <p:pic>
        <p:nvPicPr>
          <p:cNvPr id="4" name="Рисунок 3"/>
          <p:cNvPicPr>
            <a:picLocks noChangeAspect="1"/>
          </p:cNvPicPr>
          <p:nvPr/>
        </p:nvPicPr>
        <p:blipFill>
          <a:blip r:embed="rId2"/>
          <a:stretch>
            <a:fillRect/>
          </a:stretch>
        </p:blipFill>
        <p:spPr>
          <a:xfrm>
            <a:off x="1023346" y="2204864"/>
            <a:ext cx="3469242" cy="4104456"/>
          </a:xfrm>
          <a:prstGeom prst="rect">
            <a:avLst/>
          </a:prstGeom>
        </p:spPr>
      </p:pic>
    </p:spTree>
    <p:extLst>
      <p:ext uri="{BB962C8B-B14F-4D97-AF65-F5344CB8AC3E}">
        <p14:creationId xmlns:p14="http://schemas.microsoft.com/office/powerpoint/2010/main" val="3088480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548680"/>
            <a:ext cx="7632848" cy="5760640"/>
          </a:xfrm>
        </p:spPr>
        <p:txBody>
          <a:bodyPr>
            <a:normAutofit/>
          </a:bodyPr>
          <a:lstStyle/>
          <a:p>
            <a:pPr marL="68580" indent="0">
              <a:buNone/>
            </a:pPr>
            <a:r>
              <a:rPr lang="ru-RU" sz="4400" dirty="0"/>
              <a:t>16.Какие виды треугольников вы знаете?</a:t>
            </a:r>
            <a:endParaRPr lang="ru-RU" sz="6600" dirty="0"/>
          </a:p>
        </p:txBody>
      </p:sp>
      <p:pic>
        <p:nvPicPr>
          <p:cNvPr id="16386"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5996218"/>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a:stretch>
            <a:fillRect/>
          </a:stretch>
        </p:blipFill>
        <p:spPr>
          <a:xfrm>
            <a:off x="755576" y="3284984"/>
            <a:ext cx="2592288" cy="3247809"/>
          </a:xfrm>
          <a:prstGeom prst="rect">
            <a:avLst/>
          </a:prstGeom>
        </p:spPr>
      </p:pic>
    </p:spTree>
    <p:extLst>
      <p:ext uri="{BB962C8B-B14F-4D97-AF65-F5344CB8AC3E}">
        <p14:creationId xmlns:p14="http://schemas.microsoft.com/office/powerpoint/2010/main" val="29277839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476672"/>
            <a:ext cx="7776864" cy="5760640"/>
          </a:xfrm>
        </p:spPr>
        <p:txBody>
          <a:bodyPr>
            <a:normAutofit/>
          </a:bodyPr>
          <a:lstStyle/>
          <a:p>
            <a:pPr marL="68580" indent="0">
              <a:buNone/>
            </a:pPr>
            <a:r>
              <a:rPr lang="ru-RU" sz="4400" dirty="0"/>
              <a:t>17. Я приношу с собою боль,</a:t>
            </a:r>
          </a:p>
          <a:p>
            <a:pPr marL="68580" indent="0">
              <a:buNone/>
            </a:pPr>
            <a:r>
              <a:rPr lang="ru-RU" sz="4400" dirty="0"/>
              <a:t>В лице большое искаженье.</a:t>
            </a:r>
          </a:p>
          <a:p>
            <a:pPr marL="68580" indent="0">
              <a:buNone/>
            </a:pPr>
            <a:r>
              <a:rPr lang="ru-RU" sz="4400" dirty="0"/>
              <a:t>А «Ф» на «П» заменишь коль,</a:t>
            </a:r>
          </a:p>
          <a:p>
            <a:pPr marL="68580" indent="0">
              <a:buNone/>
            </a:pPr>
            <a:r>
              <a:rPr lang="ru-RU" sz="4400" dirty="0"/>
              <a:t>То сразу превращусь я в знак сложенья.</a:t>
            </a:r>
          </a:p>
          <a:p>
            <a:pPr marL="68580" indent="0">
              <a:buNone/>
            </a:pPr>
            <a:endParaRPr lang="ru-RU" dirty="0"/>
          </a:p>
        </p:txBody>
      </p:sp>
      <p:pic>
        <p:nvPicPr>
          <p:cNvPr id="17410"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280" y="5301208"/>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34293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755576" y="908720"/>
                <a:ext cx="7560840" cy="5328592"/>
              </a:xfrm>
            </p:spPr>
            <p:txBody>
              <a:bodyPr>
                <a:normAutofit/>
              </a:bodyPr>
              <a:lstStyle/>
              <a:p>
                <a:pPr marL="68580" indent="0">
                  <a:buNone/>
                </a:pPr>
                <a:r>
                  <a:rPr lang="ru-RU" sz="4400" dirty="0"/>
                  <a:t>18. Выполните действия:</a:t>
                </a:r>
              </a:p>
              <a:p>
                <a:pPr marL="68580" indent="0">
                  <a:buNone/>
                </a:pPr>
                <a14:m>
                  <m:oMathPara xmlns:m="http://schemas.openxmlformats.org/officeDocument/2006/math">
                    <m:oMathParaPr>
                      <m:jc m:val="centerGroup"/>
                    </m:oMathParaPr>
                    <m:oMath xmlns:m="http://schemas.openxmlformats.org/officeDocument/2006/math">
                      <m:f>
                        <m:fPr>
                          <m:ctrlPr>
                            <a:rPr lang="ru-RU" sz="4400" i="1" smtClean="0">
                              <a:latin typeface="Cambria Math" panose="02040503050406030204" pitchFamily="18" charset="0"/>
                            </a:rPr>
                          </m:ctrlPr>
                        </m:fPr>
                        <m:num>
                          <m:r>
                            <a:rPr lang="ru-RU" sz="4400" b="0" i="1" smtClean="0">
                              <a:latin typeface="Cambria Math" panose="02040503050406030204" pitchFamily="18" charset="0"/>
                            </a:rPr>
                            <m:t>−16</m:t>
                          </m:r>
                        </m:num>
                        <m:den>
                          <m:r>
                            <a:rPr lang="ru-RU" sz="4400" b="0" i="1" smtClean="0">
                              <a:latin typeface="Cambria Math" panose="02040503050406030204" pitchFamily="18" charset="0"/>
                            </a:rPr>
                            <m:t>25</m:t>
                          </m:r>
                        </m:den>
                      </m:f>
                      <m:r>
                        <a:rPr lang="ru-RU" sz="4400" b="0" i="1" smtClean="0">
                          <a:latin typeface="Cambria Math" panose="02040503050406030204" pitchFamily="18" charset="0"/>
                        </a:rPr>
                        <m:t>:</m:t>
                      </m:r>
                      <m:d>
                        <m:dPr>
                          <m:ctrlPr>
                            <a:rPr lang="ru-RU" sz="4400" b="0" i="1" smtClean="0">
                              <a:latin typeface="Cambria Math" panose="02040503050406030204" pitchFamily="18" charset="0"/>
                            </a:rPr>
                          </m:ctrlPr>
                        </m:dPr>
                        <m:e>
                          <m:f>
                            <m:fPr>
                              <m:ctrlPr>
                                <a:rPr lang="ru-RU" sz="4400" b="0" i="1" smtClean="0">
                                  <a:latin typeface="Cambria Math" panose="02040503050406030204" pitchFamily="18" charset="0"/>
                                </a:rPr>
                              </m:ctrlPr>
                            </m:fPr>
                            <m:num>
                              <m:r>
                                <a:rPr lang="ru-RU" sz="4400" b="0" i="1" smtClean="0">
                                  <a:latin typeface="Cambria Math" panose="02040503050406030204" pitchFamily="18" charset="0"/>
                                </a:rPr>
                                <m:t>−8</m:t>
                              </m:r>
                            </m:num>
                            <m:den>
                              <m:r>
                                <a:rPr lang="ru-RU" sz="4400" b="0" i="1" smtClean="0">
                                  <a:latin typeface="Cambria Math" panose="02040503050406030204" pitchFamily="18" charset="0"/>
                                </a:rPr>
                                <m:t>15</m:t>
                              </m:r>
                            </m:den>
                          </m:f>
                        </m:e>
                      </m:d>
                      <m:r>
                        <a:rPr lang="ru-RU" sz="4400" b="0" i="1" smtClean="0">
                          <a:latin typeface="Cambria Math" panose="02040503050406030204" pitchFamily="18" charset="0"/>
                        </a:rPr>
                        <m:t>=</m:t>
                      </m:r>
                    </m:oMath>
                  </m:oMathPara>
                </a14:m>
                <a:endParaRPr lang="ru-RU" sz="4400" dirty="0"/>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755576" y="908720"/>
                <a:ext cx="7560840" cy="5328592"/>
              </a:xfrm>
              <a:blipFill>
                <a:blip r:embed="rId2"/>
                <a:stretch>
                  <a:fillRect l="-2419" t="-3089"/>
                </a:stretch>
              </a:blipFill>
            </p:spPr>
            <p:txBody>
              <a:bodyPr/>
              <a:lstStyle/>
              <a:p>
                <a:r>
                  <a:rPr lang="ru-RU">
                    <a:noFill/>
                  </a:rPr>
                  <a:t> </a:t>
                </a:r>
              </a:p>
            </p:txBody>
          </p:sp>
        </mc:Fallback>
      </mc:AlternateContent>
      <p:pic>
        <p:nvPicPr>
          <p:cNvPr id="18434"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5589240"/>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2120" y="3212976"/>
            <a:ext cx="3255186" cy="3255186"/>
          </a:xfrm>
          <a:prstGeom prst="rect">
            <a:avLst/>
          </a:prstGeom>
        </p:spPr>
      </p:pic>
    </p:spTree>
    <p:extLst>
      <p:ext uri="{BB962C8B-B14F-4D97-AF65-F5344CB8AC3E}">
        <p14:creationId xmlns:p14="http://schemas.microsoft.com/office/powerpoint/2010/main" val="2475935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1"/>
          <p:cNvPicPr>
            <a:picLocks noGrp="1" noChangeAspect="1"/>
          </p:cNvPicPr>
          <p:nvPr>
            <p:ph idx="1"/>
          </p:nvPr>
        </p:nvPicPr>
        <p:blipFill>
          <a:blip r:embed="rId2"/>
          <a:stretch>
            <a:fillRect/>
          </a:stretch>
        </p:blipFill>
        <p:spPr>
          <a:xfrm>
            <a:off x="1183191" y="2329838"/>
            <a:ext cx="7104476" cy="2414225"/>
          </a:xfrm>
          <a:prstGeom prst="rect">
            <a:avLst/>
          </a:prstGeom>
        </p:spPr>
      </p:pic>
      <p:pic>
        <p:nvPicPr>
          <p:cNvPr id="19458"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5589240"/>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71600" y="764704"/>
            <a:ext cx="2880320" cy="1107996"/>
          </a:xfrm>
          <a:prstGeom prst="rect">
            <a:avLst/>
          </a:prstGeom>
          <a:noFill/>
        </p:spPr>
        <p:txBody>
          <a:bodyPr wrap="square" rtlCol="0">
            <a:spAutoFit/>
          </a:bodyPr>
          <a:lstStyle/>
          <a:p>
            <a:r>
              <a:rPr lang="ru-RU" sz="6600" dirty="0"/>
              <a:t>19</a:t>
            </a:r>
            <a:r>
              <a:rPr lang="ru-RU" dirty="0"/>
              <a:t>.</a:t>
            </a:r>
          </a:p>
        </p:txBody>
      </p:sp>
    </p:spTree>
    <p:extLst>
      <p:ext uri="{BB962C8B-B14F-4D97-AF65-F5344CB8AC3E}">
        <p14:creationId xmlns:p14="http://schemas.microsoft.com/office/powerpoint/2010/main" val="16675188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980728"/>
            <a:ext cx="7488832" cy="5400600"/>
          </a:xfrm>
        </p:spPr>
        <p:txBody>
          <a:bodyPr/>
          <a:lstStyle/>
          <a:p>
            <a:pPr marL="68580" indent="0">
              <a:buNone/>
            </a:pPr>
            <a:r>
              <a:rPr lang="ru-RU" sz="4400" dirty="0"/>
              <a:t>20. С буквой «Р» - с овцы стригут,</a:t>
            </a:r>
          </a:p>
          <a:p>
            <a:pPr marL="68580" indent="0">
              <a:buNone/>
            </a:pPr>
            <a:r>
              <a:rPr lang="ru-RU" sz="4400" dirty="0"/>
              <a:t>В нити прочные прядут.</a:t>
            </a:r>
          </a:p>
          <a:p>
            <a:pPr marL="68580" indent="0">
              <a:buNone/>
            </a:pPr>
            <a:r>
              <a:rPr lang="ru-RU" sz="4400" dirty="0"/>
              <a:t>А без «Р» - нужна для счёта,</a:t>
            </a:r>
          </a:p>
          <a:p>
            <a:pPr marL="68580" indent="0">
              <a:buNone/>
            </a:pPr>
            <a:r>
              <a:rPr lang="ru-RU" sz="4400" dirty="0"/>
              <a:t>Цифрой быть - её работа.</a:t>
            </a:r>
          </a:p>
          <a:p>
            <a:pPr marL="68580" indent="0">
              <a:buNone/>
            </a:pPr>
            <a:endParaRPr lang="ru-RU" dirty="0"/>
          </a:p>
        </p:txBody>
      </p:sp>
      <p:pic>
        <p:nvPicPr>
          <p:cNvPr id="20482"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280" y="5661248"/>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48954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15616" y="692696"/>
            <a:ext cx="7200900" cy="3581400"/>
          </a:xfrm>
        </p:spPr>
        <p:txBody>
          <a:bodyPr>
            <a:normAutofit/>
          </a:bodyPr>
          <a:lstStyle/>
          <a:p>
            <a:pPr marL="0" indent="0">
              <a:buNone/>
            </a:pPr>
            <a:r>
              <a:rPr lang="ru-RU" sz="5400" dirty="0"/>
              <a:t>21. </a:t>
            </a:r>
            <a:r>
              <a:rPr lang="ru-RU" sz="5400" i="1" dirty="0">
                <a:solidFill>
                  <a:srgbClr val="FF0000"/>
                </a:solidFill>
                <a:latin typeface="Times New Roman" panose="02020603050405020304" pitchFamily="18" charset="0"/>
                <a:cs typeface="Times New Roman" panose="02020603050405020304" pitchFamily="18" charset="0"/>
              </a:rPr>
              <a:t>Шанс</a:t>
            </a:r>
          </a:p>
          <a:p>
            <a:pPr marL="0" indent="0">
              <a:buNone/>
            </a:pPr>
            <a:r>
              <a:rPr lang="ru-RU" sz="5400" i="1" dirty="0">
                <a:solidFill>
                  <a:schemeClr val="tx2"/>
                </a:solidFill>
                <a:latin typeface="Times New Roman" panose="02020603050405020304" pitchFamily="18" charset="0"/>
                <a:cs typeface="Times New Roman" panose="02020603050405020304" pitchFamily="18" charset="0"/>
              </a:rPr>
              <a:t>Вы получаете 3 красных </a:t>
            </a:r>
            <a:r>
              <a:rPr lang="ru-RU" sz="5400" i="1" dirty="0" err="1">
                <a:solidFill>
                  <a:schemeClr val="tx2"/>
                </a:solidFill>
                <a:latin typeface="Times New Roman" panose="02020603050405020304" pitchFamily="18" charset="0"/>
                <a:cs typeface="Times New Roman" panose="02020603050405020304" pitchFamily="18" charset="0"/>
              </a:rPr>
              <a:t>смайла</a:t>
            </a:r>
            <a:endParaRPr lang="ru-RU" sz="5400" i="1" dirty="0">
              <a:solidFill>
                <a:schemeClr val="tx2"/>
              </a:solidFill>
              <a:latin typeface="Times New Roman" panose="02020603050405020304" pitchFamily="18" charset="0"/>
              <a:cs typeface="Times New Roman" panose="02020603050405020304" pitchFamily="18" charset="0"/>
            </a:endParaRPr>
          </a:p>
        </p:txBody>
      </p:sp>
      <p:sp>
        <p:nvSpPr>
          <p:cNvPr id="2" name="Стрелка вправо 1">
            <a:hlinkClick r:id="rId2" action="ppaction://hlinksldjump"/>
          </p:cNvPr>
          <p:cNvSpPr/>
          <p:nvPr/>
        </p:nvSpPr>
        <p:spPr>
          <a:xfrm rot="10800000">
            <a:off x="2195736" y="5301208"/>
            <a:ext cx="1152128"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7280039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836712"/>
            <a:ext cx="7632848" cy="5400600"/>
          </a:xfrm>
        </p:spPr>
        <p:txBody>
          <a:bodyPr>
            <a:noAutofit/>
          </a:bodyPr>
          <a:lstStyle/>
          <a:p>
            <a:pPr marL="68580" indent="0" algn="r">
              <a:buNone/>
            </a:pPr>
            <a:r>
              <a:rPr lang="ru-RU" sz="3600" dirty="0">
                <a:latin typeface="Times New Roman" panose="02020603050405020304" pitchFamily="18" charset="0"/>
                <a:cs typeface="Times New Roman" panose="02020603050405020304" pitchFamily="18" charset="0"/>
              </a:rPr>
              <a:t>22. Какие виды углов вы знаете?</a:t>
            </a:r>
            <a:endParaRPr lang="ru-RU" sz="6600" dirty="0"/>
          </a:p>
        </p:txBody>
      </p:sp>
      <p:pic>
        <p:nvPicPr>
          <p:cNvPr id="21506"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5700737"/>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a:stretch>
            <a:fillRect/>
          </a:stretch>
        </p:blipFill>
        <p:spPr>
          <a:xfrm>
            <a:off x="657106" y="1916832"/>
            <a:ext cx="4298045" cy="4438601"/>
          </a:xfrm>
          <a:prstGeom prst="rect">
            <a:avLst/>
          </a:prstGeom>
        </p:spPr>
      </p:pic>
    </p:spTree>
    <p:extLst>
      <p:ext uri="{BB962C8B-B14F-4D97-AF65-F5344CB8AC3E}">
        <p14:creationId xmlns:p14="http://schemas.microsoft.com/office/powerpoint/2010/main" val="20523179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7584" y="836712"/>
            <a:ext cx="6993225" cy="4995917"/>
          </a:xfrm>
        </p:spPr>
        <p:txBody>
          <a:bodyPr>
            <a:normAutofit/>
          </a:bodyPr>
          <a:lstStyle/>
          <a:p>
            <a:pPr marL="68580" indent="0">
              <a:buNone/>
            </a:pPr>
            <a:r>
              <a:rPr lang="ru-RU" sz="4400" dirty="0"/>
              <a:t>23. Что такое медиана?</a:t>
            </a:r>
          </a:p>
        </p:txBody>
      </p:sp>
      <p:pic>
        <p:nvPicPr>
          <p:cNvPr id="22530"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9539" y="6198179"/>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a:stretch>
            <a:fillRect/>
          </a:stretch>
        </p:blipFill>
        <p:spPr>
          <a:xfrm>
            <a:off x="768729" y="3364011"/>
            <a:ext cx="3011183" cy="3398587"/>
          </a:xfrm>
          <a:prstGeom prst="rect">
            <a:avLst/>
          </a:prstGeom>
        </p:spPr>
      </p:pic>
    </p:spTree>
    <p:extLst>
      <p:ext uri="{BB962C8B-B14F-4D97-AF65-F5344CB8AC3E}">
        <p14:creationId xmlns:p14="http://schemas.microsoft.com/office/powerpoint/2010/main" val="2968460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548680"/>
            <a:ext cx="7704856" cy="5904656"/>
          </a:xfrm>
        </p:spPr>
        <p:txBody>
          <a:bodyPr>
            <a:normAutofit/>
          </a:bodyPr>
          <a:lstStyle/>
          <a:p>
            <a:pPr marL="68580" indent="0">
              <a:buNone/>
            </a:pPr>
            <a:r>
              <a:rPr lang="ru-RU" sz="4400" dirty="0"/>
              <a:t>24. Что такое биссектриса?</a:t>
            </a:r>
          </a:p>
        </p:txBody>
      </p:sp>
      <p:pic>
        <p:nvPicPr>
          <p:cNvPr id="23554"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6039271"/>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a:stretch>
            <a:fillRect/>
          </a:stretch>
        </p:blipFill>
        <p:spPr>
          <a:xfrm>
            <a:off x="4716016" y="2536550"/>
            <a:ext cx="4205461" cy="4205461"/>
          </a:xfrm>
          <a:prstGeom prst="rect">
            <a:avLst/>
          </a:prstGeom>
        </p:spPr>
      </p:pic>
    </p:spTree>
    <p:extLst>
      <p:ext uri="{BB962C8B-B14F-4D97-AF65-F5344CB8AC3E}">
        <p14:creationId xmlns:p14="http://schemas.microsoft.com/office/powerpoint/2010/main" val="4969649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1"/>
          <p:cNvPicPr>
            <a:picLocks noGrp="1" noChangeAspect="1"/>
          </p:cNvPicPr>
          <p:nvPr>
            <p:ph idx="1"/>
          </p:nvPr>
        </p:nvPicPr>
        <p:blipFill>
          <a:blip r:embed="rId2"/>
          <a:stretch>
            <a:fillRect/>
          </a:stretch>
        </p:blipFill>
        <p:spPr>
          <a:xfrm>
            <a:off x="971600" y="1844824"/>
            <a:ext cx="7566504" cy="2880320"/>
          </a:xfrm>
          <a:prstGeom prst="rect">
            <a:avLst/>
          </a:prstGeom>
        </p:spPr>
      </p:pic>
      <p:pic>
        <p:nvPicPr>
          <p:cNvPr id="24578"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5805264"/>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259632" y="332656"/>
            <a:ext cx="3024336" cy="1107996"/>
          </a:xfrm>
          <a:prstGeom prst="rect">
            <a:avLst/>
          </a:prstGeom>
          <a:noFill/>
        </p:spPr>
        <p:txBody>
          <a:bodyPr wrap="square" rtlCol="0">
            <a:spAutoFit/>
          </a:bodyPr>
          <a:lstStyle/>
          <a:p>
            <a:r>
              <a:rPr lang="ru-RU" sz="6600" dirty="0"/>
              <a:t>25.</a:t>
            </a:r>
          </a:p>
        </p:txBody>
      </p:sp>
    </p:spTree>
    <p:extLst>
      <p:ext uri="{BB962C8B-B14F-4D97-AF65-F5344CB8AC3E}">
        <p14:creationId xmlns:p14="http://schemas.microsoft.com/office/powerpoint/2010/main" val="1817212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7584" y="116632"/>
            <a:ext cx="8136904" cy="6456228"/>
          </a:xfrm>
        </p:spPr>
        <p:txBody>
          <a:bodyPr/>
          <a:lstStyle/>
          <a:p>
            <a:pPr marL="0" indent="0">
              <a:buNone/>
            </a:pPr>
            <a:r>
              <a:rPr lang="ru-RU" sz="2400" b="1" dirty="0">
                <a:solidFill>
                  <a:srgbClr val="FF0000"/>
                </a:solidFill>
              </a:rPr>
              <a:t>Правила игры:</a:t>
            </a:r>
          </a:p>
          <a:p>
            <a:pPr marL="0" indent="0">
              <a:buNone/>
            </a:pPr>
            <a:r>
              <a:rPr lang="ru-RU" dirty="0"/>
              <a:t>Класс делится на две команды. Выбирают капитана, выбирают название своей команде. Капитаны команд выходят, вытягивают листик с номером (какими по счету будут ходить). Капитаны команд начинают игру первыми, нужно выйти к доске и бросить игральный кубик. И начинам отчет со старта, смотря сколько выпало на кубике, открываем задание и отвечаем, если команда не знает ответа, или же ответила неправильно, ход переходит другой команде. За каждый правильный ответ, команда получает желтый смайлик, если же команда ответила неправильно, или не отвечает на вопрос, то и достаётся красный смайлик. В игре также есть логические примеры. Есть Шанс – он разный, в одном случае можно выиграть дополнительно баллы, в другом что то проиграть. В конце урока подсчитываем, желтый смайлик даёт нам 10 балов, а красный забираем 5. </a:t>
            </a:r>
          </a:p>
        </p:txBody>
      </p:sp>
      <p:pic>
        <p:nvPicPr>
          <p:cNvPr id="4" name="Рисунок 3"/>
          <p:cNvPicPr>
            <a:picLocks noChangeAspect="1"/>
          </p:cNvPicPr>
          <p:nvPr/>
        </p:nvPicPr>
        <p:blipFill>
          <a:blip r:embed="rId2"/>
          <a:stretch>
            <a:fillRect/>
          </a:stretch>
        </p:blipFill>
        <p:spPr>
          <a:xfrm>
            <a:off x="755576" y="5027022"/>
            <a:ext cx="1656184" cy="1628018"/>
          </a:xfrm>
          <a:prstGeom prst="rect">
            <a:avLst/>
          </a:prstGeom>
        </p:spPr>
      </p:pic>
      <p:pic>
        <p:nvPicPr>
          <p:cNvPr id="5" name="Рисунок 4"/>
          <p:cNvPicPr>
            <a:picLocks noChangeAspect="1"/>
          </p:cNvPicPr>
          <p:nvPr/>
        </p:nvPicPr>
        <p:blipFill>
          <a:blip r:embed="rId3"/>
          <a:stretch>
            <a:fillRect/>
          </a:stretch>
        </p:blipFill>
        <p:spPr>
          <a:xfrm>
            <a:off x="6516216" y="4944842"/>
            <a:ext cx="1755800" cy="1792379"/>
          </a:xfrm>
          <a:prstGeom prst="rect">
            <a:avLst/>
          </a:prstGeom>
        </p:spPr>
      </p:pic>
    </p:spTree>
    <p:extLst>
      <p:ext uri="{BB962C8B-B14F-4D97-AF65-F5344CB8AC3E}">
        <p14:creationId xmlns:p14="http://schemas.microsoft.com/office/powerpoint/2010/main" val="29900687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836712"/>
            <a:ext cx="7704856" cy="5472608"/>
          </a:xfrm>
        </p:spPr>
        <p:txBody>
          <a:bodyPr/>
          <a:lstStyle/>
          <a:p>
            <a:pPr marL="68580" indent="0">
              <a:buNone/>
            </a:pPr>
            <a:r>
              <a:rPr lang="ru-RU" sz="4400" dirty="0"/>
              <a:t>26. Он грызун не очень мелкий,</a:t>
            </a:r>
          </a:p>
          <a:p>
            <a:pPr marL="68580" indent="0">
              <a:buNone/>
            </a:pPr>
            <a:r>
              <a:rPr lang="ru-RU" sz="4400" dirty="0"/>
              <a:t>Ибо чуть побольше белки.</a:t>
            </a:r>
          </a:p>
          <a:p>
            <a:pPr marL="68580" indent="0">
              <a:buNone/>
            </a:pPr>
            <a:r>
              <a:rPr lang="ru-RU" sz="4400" dirty="0"/>
              <a:t>А заменишь «У» на «О» -</a:t>
            </a:r>
          </a:p>
          <a:p>
            <a:pPr marL="68580" indent="0">
              <a:buNone/>
            </a:pPr>
            <a:r>
              <a:rPr lang="ru-RU" sz="4400" dirty="0"/>
              <a:t>Будет круглое число.</a:t>
            </a:r>
          </a:p>
          <a:p>
            <a:pPr marL="68580" indent="0">
              <a:buNone/>
            </a:pPr>
            <a:endParaRPr lang="ru-RU" dirty="0"/>
          </a:p>
        </p:txBody>
      </p:sp>
      <p:pic>
        <p:nvPicPr>
          <p:cNvPr id="25602"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5661248"/>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97069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611560" y="764704"/>
                <a:ext cx="7776864" cy="5400600"/>
              </a:xfrm>
            </p:spPr>
            <p:txBody>
              <a:bodyPr>
                <a:normAutofit/>
              </a:bodyPr>
              <a:lstStyle/>
              <a:p>
                <a:pPr marL="68580" indent="0">
                  <a:buNone/>
                </a:pPr>
                <a:r>
                  <a:rPr lang="ru-RU" sz="4400" dirty="0"/>
                  <a:t>27. Возведите в степень:</a:t>
                </a:r>
              </a:p>
              <a:p>
                <a:pPr marL="68580" indent="0">
                  <a:buNone/>
                </a:pPr>
                <a:r>
                  <a:rPr lang="ru-RU" sz="4400" dirty="0"/>
                  <a:t>(</a:t>
                </a:r>
                <a14:m>
                  <m:oMath xmlns:m="http://schemas.openxmlformats.org/officeDocument/2006/math">
                    <m:sSup>
                      <m:sSupPr>
                        <m:ctrlPr>
                          <a:rPr lang="ru-RU" sz="4400" i="1" smtClean="0">
                            <a:latin typeface="Cambria Math" panose="02040503050406030204" pitchFamily="18" charset="0"/>
                          </a:rPr>
                        </m:ctrlPr>
                      </m:sSupPr>
                      <m:e>
                        <m:f>
                          <m:fPr>
                            <m:ctrlPr>
                              <a:rPr lang="ru-RU" sz="4400" i="1" smtClean="0">
                                <a:latin typeface="Cambria Math" panose="02040503050406030204" pitchFamily="18" charset="0"/>
                              </a:rPr>
                            </m:ctrlPr>
                          </m:fPr>
                          <m:num>
                            <m:r>
                              <a:rPr lang="ru-RU" sz="4400" b="0" i="1" smtClean="0">
                                <a:latin typeface="Cambria Math" panose="02040503050406030204" pitchFamily="18" charset="0"/>
                              </a:rPr>
                              <m:t>−2</m:t>
                            </m:r>
                          </m:num>
                          <m:den>
                            <m:r>
                              <a:rPr lang="ru-RU" sz="4400" b="0" i="1" smtClean="0">
                                <a:latin typeface="Cambria Math" panose="02040503050406030204" pitchFamily="18" charset="0"/>
                              </a:rPr>
                              <m:t>5</m:t>
                            </m:r>
                          </m:den>
                        </m:f>
                        <m:r>
                          <a:rPr lang="ru-RU" sz="4400" b="0" i="1" smtClean="0">
                            <a:latin typeface="Cambria Math" panose="02040503050406030204" pitchFamily="18" charset="0"/>
                          </a:rPr>
                          <m:t>)</m:t>
                        </m:r>
                      </m:e>
                      <m:sup>
                        <m:r>
                          <a:rPr lang="ru-RU" sz="4400" b="0" i="1" smtClean="0">
                            <a:latin typeface="Cambria Math" panose="02040503050406030204" pitchFamily="18" charset="0"/>
                          </a:rPr>
                          <m:t>2</m:t>
                        </m:r>
                      </m:sup>
                    </m:sSup>
                  </m:oMath>
                </a14:m>
                <a:r>
                  <a:rPr lang="ru-RU" sz="4400" dirty="0"/>
                  <a:t>=</a:t>
                </a:r>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611560" y="764704"/>
                <a:ext cx="7776864" cy="5400600"/>
              </a:xfrm>
              <a:blipFill>
                <a:blip r:embed="rId2"/>
                <a:stretch>
                  <a:fillRect l="-2273" t="-3047"/>
                </a:stretch>
              </a:blipFill>
            </p:spPr>
            <p:txBody>
              <a:bodyPr/>
              <a:lstStyle/>
              <a:p>
                <a:r>
                  <a:rPr lang="ru-RU">
                    <a:noFill/>
                  </a:rPr>
                  <a:t> </a:t>
                </a:r>
              </a:p>
            </p:txBody>
          </p:sp>
        </mc:Fallback>
      </mc:AlternateContent>
      <p:pic>
        <p:nvPicPr>
          <p:cNvPr id="26626"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5975076"/>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5"/>
          <a:stretch>
            <a:fillRect/>
          </a:stretch>
        </p:blipFill>
        <p:spPr>
          <a:xfrm>
            <a:off x="5925836" y="1358751"/>
            <a:ext cx="3189564" cy="5499249"/>
          </a:xfrm>
          <a:prstGeom prst="rect">
            <a:avLst/>
          </a:prstGeom>
        </p:spPr>
      </p:pic>
    </p:spTree>
    <p:extLst>
      <p:ext uri="{BB962C8B-B14F-4D97-AF65-F5344CB8AC3E}">
        <p14:creationId xmlns:p14="http://schemas.microsoft.com/office/powerpoint/2010/main" val="24820402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908720"/>
            <a:ext cx="7848872" cy="5328592"/>
          </a:xfrm>
        </p:spPr>
        <p:txBody>
          <a:bodyPr/>
          <a:lstStyle/>
          <a:p>
            <a:pPr marL="68580" indent="0">
              <a:buNone/>
            </a:pPr>
            <a:r>
              <a:rPr lang="ru-RU" sz="6600" dirty="0"/>
              <a:t>28. </a:t>
            </a:r>
          </a:p>
          <a:p>
            <a:pPr marL="68580" indent="0">
              <a:buNone/>
            </a:pPr>
            <a:endParaRPr lang="ru-RU"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793472"/>
            <a:ext cx="6480720" cy="2333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0"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5969024"/>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31451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692696"/>
            <a:ext cx="7776864" cy="5472608"/>
          </a:xfrm>
        </p:spPr>
        <p:txBody>
          <a:bodyPr>
            <a:normAutofit/>
          </a:bodyPr>
          <a:lstStyle/>
          <a:p>
            <a:pPr marL="68580" indent="0">
              <a:buNone/>
            </a:pPr>
            <a:r>
              <a:rPr lang="ru-RU" sz="4400" dirty="0"/>
              <a:t>29. Решите уравнение:</a:t>
            </a:r>
          </a:p>
          <a:p>
            <a:pPr marL="68580" indent="0">
              <a:buNone/>
            </a:pPr>
            <a:r>
              <a:rPr lang="ru-RU" sz="4400" dirty="0"/>
              <a:t>2(х-3)=36</a:t>
            </a:r>
          </a:p>
        </p:txBody>
      </p:sp>
      <p:pic>
        <p:nvPicPr>
          <p:cNvPr id="28674"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6034200"/>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5615" y="4005064"/>
            <a:ext cx="4880149" cy="2297424"/>
          </a:xfrm>
          <a:prstGeom prst="rect">
            <a:avLst/>
          </a:prstGeom>
        </p:spPr>
      </p:pic>
    </p:spTree>
    <p:extLst>
      <p:ext uri="{BB962C8B-B14F-4D97-AF65-F5344CB8AC3E}">
        <p14:creationId xmlns:p14="http://schemas.microsoft.com/office/powerpoint/2010/main" val="27544717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404664"/>
            <a:ext cx="7920880" cy="5832648"/>
          </a:xfrm>
        </p:spPr>
        <p:txBody>
          <a:bodyPr/>
          <a:lstStyle/>
          <a:p>
            <a:pPr marL="68580" indent="0">
              <a:buNone/>
            </a:pPr>
            <a:r>
              <a:rPr lang="ru-RU" sz="4400" dirty="0">
                <a:latin typeface="Times New Roman" panose="02020603050405020304" pitchFamily="18" charset="0"/>
                <a:cs typeface="Times New Roman" panose="02020603050405020304" pitchFamily="18" charset="0"/>
              </a:rPr>
              <a:t>30</a:t>
            </a:r>
            <a:r>
              <a:rPr lang="ru-RU" sz="4400" dirty="0"/>
              <a:t>. </a:t>
            </a:r>
            <a:r>
              <a:rPr lang="ru-RU" sz="5400" i="1" dirty="0">
                <a:solidFill>
                  <a:srgbClr val="FF0000"/>
                </a:solidFill>
                <a:latin typeface="Times New Roman" panose="02020603050405020304" pitchFamily="18" charset="0"/>
                <a:cs typeface="Times New Roman" panose="02020603050405020304" pitchFamily="18" charset="0"/>
              </a:rPr>
              <a:t>Шанс</a:t>
            </a:r>
          </a:p>
          <a:p>
            <a:pPr marL="68580" indent="0">
              <a:buNone/>
            </a:pPr>
            <a:r>
              <a:rPr lang="ru-RU" sz="5400" i="1" dirty="0">
                <a:solidFill>
                  <a:schemeClr val="tx2"/>
                </a:solidFill>
                <a:latin typeface="Times New Roman" panose="02020603050405020304" pitchFamily="18" charset="0"/>
                <a:cs typeface="Times New Roman" panose="02020603050405020304" pitchFamily="18" charset="0"/>
              </a:rPr>
              <a:t>Вы переходите на 3 хода вперед</a:t>
            </a:r>
          </a:p>
        </p:txBody>
      </p:sp>
      <p:pic>
        <p:nvPicPr>
          <p:cNvPr id="29698"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8264" y="5661248"/>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59688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908" y="0"/>
            <a:ext cx="7848872" cy="5760640"/>
          </a:xfrm>
        </p:spPr>
        <p:txBody>
          <a:bodyPr>
            <a:normAutofit/>
          </a:bodyPr>
          <a:lstStyle/>
          <a:p>
            <a:pPr marL="68580" indent="0">
              <a:buNone/>
            </a:pPr>
            <a:r>
              <a:rPr lang="ru-RU" sz="6000" dirty="0"/>
              <a:t>31. Решите уравнение:</a:t>
            </a:r>
          </a:p>
          <a:p>
            <a:pPr marL="68580" indent="0">
              <a:buNone/>
            </a:pPr>
            <a:r>
              <a:rPr lang="ru-RU" sz="6000" dirty="0"/>
              <a:t>              3,7-х=1,9</a:t>
            </a:r>
          </a:p>
          <a:p>
            <a:pPr marL="68580" indent="0">
              <a:buNone/>
            </a:pPr>
            <a:r>
              <a:rPr lang="ru-RU" sz="6000" dirty="0"/>
              <a:t>                    </a:t>
            </a:r>
          </a:p>
        </p:txBody>
      </p:sp>
      <p:pic>
        <p:nvPicPr>
          <p:cNvPr id="30722"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5661248"/>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a:stretch>
            <a:fillRect/>
          </a:stretch>
        </p:blipFill>
        <p:spPr>
          <a:xfrm>
            <a:off x="539552" y="2172349"/>
            <a:ext cx="2304607" cy="4711547"/>
          </a:xfrm>
          <a:prstGeom prst="rect">
            <a:avLst/>
          </a:prstGeom>
        </p:spPr>
      </p:pic>
    </p:spTree>
    <p:extLst>
      <p:ext uri="{BB962C8B-B14F-4D97-AF65-F5344CB8AC3E}">
        <p14:creationId xmlns:p14="http://schemas.microsoft.com/office/powerpoint/2010/main" val="39938031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476672"/>
            <a:ext cx="7632848" cy="5760640"/>
          </a:xfrm>
        </p:spPr>
        <p:txBody>
          <a:bodyPr>
            <a:normAutofit/>
          </a:bodyPr>
          <a:lstStyle/>
          <a:p>
            <a:pPr marL="68580" indent="0">
              <a:buNone/>
            </a:pPr>
            <a:r>
              <a:rPr lang="ru-RU" sz="4400" dirty="0"/>
              <a:t>32. Расскажите правило умножения дробей</a:t>
            </a:r>
          </a:p>
        </p:txBody>
      </p:sp>
      <p:pic>
        <p:nvPicPr>
          <p:cNvPr id="31746"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5728477"/>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3968" y="3338280"/>
            <a:ext cx="4032448" cy="2692764"/>
          </a:xfrm>
          <a:prstGeom prst="rect">
            <a:avLst/>
          </a:prstGeom>
        </p:spPr>
      </p:pic>
    </p:spTree>
    <p:extLst>
      <p:ext uri="{BB962C8B-B14F-4D97-AF65-F5344CB8AC3E}">
        <p14:creationId xmlns:p14="http://schemas.microsoft.com/office/powerpoint/2010/main" val="21547406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764704"/>
            <a:ext cx="7776864" cy="5400600"/>
          </a:xfrm>
        </p:spPr>
        <p:txBody>
          <a:bodyPr>
            <a:normAutofit/>
          </a:bodyPr>
          <a:lstStyle/>
          <a:p>
            <a:pPr marL="68580" indent="0">
              <a:buNone/>
            </a:pPr>
            <a:r>
              <a:rPr lang="ru-RU" sz="4400" dirty="0"/>
              <a:t>33. Найдите числовое значение выражения:</a:t>
            </a:r>
          </a:p>
          <a:p>
            <a:pPr marL="68580" indent="0">
              <a:buNone/>
            </a:pPr>
            <a:r>
              <a:rPr lang="ru-RU" sz="4400" dirty="0"/>
              <a:t>                                  2а+5, при а=2</a:t>
            </a:r>
          </a:p>
        </p:txBody>
      </p:sp>
      <p:pic>
        <p:nvPicPr>
          <p:cNvPr id="32770"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3593" y="5897016"/>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0" y="2780928"/>
            <a:ext cx="3677189" cy="3861048"/>
          </a:xfrm>
          <a:prstGeom prst="rect">
            <a:avLst/>
          </a:prstGeom>
        </p:spPr>
      </p:pic>
    </p:spTree>
    <p:extLst>
      <p:ext uri="{BB962C8B-B14F-4D97-AF65-F5344CB8AC3E}">
        <p14:creationId xmlns:p14="http://schemas.microsoft.com/office/powerpoint/2010/main" val="11858065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683568" y="620688"/>
                <a:ext cx="7704856" cy="5688632"/>
              </a:xfrm>
            </p:spPr>
            <p:txBody>
              <a:bodyPr>
                <a:normAutofit/>
              </a:bodyPr>
              <a:lstStyle/>
              <a:p>
                <a:pPr marL="68580" indent="0">
                  <a:buNone/>
                </a:pPr>
                <a:r>
                  <a:rPr lang="ru-RU" sz="4400" dirty="0"/>
                  <a:t>34. Сократить дробь:</a:t>
                </a:r>
              </a:p>
              <a:p>
                <a:pPr marL="68580" indent="0">
                  <a:buNone/>
                </a:pPr>
                <a14:m>
                  <m:oMathPara xmlns:m="http://schemas.openxmlformats.org/officeDocument/2006/math">
                    <m:oMathParaPr>
                      <m:jc m:val="centerGroup"/>
                    </m:oMathParaPr>
                    <m:oMath xmlns:m="http://schemas.openxmlformats.org/officeDocument/2006/math">
                      <m:f>
                        <m:fPr>
                          <m:ctrlPr>
                            <a:rPr lang="ru-RU" sz="4400" i="1" smtClean="0">
                              <a:latin typeface="Cambria Math" panose="02040503050406030204" pitchFamily="18" charset="0"/>
                            </a:rPr>
                          </m:ctrlPr>
                        </m:fPr>
                        <m:num>
                          <m:r>
                            <a:rPr lang="ru-RU" sz="4400" b="0" i="1" smtClean="0">
                              <a:latin typeface="Cambria Math" panose="02040503050406030204" pitchFamily="18" charset="0"/>
                            </a:rPr>
                            <m:t>−1∗3</m:t>
                          </m:r>
                        </m:num>
                        <m:den>
                          <m:r>
                            <a:rPr lang="ru-RU" sz="4400" b="0" i="1" smtClean="0">
                              <a:latin typeface="Cambria Math" panose="02040503050406030204" pitchFamily="18" charset="0"/>
                            </a:rPr>
                            <m:t>6∗4</m:t>
                          </m:r>
                        </m:den>
                      </m:f>
                      <m:r>
                        <a:rPr lang="ru-RU" sz="4400" b="0" i="1" smtClean="0">
                          <a:latin typeface="Cambria Math" panose="02040503050406030204" pitchFamily="18" charset="0"/>
                        </a:rPr>
                        <m:t>=</m:t>
                      </m:r>
                    </m:oMath>
                  </m:oMathPara>
                </a14:m>
                <a:endParaRPr lang="ru-RU" sz="4400" dirty="0"/>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683568" y="620688"/>
                <a:ext cx="7704856" cy="5688632"/>
              </a:xfrm>
              <a:blipFill>
                <a:blip r:embed="rId2"/>
                <a:stretch>
                  <a:fillRect l="-2294" t="-3001"/>
                </a:stretch>
              </a:blipFill>
            </p:spPr>
            <p:txBody>
              <a:bodyPr/>
              <a:lstStyle/>
              <a:p>
                <a:r>
                  <a:rPr lang="ru-RU">
                    <a:noFill/>
                  </a:rPr>
                  <a:t> </a:t>
                </a:r>
              </a:p>
            </p:txBody>
          </p:sp>
        </mc:Fallback>
      </mc:AlternateContent>
      <p:pic>
        <p:nvPicPr>
          <p:cNvPr id="33794"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5711290"/>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5"/>
          <a:stretch>
            <a:fillRect/>
          </a:stretch>
        </p:blipFill>
        <p:spPr>
          <a:xfrm>
            <a:off x="5498344" y="2565038"/>
            <a:ext cx="3615924" cy="4271467"/>
          </a:xfrm>
          <a:prstGeom prst="rect">
            <a:avLst/>
          </a:prstGeom>
        </p:spPr>
      </p:pic>
    </p:spTree>
    <p:extLst>
      <p:ext uri="{BB962C8B-B14F-4D97-AF65-F5344CB8AC3E}">
        <p14:creationId xmlns:p14="http://schemas.microsoft.com/office/powerpoint/2010/main" val="8387231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476672"/>
            <a:ext cx="7848872" cy="5832648"/>
          </a:xfrm>
        </p:spPr>
        <p:txBody>
          <a:bodyPr/>
          <a:lstStyle/>
          <a:p>
            <a:pPr marL="68580" indent="0">
              <a:buNone/>
            </a:pPr>
            <a:endParaRPr lang="ru-RU" dirty="0"/>
          </a:p>
          <a:p>
            <a:pPr marL="68580" indent="0">
              <a:buNone/>
            </a:pPr>
            <a:endParaRPr lang="ru-RU" dirty="0"/>
          </a:p>
        </p:txBody>
      </p:sp>
      <p:pic>
        <p:nvPicPr>
          <p:cNvPr id="34818"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3613" y="5888375"/>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47653" y="534742"/>
            <a:ext cx="3456384" cy="1107996"/>
          </a:xfrm>
          <a:prstGeom prst="rect">
            <a:avLst/>
          </a:prstGeom>
          <a:noFill/>
        </p:spPr>
        <p:txBody>
          <a:bodyPr wrap="square" rtlCol="0">
            <a:spAutoFit/>
          </a:bodyPr>
          <a:lstStyle/>
          <a:p>
            <a:r>
              <a:rPr lang="ru-RU" sz="6600" dirty="0"/>
              <a:t>35.</a:t>
            </a:r>
          </a:p>
        </p:txBody>
      </p:sp>
      <p:pic>
        <p:nvPicPr>
          <p:cNvPr id="4" name="Рисунок 3"/>
          <p:cNvPicPr>
            <a:picLocks noChangeAspect="1"/>
          </p:cNvPicPr>
          <p:nvPr/>
        </p:nvPicPr>
        <p:blipFill>
          <a:blip r:embed="rId4"/>
          <a:stretch>
            <a:fillRect/>
          </a:stretch>
        </p:blipFill>
        <p:spPr>
          <a:xfrm>
            <a:off x="1083613" y="1988840"/>
            <a:ext cx="7376819" cy="2655655"/>
          </a:xfrm>
          <a:prstGeom prst="rect">
            <a:avLst/>
          </a:prstGeom>
        </p:spPr>
      </p:pic>
    </p:spTree>
    <p:extLst>
      <p:ext uri="{BB962C8B-B14F-4D97-AF65-F5344CB8AC3E}">
        <p14:creationId xmlns:p14="http://schemas.microsoft.com/office/powerpoint/2010/main" val="1039731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7181708" y="-31493"/>
            <a:ext cx="1944216" cy="1080120"/>
          </a:xfrm>
          <a:prstGeom prst="ellipse">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a:solidFill>
                  <a:schemeClr val="bg1">
                    <a:lumMod val="95000"/>
                  </a:schemeClr>
                </a:solidFill>
              </a:rPr>
              <a:t>СТАРТ</a:t>
            </a:r>
          </a:p>
        </p:txBody>
      </p:sp>
      <p:sp>
        <p:nvSpPr>
          <p:cNvPr id="3" name="Овал 2">
            <a:hlinkClick r:id="rId2" action="ppaction://hlinksldjump"/>
          </p:cNvPr>
          <p:cNvSpPr/>
          <p:nvPr/>
        </p:nvSpPr>
        <p:spPr>
          <a:xfrm>
            <a:off x="6414423" y="68030"/>
            <a:ext cx="952044" cy="53717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a:t>1</a:t>
            </a:r>
          </a:p>
        </p:txBody>
      </p:sp>
      <p:sp>
        <p:nvSpPr>
          <p:cNvPr id="4" name="Овал 3">
            <a:hlinkClick r:id="rId3" action="ppaction://hlinksldjump"/>
          </p:cNvPr>
          <p:cNvSpPr/>
          <p:nvPr/>
        </p:nvSpPr>
        <p:spPr>
          <a:xfrm>
            <a:off x="5639631" y="304667"/>
            <a:ext cx="930909" cy="481968"/>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t>2</a:t>
            </a:r>
          </a:p>
        </p:txBody>
      </p:sp>
      <p:sp>
        <p:nvSpPr>
          <p:cNvPr id="5" name="Овал 4">
            <a:hlinkClick r:id="rId4" action="ppaction://hlinksldjump"/>
          </p:cNvPr>
          <p:cNvSpPr/>
          <p:nvPr/>
        </p:nvSpPr>
        <p:spPr>
          <a:xfrm>
            <a:off x="4955255" y="-16730"/>
            <a:ext cx="956046" cy="535026"/>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a:t>
            </a:r>
          </a:p>
        </p:txBody>
      </p:sp>
      <p:sp>
        <p:nvSpPr>
          <p:cNvPr id="6" name="Овал 5">
            <a:hlinkClick r:id="rId5" action="ppaction://hlinksldjump"/>
          </p:cNvPr>
          <p:cNvSpPr/>
          <p:nvPr/>
        </p:nvSpPr>
        <p:spPr>
          <a:xfrm>
            <a:off x="4313804" y="191695"/>
            <a:ext cx="820636" cy="552442"/>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a:t>
            </a:r>
          </a:p>
        </p:txBody>
      </p:sp>
      <p:sp>
        <p:nvSpPr>
          <p:cNvPr id="7" name="Овал 6">
            <a:hlinkClick r:id="rId6" action="ppaction://hlinksldjump"/>
          </p:cNvPr>
          <p:cNvSpPr/>
          <p:nvPr/>
        </p:nvSpPr>
        <p:spPr>
          <a:xfrm>
            <a:off x="3517796" y="6075"/>
            <a:ext cx="884706" cy="468563"/>
          </a:xfrm>
          <a:prstGeom prst="ellipse">
            <a:avLst/>
          </a:prstGeom>
          <a:solidFill>
            <a:srgbClr val="F725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5</a:t>
            </a:r>
          </a:p>
        </p:txBody>
      </p:sp>
      <p:sp>
        <p:nvSpPr>
          <p:cNvPr id="8" name="Овал 7">
            <a:hlinkClick r:id="rId7" action="ppaction://hlinksldjump"/>
          </p:cNvPr>
          <p:cNvSpPr/>
          <p:nvPr/>
        </p:nvSpPr>
        <p:spPr>
          <a:xfrm>
            <a:off x="2913399" y="202375"/>
            <a:ext cx="871416" cy="526004"/>
          </a:xfrm>
          <a:prstGeom prst="ellipse">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6</a:t>
            </a:r>
          </a:p>
        </p:txBody>
      </p:sp>
      <p:sp>
        <p:nvSpPr>
          <p:cNvPr id="9" name="Овал 8">
            <a:hlinkClick r:id="rId8" action="ppaction://hlinksldjump"/>
          </p:cNvPr>
          <p:cNvSpPr/>
          <p:nvPr/>
        </p:nvSpPr>
        <p:spPr>
          <a:xfrm>
            <a:off x="2194798" y="41627"/>
            <a:ext cx="852922" cy="549065"/>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7</a:t>
            </a:r>
          </a:p>
        </p:txBody>
      </p:sp>
      <p:sp>
        <p:nvSpPr>
          <p:cNvPr id="10" name="Овал 9">
            <a:hlinkClick r:id="rId9" action="ppaction://hlinksldjump"/>
          </p:cNvPr>
          <p:cNvSpPr/>
          <p:nvPr/>
        </p:nvSpPr>
        <p:spPr>
          <a:xfrm>
            <a:off x="1262124" y="106547"/>
            <a:ext cx="895925" cy="439104"/>
          </a:xfrm>
          <a:prstGeom prst="ellipse">
            <a:avLst/>
          </a:prstGeom>
          <a:solidFill>
            <a:srgbClr val="0767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8</a:t>
            </a:r>
          </a:p>
        </p:txBody>
      </p:sp>
      <p:sp>
        <p:nvSpPr>
          <p:cNvPr id="11" name="Овал 10">
            <a:hlinkClick r:id="rId10" action="ppaction://hlinksldjump"/>
          </p:cNvPr>
          <p:cNvSpPr/>
          <p:nvPr/>
        </p:nvSpPr>
        <p:spPr>
          <a:xfrm>
            <a:off x="18076" y="304667"/>
            <a:ext cx="1306901" cy="41392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Шанс</a:t>
            </a:r>
          </a:p>
        </p:txBody>
      </p:sp>
      <p:sp>
        <p:nvSpPr>
          <p:cNvPr id="12" name="Овал 11">
            <a:hlinkClick r:id="rId11" action="ppaction://hlinksldjump"/>
          </p:cNvPr>
          <p:cNvSpPr/>
          <p:nvPr/>
        </p:nvSpPr>
        <p:spPr>
          <a:xfrm>
            <a:off x="248604" y="726184"/>
            <a:ext cx="887958" cy="51080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10</a:t>
            </a:r>
          </a:p>
        </p:txBody>
      </p:sp>
      <p:sp>
        <p:nvSpPr>
          <p:cNvPr id="13" name="Овал 12">
            <a:hlinkClick r:id="rId12" action="ppaction://hlinksldjump"/>
          </p:cNvPr>
          <p:cNvSpPr/>
          <p:nvPr/>
        </p:nvSpPr>
        <p:spPr>
          <a:xfrm>
            <a:off x="659360" y="1254984"/>
            <a:ext cx="954404" cy="501319"/>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11</a:t>
            </a:r>
          </a:p>
        </p:txBody>
      </p:sp>
      <p:sp>
        <p:nvSpPr>
          <p:cNvPr id="15" name="Овал 14">
            <a:hlinkClick r:id="rId13" action="ppaction://hlinksldjump"/>
          </p:cNvPr>
          <p:cNvSpPr/>
          <p:nvPr/>
        </p:nvSpPr>
        <p:spPr>
          <a:xfrm>
            <a:off x="2499244" y="1106340"/>
            <a:ext cx="888614" cy="483594"/>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13</a:t>
            </a:r>
          </a:p>
        </p:txBody>
      </p:sp>
      <p:sp>
        <p:nvSpPr>
          <p:cNvPr id="16" name="Овал 15">
            <a:hlinkClick r:id="rId14" action="ppaction://hlinksldjump"/>
          </p:cNvPr>
          <p:cNvSpPr/>
          <p:nvPr/>
        </p:nvSpPr>
        <p:spPr>
          <a:xfrm>
            <a:off x="3356902" y="1088563"/>
            <a:ext cx="947680" cy="453573"/>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14</a:t>
            </a:r>
          </a:p>
        </p:txBody>
      </p:sp>
      <p:sp>
        <p:nvSpPr>
          <p:cNvPr id="17" name="Овал 16">
            <a:hlinkClick r:id="rId15" action="ppaction://hlinksldjump"/>
          </p:cNvPr>
          <p:cNvSpPr/>
          <p:nvPr/>
        </p:nvSpPr>
        <p:spPr>
          <a:xfrm>
            <a:off x="4124234" y="1282215"/>
            <a:ext cx="833090" cy="519509"/>
          </a:xfrm>
          <a:prstGeom prst="ellipse">
            <a:avLst/>
          </a:prstGeom>
          <a:solidFill>
            <a:srgbClr val="F725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15</a:t>
            </a:r>
          </a:p>
        </p:txBody>
      </p:sp>
      <p:sp>
        <p:nvSpPr>
          <p:cNvPr id="18" name="Овал 17">
            <a:hlinkClick r:id="rId16" action="ppaction://hlinksldjump"/>
          </p:cNvPr>
          <p:cNvSpPr/>
          <p:nvPr/>
        </p:nvSpPr>
        <p:spPr>
          <a:xfrm>
            <a:off x="4857997" y="1105231"/>
            <a:ext cx="921968" cy="542570"/>
          </a:xfrm>
          <a:prstGeom prst="ellipse">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16</a:t>
            </a:r>
          </a:p>
        </p:txBody>
      </p:sp>
      <p:sp>
        <p:nvSpPr>
          <p:cNvPr id="19" name="Овал 18">
            <a:hlinkClick r:id="rId17" action="ppaction://hlinksldjump"/>
          </p:cNvPr>
          <p:cNvSpPr/>
          <p:nvPr/>
        </p:nvSpPr>
        <p:spPr>
          <a:xfrm>
            <a:off x="5706077" y="1252647"/>
            <a:ext cx="864462" cy="486304"/>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17</a:t>
            </a:r>
          </a:p>
        </p:txBody>
      </p:sp>
      <p:sp>
        <p:nvSpPr>
          <p:cNvPr id="20" name="Овал 19">
            <a:hlinkClick r:id="rId18" action="ppaction://hlinksldjump"/>
          </p:cNvPr>
          <p:cNvSpPr/>
          <p:nvPr/>
        </p:nvSpPr>
        <p:spPr>
          <a:xfrm>
            <a:off x="6407238" y="1403911"/>
            <a:ext cx="829705" cy="563251"/>
          </a:xfrm>
          <a:prstGeom prst="ellipse">
            <a:avLst/>
          </a:prstGeom>
          <a:solidFill>
            <a:srgbClr val="0767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18</a:t>
            </a:r>
          </a:p>
        </p:txBody>
      </p:sp>
      <p:sp>
        <p:nvSpPr>
          <p:cNvPr id="21" name="Овал 20">
            <a:hlinkClick r:id="rId19" action="ppaction://hlinksldjump"/>
          </p:cNvPr>
          <p:cNvSpPr/>
          <p:nvPr/>
        </p:nvSpPr>
        <p:spPr>
          <a:xfrm>
            <a:off x="7204975" y="1475390"/>
            <a:ext cx="990286" cy="570497"/>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19</a:t>
            </a:r>
          </a:p>
        </p:txBody>
      </p:sp>
      <p:sp>
        <p:nvSpPr>
          <p:cNvPr id="22" name="Овал 21">
            <a:hlinkClick r:id="rId20" action="ppaction://hlinksldjump"/>
          </p:cNvPr>
          <p:cNvSpPr/>
          <p:nvPr/>
        </p:nvSpPr>
        <p:spPr>
          <a:xfrm>
            <a:off x="7204975" y="2510641"/>
            <a:ext cx="1213749" cy="4539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Шанс </a:t>
            </a:r>
          </a:p>
        </p:txBody>
      </p:sp>
      <p:sp>
        <p:nvSpPr>
          <p:cNvPr id="24" name="Овал 23">
            <a:hlinkClick r:id="rId21" action="ppaction://hlinksldjump"/>
          </p:cNvPr>
          <p:cNvSpPr/>
          <p:nvPr/>
        </p:nvSpPr>
        <p:spPr>
          <a:xfrm>
            <a:off x="6383891" y="2602064"/>
            <a:ext cx="916865" cy="54192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22</a:t>
            </a:r>
          </a:p>
        </p:txBody>
      </p:sp>
      <p:sp>
        <p:nvSpPr>
          <p:cNvPr id="25" name="Овал 24">
            <a:hlinkClick r:id="rId22" action="ppaction://hlinksldjump"/>
          </p:cNvPr>
          <p:cNvSpPr/>
          <p:nvPr/>
        </p:nvSpPr>
        <p:spPr>
          <a:xfrm>
            <a:off x="5633438" y="2290111"/>
            <a:ext cx="943293" cy="471363"/>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23</a:t>
            </a:r>
          </a:p>
        </p:txBody>
      </p:sp>
      <p:sp>
        <p:nvSpPr>
          <p:cNvPr id="26" name="Овал 25">
            <a:hlinkClick r:id="rId23" action="ppaction://hlinksldjump"/>
          </p:cNvPr>
          <p:cNvSpPr/>
          <p:nvPr/>
        </p:nvSpPr>
        <p:spPr>
          <a:xfrm>
            <a:off x="4899896" y="2442286"/>
            <a:ext cx="820911" cy="659119"/>
          </a:xfrm>
          <a:prstGeom prst="ellipse">
            <a:avLst/>
          </a:prstGeom>
          <a:solidFill>
            <a:srgbClr val="F725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24</a:t>
            </a:r>
          </a:p>
        </p:txBody>
      </p:sp>
      <p:sp>
        <p:nvSpPr>
          <p:cNvPr id="27" name="Овал 26">
            <a:hlinkClick r:id="rId24" action="ppaction://hlinksldjump"/>
          </p:cNvPr>
          <p:cNvSpPr/>
          <p:nvPr/>
        </p:nvSpPr>
        <p:spPr>
          <a:xfrm>
            <a:off x="4232005" y="2173303"/>
            <a:ext cx="908355" cy="496036"/>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25</a:t>
            </a:r>
          </a:p>
        </p:txBody>
      </p:sp>
      <p:sp>
        <p:nvSpPr>
          <p:cNvPr id="28" name="Овал 27">
            <a:hlinkClick r:id="rId25" action="ppaction://hlinksldjump"/>
          </p:cNvPr>
          <p:cNvSpPr/>
          <p:nvPr/>
        </p:nvSpPr>
        <p:spPr>
          <a:xfrm>
            <a:off x="3555825" y="2373944"/>
            <a:ext cx="846600" cy="500408"/>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26</a:t>
            </a:r>
          </a:p>
        </p:txBody>
      </p:sp>
      <p:sp>
        <p:nvSpPr>
          <p:cNvPr id="29" name="Овал 28">
            <a:hlinkClick r:id="rId26" action="ppaction://hlinksldjump"/>
          </p:cNvPr>
          <p:cNvSpPr/>
          <p:nvPr/>
        </p:nvSpPr>
        <p:spPr>
          <a:xfrm>
            <a:off x="567305" y="2751910"/>
            <a:ext cx="1253322" cy="37181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Шанс</a:t>
            </a:r>
          </a:p>
        </p:txBody>
      </p:sp>
      <p:sp>
        <p:nvSpPr>
          <p:cNvPr id="30" name="Овал 29">
            <a:hlinkClick r:id="rId27" action="ppaction://hlinksldjump"/>
          </p:cNvPr>
          <p:cNvSpPr/>
          <p:nvPr/>
        </p:nvSpPr>
        <p:spPr>
          <a:xfrm>
            <a:off x="2158049" y="2381121"/>
            <a:ext cx="900305" cy="52177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bg1">
                    <a:lumMod val="95000"/>
                  </a:schemeClr>
                </a:solidFill>
                <a:hlinkClick r:id="rId27" action="ppaction://hlinksldjump"/>
              </a:rPr>
              <a:t>28</a:t>
            </a:r>
            <a:endParaRPr lang="ru-RU" dirty="0">
              <a:solidFill>
                <a:schemeClr val="bg1">
                  <a:lumMod val="95000"/>
                </a:schemeClr>
              </a:solidFill>
            </a:endParaRPr>
          </a:p>
        </p:txBody>
      </p:sp>
      <p:sp>
        <p:nvSpPr>
          <p:cNvPr id="31" name="Овал 30">
            <a:hlinkClick r:id="rId28" action="ppaction://hlinksldjump"/>
          </p:cNvPr>
          <p:cNvSpPr/>
          <p:nvPr/>
        </p:nvSpPr>
        <p:spPr>
          <a:xfrm>
            <a:off x="1288537" y="2262276"/>
            <a:ext cx="875981" cy="532725"/>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29</a:t>
            </a:r>
          </a:p>
        </p:txBody>
      </p:sp>
      <p:sp>
        <p:nvSpPr>
          <p:cNvPr id="33" name="Овал 32">
            <a:hlinkClick r:id="rId29" action="ppaction://hlinksldjump"/>
          </p:cNvPr>
          <p:cNvSpPr/>
          <p:nvPr/>
        </p:nvSpPr>
        <p:spPr>
          <a:xfrm>
            <a:off x="576135" y="3109860"/>
            <a:ext cx="927192" cy="513139"/>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31</a:t>
            </a:r>
          </a:p>
        </p:txBody>
      </p:sp>
      <p:sp>
        <p:nvSpPr>
          <p:cNvPr id="34" name="Овал 33">
            <a:hlinkClick r:id="rId30" action="ppaction://hlinksldjump"/>
          </p:cNvPr>
          <p:cNvSpPr/>
          <p:nvPr/>
        </p:nvSpPr>
        <p:spPr>
          <a:xfrm>
            <a:off x="813027" y="3604156"/>
            <a:ext cx="913501" cy="47358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32</a:t>
            </a:r>
          </a:p>
        </p:txBody>
      </p:sp>
      <p:sp>
        <p:nvSpPr>
          <p:cNvPr id="35" name="Овал 34">
            <a:hlinkClick r:id="rId31" action="ppaction://hlinksldjump"/>
          </p:cNvPr>
          <p:cNvSpPr/>
          <p:nvPr/>
        </p:nvSpPr>
        <p:spPr>
          <a:xfrm>
            <a:off x="6580765" y="3988348"/>
            <a:ext cx="1215726" cy="41499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Шанс</a:t>
            </a:r>
          </a:p>
        </p:txBody>
      </p:sp>
      <p:sp>
        <p:nvSpPr>
          <p:cNvPr id="36" name="Овал 35">
            <a:hlinkClick r:id="rId32" action="ppaction://hlinksldjump"/>
          </p:cNvPr>
          <p:cNvSpPr/>
          <p:nvPr/>
        </p:nvSpPr>
        <p:spPr>
          <a:xfrm>
            <a:off x="2649118" y="3619188"/>
            <a:ext cx="1065255" cy="443518"/>
          </a:xfrm>
          <a:prstGeom prst="ellipse">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hlinkClick r:id="rId33" action="ppaction://hlinksldjump"/>
              </a:rPr>
              <a:t>34</a:t>
            </a:r>
            <a:endParaRPr lang="ru-RU" dirty="0"/>
          </a:p>
        </p:txBody>
      </p:sp>
      <p:sp>
        <p:nvSpPr>
          <p:cNvPr id="37" name="Овал 36">
            <a:hlinkClick r:id="rId34" action="ppaction://hlinksldjump"/>
          </p:cNvPr>
          <p:cNvSpPr/>
          <p:nvPr/>
        </p:nvSpPr>
        <p:spPr>
          <a:xfrm>
            <a:off x="3714373" y="3488277"/>
            <a:ext cx="1080642" cy="4884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35</a:t>
            </a:r>
          </a:p>
        </p:txBody>
      </p:sp>
      <p:sp>
        <p:nvSpPr>
          <p:cNvPr id="38" name="Овал 37">
            <a:hlinkClick r:id="rId35" action="ppaction://hlinksldjump"/>
          </p:cNvPr>
          <p:cNvSpPr/>
          <p:nvPr/>
        </p:nvSpPr>
        <p:spPr>
          <a:xfrm>
            <a:off x="4855676" y="3509445"/>
            <a:ext cx="943913" cy="481671"/>
          </a:xfrm>
          <a:prstGeom prst="ellipse">
            <a:avLst/>
          </a:prstGeom>
          <a:solidFill>
            <a:srgbClr val="0767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36</a:t>
            </a:r>
          </a:p>
        </p:txBody>
      </p:sp>
      <p:sp>
        <p:nvSpPr>
          <p:cNvPr id="39" name="Овал 38">
            <a:hlinkClick r:id="rId36" action="ppaction://hlinksldjump"/>
          </p:cNvPr>
          <p:cNvSpPr/>
          <p:nvPr/>
        </p:nvSpPr>
        <p:spPr>
          <a:xfrm>
            <a:off x="5787356" y="3652068"/>
            <a:ext cx="1034735" cy="4546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37</a:t>
            </a:r>
          </a:p>
        </p:txBody>
      </p:sp>
      <p:sp>
        <p:nvSpPr>
          <p:cNvPr id="41" name="Овал 40">
            <a:hlinkClick r:id="rId37" action="ppaction://hlinksldjump"/>
          </p:cNvPr>
          <p:cNvSpPr/>
          <p:nvPr/>
        </p:nvSpPr>
        <p:spPr>
          <a:xfrm>
            <a:off x="7374204" y="4347359"/>
            <a:ext cx="887196" cy="50974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39</a:t>
            </a:r>
          </a:p>
        </p:txBody>
      </p:sp>
      <p:sp>
        <p:nvSpPr>
          <p:cNvPr id="42" name="Овал 41">
            <a:hlinkClick r:id="rId38" action="ppaction://hlinksldjump"/>
          </p:cNvPr>
          <p:cNvSpPr/>
          <p:nvPr/>
        </p:nvSpPr>
        <p:spPr>
          <a:xfrm>
            <a:off x="7448169" y="4860744"/>
            <a:ext cx="976507" cy="578848"/>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40</a:t>
            </a:r>
          </a:p>
        </p:txBody>
      </p:sp>
      <p:sp>
        <p:nvSpPr>
          <p:cNvPr id="43" name="Овал 42">
            <a:hlinkClick r:id="rId39" action="ppaction://hlinksldjump"/>
          </p:cNvPr>
          <p:cNvSpPr/>
          <p:nvPr/>
        </p:nvSpPr>
        <p:spPr>
          <a:xfrm>
            <a:off x="7234924" y="5377773"/>
            <a:ext cx="918892" cy="496662"/>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41</a:t>
            </a:r>
          </a:p>
        </p:txBody>
      </p:sp>
      <p:sp>
        <p:nvSpPr>
          <p:cNvPr id="45" name="Овал 44">
            <a:hlinkClick r:id="rId40" action="ppaction://hlinksldjump"/>
          </p:cNvPr>
          <p:cNvSpPr/>
          <p:nvPr/>
        </p:nvSpPr>
        <p:spPr>
          <a:xfrm>
            <a:off x="5978256" y="5247707"/>
            <a:ext cx="912621" cy="563481"/>
          </a:xfrm>
          <a:prstGeom prst="ellipse">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43</a:t>
            </a:r>
          </a:p>
        </p:txBody>
      </p:sp>
      <p:sp>
        <p:nvSpPr>
          <p:cNvPr id="46" name="Овал 45">
            <a:hlinkClick r:id="rId41" action="ppaction://hlinksldjump"/>
          </p:cNvPr>
          <p:cNvSpPr/>
          <p:nvPr/>
        </p:nvSpPr>
        <p:spPr>
          <a:xfrm>
            <a:off x="5313162" y="4874557"/>
            <a:ext cx="1014675" cy="565684"/>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44</a:t>
            </a:r>
          </a:p>
        </p:txBody>
      </p:sp>
      <p:sp>
        <p:nvSpPr>
          <p:cNvPr id="47" name="Овал 46">
            <a:hlinkClick r:id="rId42" action="ppaction://hlinksldjump"/>
          </p:cNvPr>
          <p:cNvSpPr/>
          <p:nvPr/>
        </p:nvSpPr>
        <p:spPr>
          <a:xfrm>
            <a:off x="4442942" y="4639379"/>
            <a:ext cx="1005335" cy="559268"/>
          </a:xfrm>
          <a:prstGeom prst="ellipse">
            <a:avLst/>
          </a:prstGeom>
          <a:solidFill>
            <a:srgbClr val="0767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45</a:t>
            </a:r>
          </a:p>
        </p:txBody>
      </p:sp>
      <p:sp>
        <p:nvSpPr>
          <p:cNvPr id="48" name="Овал 47">
            <a:hlinkClick r:id="rId43" action="ppaction://hlinksldjump"/>
          </p:cNvPr>
          <p:cNvSpPr/>
          <p:nvPr/>
        </p:nvSpPr>
        <p:spPr>
          <a:xfrm>
            <a:off x="3802440" y="5113127"/>
            <a:ext cx="1053236" cy="49666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46</a:t>
            </a:r>
          </a:p>
        </p:txBody>
      </p:sp>
      <p:sp>
        <p:nvSpPr>
          <p:cNvPr id="49" name="Овал 48">
            <a:hlinkClick r:id="rId44" action="ppaction://hlinksldjump"/>
          </p:cNvPr>
          <p:cNvSpPr/>
          <p:nvPr/>
        </p:nvSpPr>
        <p:spPr>
          <a:xfrm>
            <a:off x="3400596" y="5566894"/>
            <a:ext cx="943720" cy="520004"/>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47</a:t>
            </a:r>
          </a:p>
        </p:txBody>
      </p:sp>
      <p:sp>
        <p:nvSpPr>
          <p:cNvPr id="50" name="Овал 49">
            <a:hlinkClick r:id="rId45" action="ppaction://hlinksldjump"/>
          </p:cNvPr>
          <p:cNvSpPr/>
          <p:nvPr/>
        </p:nvSpPr>
        <p:spPr>
          <a:xfrm>
            <a:off x="2627363" y="5293643"/>
            <a:ext cx="928462" cy="512115"/>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48</a:t>
            </a:r>
          </a:p>
        </p:txBody>
      </p:sp>
      <p:sp>
        <p:nvSpPr>
          <p:cNvPr id="51" name="Овал 50">
            <a:hlinkClick r:id="rId46" action="ppaction://hlinksldjump"/>
          </p:cNvPr>
          <p:cNvSpPr/>
          <p:nvPr/>
        </p:nvSpPr>
        <p:spPr>
          <a:xfrm>
            <a:off x="1688017" y="5012503"/>
            <a:ext cx="1106545" cy="470408"/>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49</a:t>
            </a:r>
          </a:p>
        </p:txBody>
      </p:sp>
      <p:sp>
        <p:nvSpPr>
          <p:cNvPr id="87" name="Овал 86"/>
          <p:cNvSpPr/>
          <p:nvPr/>
        </p:nvSpPr>
        <p:spPr>
          <a:xfrm>
            <a:off x="468764" y="5369634"/>
            <a:ext cx="1854654" cy="1110266"/>
          </a:xfrm>
          <a:prstGeom prst="ellipse">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a:solidFill>
                  <a:schemeClr val="bg1">
                    <a:lumMod val="95000"/>
                  </a:schemeClr>
                </a:solidFill>
              </a:rPr>
              <a:t>Финиш</a:t>
            </a:r>
          </a:p>
        </p:txBody>
      </p:sp>
      <p:sp>
        <p:nvSpPr>
          <p:cNvPr id="14" name="Овал 13">
            <a:hlinkClick r:id="rId47" action="ppaction://hlinksldjump"/>
          </p:cNvPr>
          <p:cNvSpPr/>
          <p:nvPr/>
        </p:nvSpPr>
        <p:spPr>
          <a:xfrm>
            <a:off x="1522828" y="1282209"/>
            <a:ext cx="1109101" cy="492093"/>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Шанс</a:t>
            </a:r>
          </a:p>
        </p:txBody>
      </p:sp>
      <p:sp>
        <p:nvSpPr>
          <p:cNvPr id="88" name="Овал 87">
            <a:hlinkClick r:id="rId48" action="ppaction://hlinksldjump"/>
          </p:cNvPr>
          <p:cNvSpPr/>
          <p:nvPr/>
        </p:nvSpPr>
        <p:spPr>
          <a:xfrm>
            <a:off x="7706644" y="1986934"/>
            <a:ext cx="894343" cy="601692"/>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20</a:t>
            </a:r>
          </a:p>
        </p:txBody>
      </p:sp>
      <p:sp>
        <p:nvSpPr>
          <p:cNvPr id="89" name="Овал 88">
            <a:hlinkClick r:id="rId49" action="ppaction://hlinksldjump"/>
          </p:cNvPr>
          <p:cNvSpPr/>
          <p:nvPr/>
        </p:nvSpPr>
        <p:spPr>
          <a:xfrm>
            <a:off x="2819081" y="2023061"/>
            <a:ext cx="934947" cy="475415"/>
          </a:xfrm>
          <a:prstGeom prst="ellipse">
            <a:avLst/>
          </a:prstGeom>
          <a:solidFill>
            <a:srgbClr val="0767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27</a:t>
            </a:r>
          </a:p>
        </p:txBody>
      </p:sp>
      <p:sp>
        <p:nvSpPr>
          <p:cNvPr id="90" name="Овал 89">
            <a:hlinkClick r:id="rId33" action="ppaction://hlinksldjump"/>
          </p:cNvPr>
          <p:cNvSpPr/>
          <p:nvPr/>
        </p:nvSpPr>
        <p:spPr>
          <a:xfrm>
            <a:off x="1726977" y="3675514"/>
            <a:ext cx="966591" cy="518103"/>
          </a:xfrm>
          <a:prstGeom prst="ellipse">
            <a:avLst/>
          </a:prstGeom>
          <a:solidFill>
            <a:srgbClr val="F725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33</a:t>
            </a:r>
          </a:p>
        </p:txBody>
      </p:sp>
      <p:sp>
        <p:nvSpPr>
          <p:cNvPr id="91" name="Овал 90">
            <a:hlinkClick r:id="rId50" action="ppaction://hlinksldjump"/>
          </p:cNvPr>
          <p:cNvSpPr/>
          <p:nvPr/>
        </p:nvSpPr>
        <p:spPr>
          <a:xfrm>
            <a:off x="6570539" y="5643615"/>
            <a:ext cx="926392" cy="562304"/>
          </a:xfrm>
          <a:prstGeom prst="ellipse">
            <a:avLst/>
          </a:prstGeom>
          <a:solidFill>
            <a:srgbClr val="F725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42</a:t>
            </a:r>
          </a:p>
        </p:txBody>
      </p:sp>
    </p:spTree>
    <p:extLst>
      <p:ext uri="{BB962C8B-B14F-4D97-AF65-F5344CB8AC3E}">
        <p14:creationId xmlns:p14="http://schemas.microsoft.com/office/powerpoint/2010/main" val="36990310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755576" y="764704"/>
                <a:ext cx="7920880" cy="5472608"/>
              </a:xfrm>
            </p:spPr>
            <p:txBody>
              <a:bodyPr>
                <a:normAutofit/>
              </a:bodyPr>
              <a:lstStyle/>
              <a:p>
                <a:pPr marL="68580" indent="0">
                  <a:buNone/>
                </a:pPr>
                <a:r>
                  <a:rPr lang="ru-RU" sz="5400" dirty="0"/>
                  <a:t>36. Выполните действия:</a:t>
                </a:r>
              </a:p>
              <a:p>
                <a:pPr marL="68580" indent="0">
                  <a:buNone/>
                </a:pPr>
                <a14:m>
                  <m:oMathPara xmlns:m="http://schemas.openxmlformats.org/officeDocument/2006/math">
                    <m:oMathParaPr>
                      <m:jc m:val="centerGroup"/>
                    </m:oMathParaPr>
                    <m:oMath xmlns:m="http://schemas.openxmlformats.org/officeDocument/2006/math">
                      <m:f>
                        <m:fPr>
                          <m:ctrlPr>
                            <a:rPr lang="ru-RU" sz="5400" i="1" smtClean="0">
                              <a:latin typeface="Cambria Math" panose="02040503050406030204" pitchFamily="18" charset="0"/>
                            </a:rPr>
                          </m:ctrlPr>
                        </m:fPr>
                        <m:num>
                          <m:r>
                            <a:rPr lang="ru-RU" sz="5400" b="0" i="1" smtClean="0">
                              <a:latin typeface="Cambria Math" panose="02040503050406030204" pitchFamily="18" charset="0"/>
                            </a:rPr>
                            <m:t>−3</m:t>
                          </m:r>
                        </m:num>
                        <m:den>
                          <m:r>
                            <a:rPr lang="ru-RU" sz="5400" b="0" i="1" smtClean="0">
                              <a:latin typeface="Cambria Math" panose="02040503050406030204" pitchFamily="18" charset="0"/>
                            </a:rPr>
                            <m:t>5</m:t>
                          </m:r>
                        </m:den>
                      </m:f>
                      <m:r>
                        <a:rPr lang="ru-RU" sz="5400" b="0" i="1" smtClean="0">
                          <a:latin typeface="Cambria Math" panose="02040503050406030204" pitchFamily="18" charset="0"/>
                        </a:rPr>
                        <m:t>:</m:t>
                      </m:r>
                      <m:f>
                        <m:fPr>
                          <m:ctrlPr>
                            <a:rPr lang="ru-RU" sz="5400" b="0" i="1" smtClean="0">
                              <a:latin typeface="Cambria Math" panose="02040503050406030204" pitchFamily="18" charset="0"/>
                            </a:rPr>
                          </m:ctrlPr>
                        </m:fPr>
                        <m:num>
                          <m:r>
                            <a:rPr lang="ru-RU" sz="5400" b="0" i="1" smtClean="0">
                              <a:latin typeface="Cambria Math" panose="02040503050406030204" pitchFamily="18" charset="0"/>
                            </a:rPr>
                            <m:t>5</m:t>
                          </m:r>
                        </m:num>
                        <m:den>
                          <m:r>
                            <a:rPr lang="ru-RU" sz="5400" b="0" i="1" smtClean="0">
                              <a:latin typeface="Cambria Math" panose="02040503050406030204" pitchFamily="18" charset="0"/>
                            </a:rPr>
                            <m:t>−9</m:t>
                          </m:r>
                        </m:den>
                      </m:f>
                      <m:r>
                        <a:rPr lang="ru-RU" sz="5400" b="0" i="1" smtClean="0">
                          <a:latin typeface="Cambria Math" panose="02040503050406030204" pitchFamily="18" charset="0"/>
                        </a:rPr>
                        <m:t>=</m:t>
                      </m:r>
                    </m:oMath>
                  </m:oMathPara>
                </a14:m>
                <a:endParaRPr lang="ru-RU" sz="5400" dirty="0"/>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755576" y="764704"/>
                <a:ext cx="7920880" cy="5472608"/>
              </a:xfrm>
              <a:blipFill>
                <a:blip r:embed="rId2"/>
                <a:stretch>
                  <a:fillRect l="-3310" t="-4009" r="-616"/>
                </a:stretch>
              </a:blipFill>
            </p:spPr>
            <p:txBody>
              <a:bodyPr/>
              <a:lstStyle/>
              <a:p>
                <a:r>
                  <a:rPr lang="ru-RU">
                    <a:noFill/>
                  </a:rPr>
                  <a:t> </a:t>
                </a:r>
              </a:p>
            </p:txBody>
          </p:sp>
        </mc:Fallback>
      </mc:AlternateContent>
      <p:pic>
        <p:nvPicPr>
          <p:cNvPr id="35842"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5856" y="6222535"/>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5"/>
          <a:stretch>
            <a:fillRect/>
          </a:stretch>
        </p:blipFill>
        <p:spPr>
          <a:xfrm>
            <a:off x="5329420" y="3068960"/>
            <a:ext cx="3608610" cy="3789040"/>
          </a:xfrm>
          <a:prstGeom prst="rect">
            <a:avLst/>
          </a:prstGeom>
        </p:spPr>
      </p:pic>
    </p:spTree>
    <p:extLst>
      <p:ext uri="{BB962C8B-B14F-4D97-AF65-F5344CB8AC3E}">
        <p14:creationId xmlns:p14="http://schemas.microsoft.com/office/powerpoint/2010/main" val="40127154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692696"/>
            <a:ext cx="7776864" cy="5400600"/>
          </a:xfrm>
        </p:spPr>
        <p:txBody>
          <a:bodyPr>
            <a:normAutofit/>
          </a:bodyPr>
          <a:lstStyle/>
          <a:p>
            <a:pPr marL="68580" indent="0">
              <a:buNone/>
            </a:pPr>
            <a:r>
              <a:rPr lang="ru-RU" sz="4400" dirty="0"/>
              <a:t>37. Расскажите правило деление двух дробей.</a:t>
            </a:r>
          </a:p>
          <a:p>
            <a:pPr marL="68580" indent="0">
              <a:buNone/>
            </a:pPr>
            <a:endParaRPr lang="ru-RU" sz="4400" dirty="0">
              <a:solidFill>
                <a:srgbClr val="FF0000"/>
              </a:solidFill>
            </a:endParaRPr>
          </a:p>
        </p:txBody>
      </p:sp>
      <p:pic>
        <p:nvPicPr>
          <p:cNvPr id="36866"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5877272"/>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a:stretch>
            <a:fillRect/>
          </a:stretch>
        </p:blipFill>
        <p:spPr>
          <a:xfrm>
            <a:off x="683568" y="2161877"/>
            <a:ext cx="4286250" cy="4286250"/>
          </a:xfrm>
          <a:prstGeom prst="rect">
            <a:avLst/>
          </a:prstGeom>
        </p:spPr>
      </p:pic>
    </p:spTree>
    <p:extLst>
      <p:ext uri="{BB962C8B-B14F-4D97-AF65-F5344CB8AC3E}">
        <p14:creationId xmlns:p14="http://schemas.microsoft.com/office/powerpoint/2010/main" val="26734413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764704"/>
            <a:ext cx="7704856" cy="5616624"/>
          </a:xfrm>
        </p:spPr>
        <p:txBody>
          <a:bodyPr>
            <a:normAutofit/>
          </a:bodyPr>
          <a:lstStyle/>
          <a:p>
            <a:pPr marL="68580" indent="0">
              <a:buNone/>
            </a:pPr>
            <a:r>
              <a:rPr lang="ru-RU" sz="3600" dirty="0"/>
              <a:t>38. </a:t>
            </a:r>
            <a:r>
              <a:rPr lang="ru-RU" sz="5400" i="1" dirty="0">
                <a:solidFill>
                  <a:srgbClr val="FF0000"/>
                </a:solidFill>
                <a:latin typeface="Times New Roman" panose="02020603050405020304" pitchFamily="18" charset="0"/>
                <a:cs typeface="Times New Roman" panose="02020603050405020304" pitchFamily="18" charset="0"/>
              </a:rPr>
              <a:t>Шанс</a:t>
            </a:r>
          </a:p>
          <a:p>
            <a:pPr marL="68580" indent="0">
              <a:buNone/>
            </a:pPr>
            <a:endParaRPr lang="ru-RU" sz="5400" i="1" dirty="0">
              <a:solidFill>
                <a:srgbClr val="FF0000"/>
              </a:solidFill>
              <a:latin typeface="Times New Roman" panose="02020603050405020304" pitchFamily="18" charset="0"/>
              <a:cs typeface="Times New Roman" panose="02020603050405020304" pitchFamily="18" charset="0"/>
            </a:endParaRPr>
          </a:p>
          <a:p>
            <a:pPr marL="68580" indent="0">
              <a:buNone/>
            </a:pPr>
            <a:r>
              <a:rPr lang="ru-RU" sz="5400" i="1" dirty="0">
                <a:solidFill>
                  <a:schemeClr val="tx2"/>
                </a:solidFill>
                <a:latin typeface="Times New Roman" panose="02020603050405020304" pitchFamily="18" charset="0"/>
                <a:cs typeface="Times New Roman" panose="02020603050405020304" pitchFamily="18" charset="0"/>
              </a:rPr>
              <a:t>Вы получаете 1 желтый смайлик</a:t>
            </a:r>
          </a:p>
        </p:txBody>
      </p:sp>
      <p:pic>
        <p:nvPicPr>
          <p:cNvPr id="37890"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280" y="5733256"/>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83680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692696"/>
            <a:ext cx="7632848" cy="5472608"/>
          </a:xfrm>
        </p:spPr>
        <p:txBody>
          <a:bodyPr>
            <a:normAutofit/>
          </a:bodyPr>
          <a:lstStyle/>
          <a:p>
            <a:pPr marL="68580" indent="0">
              <a:buNone/>
            </a:pPr>
            <a:r>
              <a:rPr lang="ru-RU" sz="3600" dirty="0"/>
              <a:t>39. Найдите числовое значение выражения:</a:t>
            </a:r>
          </a:p>
          <a:p>
            <a:pPr marL="68580" indent="0">
              <a:buNone/>
            </a:pPr>
            <a:r>
              <a:rPr lang="ru-RU" sz="3600" dirty="0"/>
              <a:t>-х+7, при х=0,7</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3064233"/>
            <a:ext cx="3240360" cy="3341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4"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5661248"/>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34393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548680"/>
            <a:ext cx="7848872" cy="5832648"/>
          </a:xfrm>
        </p:spPr>
        <p:txBody>
          <a:bodyPr>
            <a:normAutofit/>
          </a:bodyPr>
          <a:lstStyle/>
          <a:p>
            <a:pPr marL="68580" indent="0">
              <a:buNone/>
            </a:pPr>
            <a:r>
              <a:rPr lang="ru-RU" sz="4400" dirty="0"/>
              <a:t>40. В семье 5 братьев. У каждого из них есть одна сестра. Сколько всего детей в семье?</a:t>
            </a:r>
          </a:p>
          <a:p>
            <a:pPr marL="68580" indent="0">
              <a:buNone/>
            </a:pPr>
            <a:endParaRPr lang="ru-RU" sz="4400" dirty="0"/>
          </a:p>
        </p:txBody>
      </p:sp>
      <p:pic>
        <p:nvPicPr>
          <p:cNvPr id="39938"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5877272"/>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a:stretch>
            <a:fillRect/>
          </a:stretch>
        </p:blipFill>
        <p:spPr>
          <a:xfrm>
            <a:off x="701069" y="2974215"/>
            <a:ext cx="5161384" cy="3885064"/>
          </a:xfrm>
          <a:prstGeom prst="rect">
            <a:avLst/>
          </a:prstGeom>
        </p:spPr>
      </p:pic>
    </p:spTree>
    <p:extLst>
      <p:ext uri="{BB962C8B-B14F-4D97-AF65-F5344CB8AC3E}">
        <p14:creationId xmlns:p14="http://schemas.microsoft.com/office/powerpoint/2010/main" val="19862019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7584" y="692696"/>
            <a:ext cx="6993225" cy="5139933"/>
          </a:xfrm>
        </p:spPr>
        <p:txBody>
          <a:bodyPr>
            <a:normAutofit/>
          </a:bodyPr>
          <a:lstStyle/>
          <a:p>
            <a:pPr marL="68580" indent="0">
              <a:buNone/>
            </a:pPr>
            <a:r>
              <a:rPr lang="ru-RU" sz="4400" dirty="0"/>
              <a:t> 41. Чему равно произведение обратных чисел?</a:t>
            </a:r>
            <a:endParaRPr lang="ru-RU" sz="4400" dirty="0">
              <a:solidFill>
                <a:srgbClr val="FF0000"/>
              </a:solidFill>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924944"/>
            <a:ext cx="5746601" cy="3479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0"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264" y="5013176"/>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91246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7584" y="332656"/>
            <a:ext cx="7402016" cy="5534744"/>
          </a:xfrm>
        </p:spPr>
        <p:txBody>
          <a:bodyPr>
            <a:normAutofit/>
          </a:bodyPr>
          <a:lstStyle/>
          <a:p>
            <a:pPr marL="0" indent="0">
              <a:buNone/>
            </a:pPr>
            <a:r>
              <a:rPr lang="ru-RU" sz="4400" dirty="0"/>
              <a:t>42. Расскажите 1 признак равенства треугольников.</a:t>
            </a:r>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6667" y="4149080"/>
            <a:ext cx="3022969" cy="2353267"/>
          </a:xfrm>
          <a:prstGeom prst="rect">
            <a:avLst/>
          </a:prstGeom>
        </p:spPr>
      </p:pic>
      <p:sp>
        <p:nvSpPr>
          <p:cNvPr id="5" name="Стрелка вправо 4">
            <a:hlinkClick r:id="rId3" action="ppaction://hlinksldjump"/>
          </p:cNvPr>
          <p:cNvSpPr/>
          <p:nvPr/>
        </p:nvSpPr>
        <p:spPr>
          <a:xfrm rot="10800000">
            <a:off x="1115616" y="5536802"/>
            <a:ext cx="1296144" cy="648072"/>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5887296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7584" y="620688"/>
            <a:ext cx="6993225" cy="5211941"/>
          </a:xfrm>
        </p:spPr>
        <p:txBody>
          <a:bodyPr>
            <a:normAutofit/>
          </a:bodyPr>
          <a:lstStyle/>
          <a:p>
            <a:pPr marL="68580" indent="0">
              <a:buNone/>
            </a:pPr>
            <a:r>
              <a:rPr lang="ru-RU" sz="4400" dirty="0"/>
              <a:t>43. Расскажите второй признак равенства треугольников.</a:t>
            </a:r>
          </a:p>
        </p:txBody>
      </p:sp>
      <p:pic>
        <p:nvPicPr>
          <p:cNvPr id="47106"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280" y="5589240"/>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0766" y="3645024"/>
            <a:ext cx="2869530" cy="2511623"/>
          </a:xfrm>
          <a:prstGeom prst="rect">
            <a:avLst/>
          </a:prstGeom>
        </p:spPr>
      </p:pic>
    </p:spTree>
    <p:extLst>
      <p:ext uri="{BB962C8B-B14F-4D97-AF65-F5344CB8AC3E}">
        <p14:creationId xmlns:p14="http://schemas.microsoft.com/office/powerpoint/2010/main" val="28574312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692696"/>
            <a:ext cx="7137241" cy="5616624"/>
          </a:xfrm>
        </p:spPr>
        <p:txBody>
          <a:bodyPr>
            <a:normAutofit/>
          </a:bodyPr>
          <a:lstStyle/>
          <a:p>
            <a:pPr marL="68580" indent="0">
              <a:buNone/>
            </a:pPr>
            <a:r>
              <a:rPr lang="ru-RU" sz="4400" dirty="0"/>
              <a:t> 44. На столе лежало 4 яблока, одно из них разрезали пополам . Сколько яблок на столе? </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1" y="3140968"/>
            <a:ext cx="3634137" cy="3140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78"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8739" y="5772745"/>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52180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971600" y="620688"/>
                <a:ext cx="7200900" cy="3581400"/>
              </a:xfrm>
            </p:spPr>
            <p:txBody>
              <a:bodyPr>
                <a:normAutofit/>
              </a:bodyPr>
              <a:lstStyle/>
              <a:p>
                <a:pPr marL="0" indent="0">
                  <a:buNone/>
                </a:pPr>
                <a:r>
                  <a:rPr lang="ru-RU" sz="4800" dirty="0"/>
                  <a:t>45. Выполните действие:</a:t>
                </a:r>
              </a:p>
              <a:p>
                <a:pPr marL="0" indent="0">
                  <a:buNone/>
                </a:pPr>
                <a14:m>
                  <m:oMathPara xmlns:m="http://schemas.openxmlformats.org/officeDocument/2006/math">
                    <m:oMathParaPr>
                      <m:jc m:val="centerGroup"/>
                    </m:oMathParaPr>
                    <m:oMath xmlns:m="http://schemas.openxmlformats.org/officeDocument/2006/math">
                      <m:f>
                        <m:fPr>
                          <m:ctrlPr>
                            <a:rPr lang="ru-RU" sz="4800" i="1" smtClean="0">
                              <a:latin typeface="Cambria Math" panose="02040503050406030204" pitchFamily="18" charset="0"/>
                            </a:rPr>
                          </m:ctrlPr>
                        </m:fPr>
                        <m:num>
                          <m:r>
                            <a:rPr lang="ru-RU" sz="4800" b="0" i="1" smtClean="0">
                              <a:latin typeface="Cambria Math" panose="02040503050406030204" pitchFamily="18" charset="0"/>
                            </a:rPr>
                            <m:t>−1</m:t>
                          </m:r>
                        </m:num>
                        <m:den>
                          <m:r>
                            <a:rPr lang="ru-RU" sz="4800" b="0" i="1" smtClean="0">
                              <a:latin typeface="Cambria Math" panose="02040503050406030204" pitchFamily="18" charset="0"/>
                            </a:rPr>
                            <m:t>5</m:t>
                          </m:r>
                        </m:den>
                      </m:f>
                      <m:r>
                        <a:rPr lang="ru-RU" sz="4800" b="0" i="1" smtClean="0">
                          <a:latin typeface="Cambria Math" panose="02040503050406030204" pitchFamily="18" charset="0"/>
                        </a:rPr>
                        <m:t>∗</m:t>
                      </m:r>
                      <m:f>
                        <m:fPr>
                          <m:ctrlPr>
                            <a:rPr lang="ru-RU" sz="4800" b="0" i="1" smtClean="0">
                              <a:latin typeface="Cambria Math" panose="02040503050406030204" pitchFamily="18" charset="0"/>
                            </a:rPr>
                          </m:ctrlPr>
                        </m:fPr>
                        <m:num>
                          <m:r>
                            <a:rPr lang="ru-RU" sz="4800" b="0" i="1" smtClean="0">
                              <a:latin typeface="Cambria Math" panose="02040503050406030204" pitchFamily="18" charset="0"/>
                            </a:rPr>
                            <m:t>15</m:t>
                          </m:r>
                        </m:num>
                        <m:den>
                          <m:r>
                            <a:rPr lang="ru-RU" sz="4800" b="0" i="1" smtClean="0">
                              <a:latin typeface="Cambria Math" panose="02040503050406030204" pitchFamily="18" charset="0"/>
                            </a:rPr>
                            <m:t>16</m:t>
                          </m:r>
                        </m:den>
                      </m:f>
                      <m:r>
                        <a:rPr lang="ru-RU" sz="4800" b="0" i="0" smtClean="0">
                          <a:latin typeface="Cambria Math" panose="02040503050406030204" pitchFamily="18" charset="0"/>
                        </a:rPr>
                        <m:t>=</m:t>
                      </m:r>
                    </m:oMath>
                  </m:oMathPara>
                </a14:m>
                <a:endParaRPr lang="ru-RU" sz="4800" dirty="0"/>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971600" y="620688"/>
                <a:ext cx="7200900" cy="3581400"/>
              </a:xfrm>
              <a:blipFill>
                <a:blip r:embed="rId2"/>
                <a:stretch>
                  <a:fillRect l="-3807" t="-5111"/>
                </a:stretch>
              </a:blipFill>
            </p:spPr>
            <p:txBody>
              <a:bodyPr/>
              <a:lstStyle/>
              <a:p>
                <a:r>
                  <a:rPr lang="ru-RU">
                    <a:noFill/>
                  </a:rPr>
                  <a:t> </a:t>
                </a:r>
              </a:p>
            </p:txBody>
          </p:sp>
        </mc:Fallback>
      </mc:AlternateContent>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2423608"/>
            <a:ext cx="3242401" cy="4255120"/>
          </a:xfrm>
          <a:prstGeom prst="rect">
            <a:avLst/>
          </a:prstGeom>
        </p:spPr>
      </p:pic>
      <p:sp>
        <p:nvSpPr>
          <p:cNvPr id="4" name="Стрелка вправо 3">
            <a:hlinkClick r:id="rId4" action="ppaction://hlinksldjump"/>
          </p:cNvPr>
          <p:cNvSpPr/>
          <p:nvPr/>
        </p:nvSpPr>
        <p:spPr>
          <a:xfrm rot="10800000">
            <a:off x="1763688" y="5445224"/>
            <a:ext cx="1440160" cy="648072"/>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714630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08720"/>
            <a:ext cx="8219256" cy="5615136"/>
          </a:xfrm>
        </p:spPr>
        <p:txBody>
          <a:bodyPr/>
          <a:lstStyle/>
          <a:p>
            <a:pPr marL="0" indent="0">
              <a:buNone/>
            </a:pPr>
            <a:r>
              <a:rPr lang="ru-RU" dirty="0"/>
              <a:t> </a:t>
            </a:r>
          </a:p>
          <a:p>
            <a:pPr marL="0" indent="0">
              <a:buNone/>
            </a:pPr>
            <a:endParaRPr lang="ru-RU" dirty="0"/>
          </a:p>
          <a:p>
            <a:pPr marL="0" indent="0">
              <a:buNone/>
            </a:pPr>
            <a:r>
              <a:rPr lang="ru-RU" dirty="0"/>
              <a:t>  </a:t>
            </a:r>
            <a:r>
              <a:rPr lang="ru-RU" sz="4400" dirty="0"/>
              <a:t> </a:t>
            </a:r>
            <a:endParaRPr lang="ru-RU" sz="4400" dirty="0">
              <a:latin typeface="Times New Roman" pitchFamily="18" charset="0"/>
              <a:cs typeface="Times New Roman" pitchFamily="18" charset="0"/>
            </a:endParaRPr>
          </a:p>
          <a:p>
            <a:pPr marL="0" indent="0">
              <a:buNone/>
            </a:pPr>
            <a:r>
              <a:rPr lang="ru-RU" sz="4400" dirty="0">
                <a:latin typeface="Times New Roman" pitchFamily="18" charset="0"/>
                <a:cs typeface="Times New Roman" pitchFamily="18" charset="0"/>
              </a:rPr>
              <a:t>  </a:t>
            </a:r>
          </a:p>
        </p:txBody>
      </p:sp>
      <p:pic>
        <p:nvPicPr>
          <p:cNvPr id="2"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5876037"/>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rot="703529">
            <a:off x="1976066" y="1970842"/>
            <a:ext cx="6336704" cy="1323439"/>
          </a:xfrm>
          <a:prstGeom prst="rect">
            <a:avLst/>
          </a:prstGeom>
          <a:noFill/>
        </p:spPr>
        <p:txBody>
          <a:bodyPr wrap="square" rtlCol="0">
            <a:spAutoFit/>
          </a:bodyPr>
          <a:lstStyle/>
          <a:p>
            <a:r>
              <a:rPr lang="ru-RU" sz="4000" dirty="0"/>
              <a:t>1. Что такое рациональное число?</a:t>
            </a:r>
          </a:p>
        </p:txBody>
      </p:sp>
      <p:pic>
        <p:nvPicPr>
          <p:cNvPr id="5" name="Рисунок 4"/>
          <p:cNvPicPr>
            <a:picLocks noChangeAspect="1"/>
          </p:cNvPicPr>
          <p:nvPr/>
        </p:nvPicPr>
        <p:blipFill>
          <a:blip r:embed="rId4"/>
          <a:stretch>
            <a:fillRect/>
          </a:stretch>
        </p:blipFill>
        <p:spPr>
          <a:xfrm rot="807893">
            <a:off x="1839962" y="3177186"/>
            <a:ext cx="3807894" cy="2943795"/>
          </a:xfrm>
          <a:prstGeom prst="rect">
            <a:avLst/>
          </a:prstGeom>
        </p:spPr>
      </p:pic>
    </p:spTree>
    <p:extLst>
      <p:ext uri="{BB962C8B-B14F-4D97-AF65-F5344CB8AC3E}">
        <p14:creationId xmlns:p14="http://schemas.microsoft.com/office/powerpoint/2010/main" val="11685801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116632"/>
            <a:ext cx="7546032" cy="5750768"/>
          </a:xfrm>
        </p:spPr>
        <p:txBody>
          <a:bodyPr>
            <a:normAutofit/>
          </a:bodyPr>
          <a:lstStyle/>
          <a:p>
            <a:pPr marL="0" indent="0">
              <a:buNone/>
            </a:pPr>
            <a:r>
              <a:rPr lang="ru-RU" sz="4800" dirty="0"/>
              <a:t>46. На рисунке: СМ-это…</a:t>
            </a:r>
          </a:p>
        </p:txBody>
      </p:sp>
      <p:sp>
        <p:nvSpPr>
          <p:cNvPr id="2" name="Стрелка вправо 1">
            <a:hlinkClick r:id="rId2" action="ppaction://hlinksldjump"/>
          </p:cNvPr>
          <p:cNvSpPr/>
          <p:nvPr/>
        </p:nvSpPr>
        <p:spPr>
          <a:xfrm rot="10800000">
            <a:off x="899592" y="5471356"/>
            <a:ext cx="1728192" cy="792088"/>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5976" y="2708920"/>
            <a:ext cx="4572000" cy="3651504"/>
          </a:xfrm>
          <a:prstGeom prst="rect">
            <a:avLst/>
          </a:prstGeom>
        </p:spPr>
      </p:pic>
      <p:pic>
        <p:nvPicPr>
          <p:cNvPr id="5" name="Рисунок 4">
            <a:extLst>
              <a:ext uri="{FF2B5EF4-FFF2-40B4-BE49-F238E27FC236}">
                <a16:creationId xmlns:a16="http://schemas.microsoft.com/office/drawing/2014/main" id="{075F1C02-222B-4EA5-9FAC-F22CBEFB476F}"/>
              </a:ext>
            </a:extLst>
          </p:cNvPr>
          <p:cNvPicPr>
            <a:picLocks noChangeAspect="1"/>
          </p:cNvPicPr>
          <p:nvPr/>
        </p:nvPicPr>
        <p:blipFill>
          <a:blip r:embed="rId4"/>
          <a:stretch>
            <a:fillRect/>
          </a:stretch>
        </p:blipFill>
        <p:spPr>
          <a:xfrm>
            <a:off x="1547664" y="1502385"/>
            <a:ext cx="3667193" cy="2336139"/>
          </a:xfrm>
          <a:prstGeom prst="rect">
            <a:avLst/>
          </a:prstGeom>
        </p:spPr>
      </p:pic>
    </p:spTree>
    <p:extLst>
      <p:ext uri="{BB962C8B-B14F-4D97-AF65-F5344CB8AC3E}">
        <p14:creationId xmlns:p14="http://schemas.microsoft.com/office/powerpoint/2010/main" val="27574904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260648"/>
            <a:ext cx="7200900" cy="3581400"/>
          </a:xfrm>
        </p:spPr>
        <p:txBody>
          <a:bodyPr>
            <a:normAutofit/>
          </a:bodyPr>
          <a:lstStyle/>
          <a:p>
            <a:pPr marL="0" indent="0">
              <a:buNone/>
            </a:pPr>
            <a:r>
              <a:rPr lang="ru-RU" sz="4400" dirty="0"/>
              <a:t>47. На рисунке, С</a:t>
            </a:r>
            <a:r>
              <a:rPr lang="en-US" sz="4400" dirty="0"/>
              <a:t>L-</a:t>
            </a:r>
            <a:r>
              <a:rPr lang="ru-RU" sz="4400" dirty="0"/>
              <a:t>это…</a:t>
            </a:r>
          </a:p>
          <a:p>
            <a:pPr marL="0" indent="0">
              <a:buNone/>
            </a:pPr>
            <a:endParaRPr lang="ru-RU" sz="4400" dirty="0"/>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4689" y="2564904"/>
            <a:ext cx="3035808" cy="3962400"/>
          </a:xfrm>
          <a:prstGeom prst="rect">
            <a:avLst/>
          </a:prstGeom>
        </p:spPr>
      </p:pic>
      <p:sp>
        <p:nvSpPr>
          <p:cNvPr id="4" name="Стрелка вправо 3">
            <a:hlinkClick r:id="rId3" action="ppaction://hlinksldjump"/>
          </p:cNvPr>
          <p:cNvSpPr/>
          <p:nvPr/>
        </p:nvSpPr>
        <p:spPr>
          <a:xfrm rot="10800000">
            <a:off x="4973830" y="5631192"/>
            <a:ext cx="1512168" cy="648072"/>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a:extLst>
              <a:ext uri="{FF2B5EF4-FFF2-40B4-BE49-F238E27FC236}">
                <a16:creationId xmlns:a16="http://schemas.microsoft.com/office/drawing/2014/main" id="{11F67238-2FDF-4FDB-AD4F-7ADC43A66629}"/>
              </a:ext>
            </a:extLst>
          </p:cNvPr>
          <p:cNvPicPr>
            <a:picLocks noChangeAspect="1"/>
          </p:cNvPicPr>
          <p:nvPr/>
        </p:nvPicPr>
        <p:blipFill>
          <a:blip r:embed="rId4"/>
          <a:stretch>
            <a:fillRect/>
          </a:stretch>
        </p:blipFill>
        <p:spPr>
          <a:xfrm>
            <a:off x="3829142" y="1556792"/>
            <a:ext cx="3578435" cy="2362684"/>
          </a:xfrm>
          <a:prstGeom prst="rect">
            <a:avLst/>
          </a:prstGeom>
        </p:spPr>
      </p:pic>
    </p:spTree>
    <p:extLst>
      <p:ext uri="{BB962C8B-B14F-4D97-AF65-F5344CB8AC3E}">
        <p14:creationId xmlns:p14="http://schemas.microsoft.com/office/powerpoint/2010/main" val="35486720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1"/>
          <p:cNvPicPr>
            <a:picLocks noGrp="1" noChangeAspect="1"/>
          </p:cNvPicPr>
          <p:nvPr>
            <p:ph idx="1"/>
          </p:nvPr>
        </p:nvPicPr>
        <p:blipFill>
          <a:blip r:embed="rId2"/>
          <a:stretch>
            <a:fillRect/>
          </a:stretch>
        </p:blipFill>
        <p:spPr>
          <a:xfrm>
            <a:off x="755650" y="1784239"/>
            <a:ext cx="7488238" cy="3145059"/>
          </a:xfrm>
          <a:prstGeom prst="rect">
            <a:avLst/>
          </a:prstGeom>
        </p:spPr>
      </p:pic>
      <p:pic>
        <p:nvPicPr>
          <p:cNvPr id="57346"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5759508"/>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259632" y="404664"/>
            <a:ext cx="2592288" cy="923330"/>
          </a:xfrm>
          <a:prstGeom prst="rect">
            <a:avLst/>
          </a:prstGeom>
          <a:noFill/>
        </p:spPr>
        <p:txBody>
          <a:bodyPr wrap="square" rtlCol="0">
            <a:spAutoFit/>
          </a:bodyPr>
          <a:lstStyle/>
          <a:p>
            <a:r>
              <a:rPr lang="ru-RU" sz="5400" dirty="0"/>
              <a:t>48.</a:t>
            </a:r>
          </a:p>
        </p:txBody>
      </p:sp>
    </p:spTree>
    <p:extLst>
      <p:ext uri="{BB962C8B-B14F-4D97-AF65-F5344CB8AC3E}">
        <p14:creationId xmlns:p14="http://schemas.microsoft.com/office/powerpoint/2010/main" val="29473443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28700" y="908720"/>
            <a:ext cx="7200900" cy="4958680"/>
          </a:xfrm>
        </p:spPr>
        <p:txBody>
          <a:bodyPr>
            <a:normAutofit/>
          </a:bodyPr>
          <a:lstStyle/>
          <a:p>
            <a:pPr marL="0" indent="0">
              <a:buNone/>
            </a:pPr>
            <a:r>
              <a:rPr lang="ru-RU" sz="4400" dirty="0"/>
              <a:t>49. На рисунке, СН-это…</a:t>
            </a:r>
          </a:p>
          <a:p>
            <a:pPr marL="0" indent="0">
              <a:buNone/>
            </a:pPr>
            <a:endParaRPr lang="ru-RU" sz="4400"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3906" y="2862598"/>
            <a:ext cx="5336023" cy="3995402"/>
          </a:xfrm>
          <a:prstGeom prst="rect">
            <a:avLst/>
          </a:prstGeom>
        </p:spPr>
      </p:pic>
      <p:sp>
        <p:nvSpPr>
          <p:cNvPr id="4" name="Стрелка вправо 3">
            <a:hlinkClick r:id="rId3" action="ppaction://hlinksldjump"/>
          </p:cNvPr>
          <p:cNvSpPr/>
          <p:nvPr/>
        </p:nvSpPr>
        <p:spPr>
          <a:xfrm rot="10800000">
            <a:off x="1619672" y="5445224"/>
            <a:ext cx="1224136" cy="648072"/>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a:extLst>
              <a:ext uri="{FF2B5EF4-FFF2-40B4-BE49-F238E27FC236}">
                <a16:creationId xmlns:a16="http://schemas.microsoft.com/office/drawing/2014/main" id="{8922320E-B55B-414E-A09E-50858F21FEEF}"/>
              </a:ext>
            </a:extLst>
          </p:cNvPr>
          <p:cNvPicPr>
            <a:picLocks noChangeAspect="1"/>
          </p:cNvPicPr>
          <p:nvPr/>
        </p:nvPicPr>
        <p:blipFill>
          <a:blip r:embed="rId4"/>
          <a:stretch>
            <a:fillRect/>
          </a:stretch>
        </p:blipFill>
        <p:spPr>
          <a:xfrm>
            <a:off x="731350" y="1894662"/>
            <a:ext cx="3339907" cy="1935871"/>
          </a:xfrm>
          <a:prstGeom prst="rect">
            <a:avLst/>
          </a:prstGeom>
        </p:spPr>
      </p:pic>
    </p:spTree>
    <p:extLst>
      <p:ext uri="{BB962C8B-B14F-4D97-AF65-F5344CB8AC3E}">
        <p14:creationId xmlns:p14="http://schemas.microsoft.com/office/powerpoint/2010/main" val="65857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rot="254898">
                <a:off x="751075" y="477500"/>
                <a:ext cx="8426121" cy="5760640"/>
              </a:xfrm>
            </p:spPr>
            <p:txBody>
              <a:bodyPr/>
              <a:lstStyle/>
              <a:p>
                <a:pPr marL="0" indent="0">
                  <a:buNone/>
                </a:pPr>
                <a:r>
                  <a:rPr lang="en-US" dirty="0"/>
                  <a:t> </a:t>
                </a:r>
                <a:endParaRPr lang="ru-RU" dirty="0"/>
              </a:p>
              <a:p>
                <a:pPr marL="0" indent="0">
                  <a:buNone/>
                </a:pPr>
                <a:r>
                  <a:rPr lang="ru-RU" dirty="0">
                    <a:latin typeface="Times New Roman" pitchFamily="18" charset="0"/>
                    <a:cs typeface="Times New Roman" pitchFamily="18" charset="0"/>
                  </a:rPr>
                  <a:t>  </a:t>
                </a:r>
              </a:p>
              <a:p>
                <a:pPr marL="0" indent="0">
                  <a:buNone/>
                </a:pPr>
                <a:r>
                  <a:rPr lang="ru-RU" sz="4400" dirty="0">
                    <a:latin typeface="Times New Roman" pitchFamily="18" charset="0"/>
                    <a:cs typeface="Times New Roman" pitchFamily="18" charset="0"/>
                  </a:rPr>
                  <a:t> 2. Выполните действия:</a:t>
                </a:r>
              </a:p>
              <a:p>
                <a:pPr marL="0" indent="0">
                  <a:buNone/>
                </a:pPr>
                <a:r>
                  <a:rPr lang="ru-RU" sz="6600" dirty="0">
                    <a:cs typeface="Times New Roman" pitchFamily="18" charset="0"/>
                  </a:rPr>
                  <a:t>    </a:t>
                </a:r>
                <a14:m>
                  <m:oMath xmlns:m="http://schemas.openxmlformats.org/officeDocument/2006/math">
                    <m:f>
                      <m:fPr>
                        <m:ctrlPr>
                          <a:rPr lang="ru-RU" sz="6600" i="1" smtClean="0">
                            <a:latin typeface="Cambria Math" panose="02040503050406030204" pitchFamily="18" charset="0"/>
                            <a:cs typeface="Times New Roman" pitchFamily="18" charset="0"/>
                          </a:rPr>
                        </m:ctrlPr>
                      </m:fPr>
                      <m:num>
                        <m:r>
                          <a:rPr lang="ru-RU" sz="6600" b="0" i="1" smtClean="0">
                            <a:latin typeface="Cambria Math" panose="02040503050406030204" pitchFamily="18" charset="0"/>
                            <a:cs typeface="Times New Roman" pitchFamily="18" charset="0"/>
                          </a:rPr>
                          <m:t>2</m:t>
                        </m:r>
                      </m:num>
                      <m:den>
                        <m:r>
                          <a:rPr lang="ru-RU" sz="6600" b="0" i="1" smtClean="0">
                            <a:latin typeface="Cambria Math" panose="02040503050406030204" pitchFamily="18" charset="0"/>
                            <a:cs typeface="Times New Roman" pitchFamily="18" charset="0"/>
                          </a:rPr>
                          <m:t>3</m:t>
                        </m:r>
                      </m:den>
                    </m:f>
                  </m:oMath>
                </a14:m>
                <a:r>
                  <a:rPr lang="ru-RU" sz="6600" dirty="0">
                    <a:latin typeface="Times New Roman" pitchFamily="18" charset="0"/>
                    <a:cs typeface="Times New Roman" pitchFamily="18" charset="0"/>
                  </a:rPr>
                  <a:t>*(-5)=</a:t>
                </a:r>
              </a:p>
              <a:p>
                <a:pPr marL="0" indent="0">
                  <a:buNone/>
                </a:pPr>
                <a:endParaRPr lang="ru-RU" sz="4400" dirty="0"/>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rot="254898">
                <a:off x="751075" y="477500"/>
                <a:ext cx="8426121" cy="5760640"/>
              </a:xfrm>
              <a:blipFill>
                <a:blip r:embed="rId2"/>
                <a:stretch>
                  <a:fillRect/>
                </a:stretch>
              </a:blipFill>
            </p:spPr>
            <p:txBody>
              <a:bodyPr/>
              <a:lstStyle/>
              <a:p>
                <a:r>
                  <a:rPr lang="ru-RU">
                    <a:noFill/>
                  </a:rPr>
                  <a:t> </a:t>
                </a:r>
              </a:p>
            </p:txBody>
          </p:sp>
        </mc:Fallback>
      </mc:AlternateContent>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65400">
            <a:off x="4078091" y="2598038"/>
            <a:ext cx="4362603" cy="3647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9592" y="5986456"/>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Стрелка вправо 1">
            <a:hlinkClick r:id="rId4" action="ppaction://hlinksldjump"/>
          </p:cNvPr>
          <p:cNvSpPr/>
          <p:nvPr/>
        </p:nvSpPr>
        <p:spPr>
          <a:xfrm rot="10800000">
            <a:off x="870843" y="5934192"/>
            <a:ext cx="1224136" cy="5412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347579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rot="20966753">
            <a:off x="914400" y="332656"/>
            <a:ext cx="7772400" cy="5687144"/>
          </a:xfrm>
        </p:spPr>
        <p:txBody>
          <a:bodyPr/>
          <a:lstStyle/>
          <a:p>
            <a:pPr marL="0" indent="0">
              <a:buNone/>
            </a:pPr>
            <a:r>
              <a:rPr lang="ru-RU" dirty="0"/>
              <a:t>   </a:t>
            </a:r>
          </a:p>
          <a:p>
            <a:pPr marL="0" indent="0">
              <a:buNone/>
            </a:pPr>
            <a:endParaRPr lang="ru-RU" dirty="0"/>
          </a:p>
          <a:p>
            <a:pPr marL="0" indent="0">
              <a:buNone/>
            </a:pPr>
            <a:r>
              <a:rPr lang="ru-RU" sz="4400" dirty="0">
                <a:latin typeface="Times New Roman" pitchFamily="18" charset="0"/>
                <a:cs typeface="Times New Roman" pitchFamily="18" charset="0"/>
              </a:rPr>
              <a:t> 3. Приведите пример взаимно обратным числам.</a:t>
            </a:r>
          </a:p>
        </p:txBody>
      </p:sp>
      <p:pic>
        <p:nvPicPr>
          <p:cNvPr id="3074"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5733256"/>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a:stretch>
            <a:fillRect/>
          </a:stretch>
        </p:blipFill>
        <p:spPr>
          <a:xfrm rot="21017446">
            <a:off x="2168993" y="2918039"/>
            <a:ext cx="4026542" cy="3437442"/>
          </a:xfrm>
          <a:prstGeom prst="rect">
            <a:avLst/>
          </a:prstGeom>
        </p:spPr>
      </p:pic>
    </p:spTree>
    <p:extLst>
      <p:ext uri="{BB962C8B-B14F-4D97-AF65-F5344CB8AC3E}">
        <p14:creationId xmlns:p14="http://schemas.microsoft.com/office/powerpoint/2010/main" val="503968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1052736"/>
            <a:ext cx="7416824" cy="5184576"/>
          </a:xfrm>
        </p:spPr>
        <p:txBody>
          <a:bodyPr/>
          <a:lstStyle/>
          <a:p>
            <a:pPr marL="68580" indent="0">
              <a:buNone/>
            </a:pPr>
            <a:r>
              <a:rPr lang="ru-RU" sz="4400" dirty="0">
                <a:latin typeface="Times New Roman" pitchFamily="18" charset="0"/>
                <a:cs typeface="Times New Roman" pitchFamily="18" charset="0"/>
              </a:rPr>
              <a:t>4. Расскажите правила деление дроби на целое число.</a:t>
            </a:r>
            <a:endParaRPr lang="ru-RU" sz="4400" dirty="0"/>
          </a:p>
        </p:txBody>
      </p:sp>
      <p:pic>
        <p:nvPicPr>
          <p:cNvPr id="4098"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5589240"/>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a:stretch>
            <a:fillRect/>
          </a:stretch>
        </p:blipFill>
        <p:spPr>
          <a:xfrm>
            <a:off x="1043608" y="3284984"/>
            <a:ext cx="2096421" cy="3136506"/>
          </a:xfrm>
          <a:prstGeom prst="rect">
            <a:avLst/>
          </a:prstGeom>
        </p:spPr>
      </p:pic>
    </p:spTree>
    <p:extLst>
      <p:ext uri="{BB962C8B-B14F-4D97-AF65-F5344CB8AC3E}">
        <p14:creationId xmlns:p14="http://schemas.microsoft.com/office/powerpoint/2010/main" val="2191905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1043492" y="908720"/>
                <a:ext cx="7704972" cy="4923909"/>
              </a:xfrm>
            </p:spPr>
            <p:txBody>
              <a:bodyPr>
                <a:normAutofit/>
              </a:bodyPr>
              <a:lstStyle/>
              <a:p>
                <a:pPr marL="68580" indent="0">
                  <a:buNone/>
                </a:pPr>
                <a:r>
                  <a:rPr lang="ru-RU" sz="4400" dirty="0">
                    <a:latin typeface="Times New Roman" pitchFamily="18" charset="0"/>
                    <a:cs typeface="Times New Roman" pitchFamily="18" charset="0"/>
                  </a:rPr>
                  <a:t> 5. Назовите дробь обратной дроби</a:t>
                </a:r>
              </a:p>
              <a:p>
                <a:pPr marL="68580" indent="0">
                  <a:buNone/>
                </a:pPr>
                <a:r>
                  <a:rPr lang="ru-RU" sz="8000" dirty="0">
                    <a:cs typeface="Times New Roman" pitchFamily="18" charset="0"/>
                  </a:rPr>
                  <a:t>     </a:t>
                </a:r>
                <a14:m>
                  <m:oMath xmlns:m="http://schemas.openxmlformats.org/officeDocument/2006/math">
                    <m:f>
                      <m:fPr>
                        <m:ctrlPr>
                          <a:rPr lang="en-US" sz="8000" i="1" smtClean="0">
                            <a:latin typeface="Cambria Math" panose="02040503050406030204" pitchFamily="18" charset="0"/>
                            <a:cs typeface="Times New Roman" pitchFamily="18" charset="0"/>
                          </a:rPr>
                        </m:ctrlPr>
                      </m:fPr>
                      <m:num>
                        <m:r>
                          <a:rPr lang="ru-RU" sz="8000" b="0" i="1" smtClean="0">
                            <a:latin typeface="Cambria Math" panose="02040503050406030204" pitchFamily="18" charset="0"/>
                            <a:cs typeface="Times New Roman" pitchFamily="18" charset="0"/>
                          </a:rPr>
                          <m:t>75</m:t>
                        </m:r>
                      </m:num>
                      <m:den>
                        <m:r>
                          <a:rPr lang="ru-RU" sz="8000" b="0" i="1" smtClean="0">
                            <a:latin typeface="Cambria Math" panose="02040503050406030204" pitchFamily="18" charset="0"/>
                            <a:cs typeface="Times New Roman" pitchFamily="18" charset="0"/>
                          </a:rPr>
                          <m:t>91</m:t>
                        </m:r>
                      </m:den>
                    </m:f>
                  </m:oMath>
                </a14:m>
                <a:r>
                  <a:rPr lang="ru-RU" sz="8000" dirty="0">
                    <a:latin typeface="Times New Roman" pitchFamily="18" charset="0"/>
                    <a:cs typeface="Times New Roman" pitchFamily="18" charset="0"/>
                  </a:rPr>
                  <a:t>=</a:t>
                </a:r>
                <a:endParaRPr lang="en-US" sz="8000" dirty="0">
                  <a:latin typeface="Times New Roman" pitchFamily="18" charset="0"/>
                  <a:cs typeface="Times New Roman" pitchFamily="18" charset="0"/>
                </a:endParaRPr>
              </a:p>
              <a:p>
                <a:pPr marL="68580" indent="0">
                  <a:buNone/>
                </a:pPr>
                <a:endParaRPr lang="ru-RU" sz="4400" dirty="0">
                  <a:latin typeface="Times New Roman" pitchFamily="18" charset="0"/>
                  <a:cs typeface="Times New Roman" pitchFamily="18" charset="0"/>
                </a:endParaRPr>
              </a:p>
              <a:p>
                <a:pPr marL="68580" indent="0">
                  <a:buNone/>
                </a:pPr>
                <a:endParaRPr lang="ru-RU" sz="4400" dirty="0">
                  <a:latin typeface="Times New Roman" pitchFamily="18" charset="0"/>
                  <a:cs typeface="Times New Roman" pitchFamily="18" charset="0"/>
                </a:endParaRPr>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1043492" y="908720"/>
                <a:ext cx="7704972" cy="4923909"/>
              </a:xfrm>
              <a:blipFill>
                <a:blip r:embed="rId2"/>
                <a:stretch>
                  <a:fillRect l="-2294" t="-3218"/>
                </a:stretch>
              </a:blipFill>
            </p:spPr>
            <p:txBody>
              <a:bodyPr/>
              <a:lstStyle/>
              <a:p>
                <a:r>
                  <a:rPr lang="ru-RU">
                    <a:noFill/>
                  </a:rPr>
                  <a:t> </a:t>
                </a:r>
              </a:p>
            </p:txBody>
          </p:sp>
        </mc:Fallback>
      </mc:AlternateContent>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808023"/>
            <a:ext cx="3510193" cy="3997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3683" y="5832629"/>
            <a:ext cx="11953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9854450"/>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TM10001106[[fn=Эмблема]]</Template>
  <TotalTime>675</TotalTime>
  <Words>721</Words>
  <Application>Microsoft Office PowerPoint</Application>
  <PresentationFormat>Экран (4:3)</PresentationFormat>
  <Paragraphs>151</Paragraphs>
  <Slides>53</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53</vt:i4>
      </vt:variant>
    </vt:vector>
  </HeadingPairs>
  <TitlesOfParts>
    <vt:vector size="60" baseType="lpstr">
      <vt:lpstr>Arial</vt:lpstr>
      <vt:lpstr>Cambria Math</vt:lpstr>
      <vt:lpstr>Corbel</vt:lpstr>
      <vt:lpstr>Gill Sans MT</vt:lpstr>
      <vt:lpstr>Impact</vt:lpstr>
      <vt:lpstr>Times New Roman</vt:lpstr>
      <vt:lpstr>Badge</vt:lpstr>
      <vt:lpstr>игра по теме:    «С математикой нам весело»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Логико дидактическая игра «Монополия»</dc:title>
  <dc:creator>я</dc:creator>
  <cp:lastModifiedBy>HP</cp:lastModifiedBy>
  <cp:revision>68</cp:revision>
  <dcterms:created xsi:type="dcterms:W3CDTF">2013-05-16T17:07:05Z</dcterms:created>
  <dcterms:modified xsi:type="dcterms:W3CDTF">2020-12-02T17:44:12Z</dcterms:modified>
</cp:coreProperties>
</file>