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13"/>
  </p:notesMasterIdLst>
  <p:sldIdLst>
    <p:sldId id="258" r:id="rId2"/>
    <p:sldId id="259" r:id="rId3"/>
    <p:sldId id="260" r:id="rId4"/>
    <p:sldId id="261" r:id="rId5"/>
    <p:sldId id="270" r:id="rId6"/>
    <p:sldId id="271" r:id="rId7"/>
    <p:sldId id="272" r:id="rId8"/>
    <p:sldId id="273" r:id="rId9"/>
    <p:sldId id="274" r:id="rId10"/>
    <p:sldId id="275" r:id="rId11"/>
    <p:sldId id="269" r:id="rId1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654D8E-9910-45AF-89B6-FE64D8F00D95}" type="datetimeFigureOut">
              <a:rPr lang="ru-RU" smtClean="0"/>
              <a:t>24.10.2019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15CBF6-2BDE-4674-BC21-DF841253382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5CBF6-2BDE-4674-BC21-DF8412533822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28736"/>
            <a:ext cx="7772400" cy="1928826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0912"/>
            <a:ext cx="6400800" cy="1752600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4B156F-E77A-40F5-80E6-BA65DD13C5EE}" type="datetimeFigureOut">
              <a:rPr lang="en-US"/>
              <a:pPr>
                <a:defRPr/>
              </a:pPr>
              <a:t>10/24/2019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CA0656-BD85-4A35-A26E-B779EDA0CA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00174"/>
            <a:ext cx="8229600" cy="485778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915C4-97FF-4BFB-91D4-1EBDC801A123}" type="datetimeFigureOut">
              <a:rPr lang="en-US"/>
              <a:pPr>
                <a:defRPr/>
              </a:pPr>
              <a:t>10/24/2019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0D3A6B-AC58-4F35-91D0-7ACF1D1399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72330" y="274638"/>
            <a:ext cx="1614470" cy="608332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543692" cy="60833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256A0-3065-40B3-9E70-272A22EA8A95}" type="datetimeFigureOut">
              <a:rPr lang="en-US"/>
              <a:pPr>
                <a:defRPr/>
              </a:pPr>
              <a:t>10/24/2019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81367-5298-4969-8FEE-C6FB695974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3283CE-D21C-4E91-B590-9C56F0DEC9C0}" type="datetimeFigureOut">
              <a:rPr lang="en-US"/>
              <a:pPr>
                <a:defRPr/>
              </a:pPr>
              <a:t>10/24/2019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A88C8-563E-48A8-B0C0-964D2046D2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14676"/>
            <a:ext cx="7772400" cy="1500209"/>
          </a:xfrm>
        </p:spPr>
        <p:txBody>
          <a:bodyPr anchor="t"/>
          <a:lstStyle>
            <a:lvl1pPr algn="ctr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14488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A004E2-D981-46FB-A128-B41FCD399EA6}" type="datetimeFigureOut">
              <a:rPr lang="en-US"/>
              <a:pPr>
                <a:defRPr/>
              </a:pPr>
              <a:t>10/24/2019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C73C93-72B1-4041-9D92-4C456659EB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57758"/>
          </a:xfrm>
          <a:ln w="3175">
            <a:solidFill>
              <a:schemeClr val="tx2">
                <a:shade val="50000"/>
              </a:schemeClr>
            </a:solidFill>
          </a:ln>
          <a:effectLst/>
        </p:spPr>
        <p:txBody>
          <a:bodyPr/>
          <a:lstStyle>
            <a:lvl1pPr algn="l">
              <a:defRPr sz="2800">
                <a:effectLst/>
              </a:defRPr>
            </a:lvl1pPr>
            <a:lvl2pPr algn="l">
              <a:defRPr sz="2400">
                <a:effectLst/>
              </a:defRPr>
            </a:lvl2pPr>
            <a:lvl3pPr algn="l">
              <a:defRPr sz="2000">
                <a:effectLst/>
              </a:defRPr>
            </a:lvl3pPr>
            <a:lvl4pPr algn="l">
              <a:defRPr sz="1800">
                <a:effectLst/>
              </a:defRPr>
            </a:lvl4pPr>
            <a:lvl5pPr algn="l">
              <a:defRPr sz="1800">
                <a:effectLst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757758"/>
          </a:xfrm>
          <a:ln w="3175">
            <a:solidFill>
              <a:schemeClr val="tx2">
                <a:shade val="50000"/>
              </a:schemeClr>
            </a:solidFill>
          </a:ln>
          <a:effectLst/>
        </p:spPr>
        <p:txBody>
          <a:bodyPr/>
          <a:lstStyle>
            <a:lvl1pPr algn="l">
              <a:defRPr sz="2800"/>
            </a:lvl1pPr>
            <a:lvl2pPr algn="l">
              <a:defRPr sz="2400"/>
            </a:lvl2pPr>
            <a:lvl3pPr algn="l">
              <a:defRPr sz="2000"/>
            </a:lvl3pPr>
            <a:lvl4pPr algn="l">
              <a:defRPr sz="1800"/>
            </a:lvl4pPr>
            <a:lvl5pPr algn="l"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3A5F8-D37F-474B-B87F-0B6025D58978}" type="datetimeFigureOut">
              <a:rPr lang="en-US"/>
              <a:pPr>
                <a:defRPr/>
              </a:pPr>
              <a:t>10/24/2019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1C2AD-35DB-44F8-9599-29DE338A86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ln w="3175">
            <a:solidFill>
              <a:schemeClr val="tx2">
                <a:shade val="50000"/>
              </a:schemeClr>
            </a:solidFill>
          </a:ln>
          <a:effectLst/>
        </p:spPr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0" indent="0" algn="ctr">
              <a:buNone/>
              <a:defRPr lang="zh-CN" altLang="en-US" sz="2800" b="1" dirty="0" smtClean="0">
                <a:ln w="11430"/>
                <a:gradFill>
                  <a:gsLst>
                    <a:gs pos="0">
                      <a:schemeClr val="accent6">
                        <a:tint val="70000"/>
                        <a:shade val="100000"/>
                        <a:satMod val="130000"/>
                      </a:schemeClr>
                    </a:gs>
                    <a:gs pos="25000">
                      <a:schemeClr val="accent6">
                        <a:tint val="92000"/>
                        <a:shade val="100000"/>
                        <a:satMod val="105000"/>
                      </a:schemeClr>
                    </a:gs>
                    <a:gs pos="50000">
                      <a:schemeClr val="accent6">
                        <a:tint val="100000"/>
                        <a:shade val="99000"/>
                        <a:satMod val="100000"/>
                      </a:schemeClr>
                    </a:gs>
                    <a:gs pos="75000">
                      <a:schemeClr val="accent6">
                        <a:tint val="92000"/>
                        <a:shade val="100000"/>
                        <a:satMod val="105000"/>
                      </a:schemeClr>
                    </a:gs>
                    <a:gs pos="100000">
                      <a:schemeClr val="accent6">
                        <a:tint val="70000"/>
                        <a:shade val="100000"/>
                        <a:satMod val="13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defRPr>
            </a:lvl1pPr>
            <a:lvl2pPr marL="457200" indent="0" algn="ctr">
              <a:buNone/>
              <a:defRPr lang="zh-CN" altLang="en-US" sz="2400" b="1" dirty="0" smtClean="0">
                <a:ln w="11430"/>
                <a:gradFill>
                  <a:gsLst>
                    <a:gs pos="0">
                      <a:schemeClr val="accent6">
                        <a:tint val="70000"/>
                        <a:shade val="100000"/>
                        <a:satMod val="130000"/>
                      </a:schemeClr>
                    </a:gs>
                    <a:gs pos="25000">
                      <a:schemeClr val="accent6">
                        <a:tint val="92000"/>
                        <a:shade val="100000"/>
                        <a:satMod val="105000"/>
                      </a:schemeClr>
                    </a:gs>
                    <a:gs pos="50000">
                      <a:schemeClr val="accent6">
                        <a:tint val="100000"/>
                        <a:shade val="99000"/>
                        <a:satMod val="100000"/>
                      </a:schemeClr>
                    </a:gs>
                    <a:gs pos="75000">
                      <a:schemeClr val="accent6">
                        <a:tint val="92000"/>
                        <a:shade val="100000"/>
                        <a:satMod val="105000"/>
                      </a:schemeClr>
                    </a:gs>
                    <a:gs pos="100000">
                      <a:schemeClr val="accent6">
                        <a:tint val="70000"/>
                        <a:shade val="100000"/>
                        <a:satMod val="13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defRPr>
            </a:lvl2pPr>
            <a:lvl3pPr marL="914400" indent="0" algn="ctr">
              <a:buNone/>
              <a:defRPr lang="zh-CN" altLang="en-US" sz="2000" b="1" dirty="0" smtClean="0">
                <a:ln w="11430"/>
                <a:gradFill>
                  <a:gsLst>
                    <a:gs pos="0">
                      <a:schemeClr val="accent6">
                        <a:tint val="70000"/>
                        <a:shade val="100000"/>
                        <a:satMod val="130000"/>
                      </a:schemeClr>
                    </a:gs>
                    <a:gs pos="25000">
                      <a:schemeClr val="accent6">
                        <a:tint val="92000"/>
                        <a:shade val="100000"/>
                        <a:satMod val="105000"/>
                      </a:schemeClr>
                    </a:gs>
                    <a:gs pos="50000">
                      <a:schemeClr val="accent6">
                        <a:tint val="100000"/>
                        <a:shade val="99000"/>
                        <a:satMod val="100000"/>
                      </a:schemeClr>
                    </a:gs>
                    <a:gs pos="75000">
                      <a:schemeClr val="accent6">
                        <a:tint val="92000"/>
                        <a:shade val="100000"/>
                        <a:satMod val="105000"/>
                      </a:schemeClr>
                    </a:gs>
                    <a:gs pos="100000">
                      <a:schemeClr val="accent6">
                        <a:tint val="70000"/>
                        <a:shade val="100000"/>
                        <a:satMod val="13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defRPr>
            </a:lvl3pPr>
            <a:lvl4pPr marL="1371600" indent="0" algn="ctr">
              <a:buNone/>
              <a:defRPr lang="zh-CN" altLang="en-US" sz="1800" b="1" dirty="0" smtClean="0">
                <a:ln w="11430"/>
                <a:gradFill>
                  <a:gsLst>
                    <a:gs pos="0">
                      <a:schemeClr val="accent6">
                        <a:tint val="70000"/>
                        <a:shade val="100000"/>
                        <a:satMod val="130000"/>
                      </a:schemeClr>
                    </a:gs>
                    <a:gs pos="25000">
                      <a:schemeClr val="accent6">
                        <a:tint val="92000"/>
                        <a:shade val="100000"/>
                        <a:satMod val="105000"/>
                      </a:schemeClr>
                    </a:gs>
                    <a:gs pos="50000">
                      <a:schemeClr val="accent6">
                        <a:tint val="100000"/>
                        <a:shade val="99000"/>
                        <a:satMod val="100000"/>
                      </a:schemeClr>
                    </a:gs>
                    <a:gs pos="75000">
                      <a:schemeClr val="accent6">
                        <a:tint val="92000"/>
                        <a:shade val="100000"/>
                        <a:satMod val="105000"/>
                      </a:schemeClr>
                    </a:gs>
                    <a:gs pos="100000">
                      <a:schemeClr val="accent6">
                        <a:tint val="70000"/>
                        <a:shade val="100000"/>
                        <a:satMod val="13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defRPr>
            </a:lvl4pPr>
            <a:lvl5pPr marL="1828800" indent="0" algn="ctr">
              <a:buNone/>
              <a:defRPr lang="zh-CN" altLang="en-US" sz="1600" b="1" dirty="0" smtClean="0">
                <a:ln w="11430"/>
                <a:gradFill>
                  <a:gsLst>
                    <a:gs pos="0">
                      <a:schemeClr val="accent6">
                        <a:tint val="70000"/>
                        <a:shade val="100000"/>
                        <a:satMod val="130000"/>
                      </a:schemeClr>
                    </a:gs>
                    <a:gs pos="25000">
                      <a:schemeClr val="accent6">
                        <a:tint val="92000"/>
                        <a:shade val="100000"/>
                        <a:satMod val="105000"/>
                      </a:schemeClr>
                    </a:gs>
                    <a:gs pos="50000">
                      <a:schemeClr val="accent6">
                        <a:tint val="100000"/>
                        <a:shade val="99000"/>
                        <a:satMod val="100000"/>
                      </a:schemeClr>
                    </a:gs>
                    <a:gs pos="75000">
                      <a:schemeClr val="accent6">
                        <a:tint val="92000"/>
                        <a:shade val="100000"/>
                        <a:satMod val="105000"/>
                      </a:schemeClr>
                    </a:gs>
                    <a:gs pos="100000">
                      <a:schemeClr val="accent6">
                        <a:tint val="70000"/>
                        <a:shade val="100000"/>
                        <a:satMod val="13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4183083"/>
          </a:xfrm>
          <a:ln w="3175">
            <a:solidFill>
              <a:schemeClr val="tx2">
                <a:shade val="50000"/>
              </a:schemeClr>
            </a:solidFill>
          </a:ln>
          <a:effectLst/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ln w="3175">
            <a:solidFill>
              <a:schemeClr val="tx2">
                <a:shade val="50000"/>
              </a:schemeClr>
            </a:solidFill>
          </a:ln>
          <a:effectLst/>
        </p:spPr>
        <p:txBody>
          <a:bodyPr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>
            <a:lvl1pPr marL="0" indent="0" algn="ctr">
              <a:buNone/>
              <a:defRPr lang="zh-CN" altLang="en-US" sz="2800" b="1" dirty="0" smtClean="0">
                <a:ln/>
                <a:solidFill>
                  <a:schemeClr val="accent1"/>
                </a:solidFill>
                <a:effectLst/>
              </a:defRPr>
            </a:lvl1pPr>
            <a:lvl2pPr marL="457200" indent="0" algn="ctr">
              <a:buNone/>
              <a:defRPr lang="zh-CN" altLang="en-US" sz="2400" b="1" dirty="0" smtClean="0">
                <a:ln/>
                <a:solidFill>
                  <a:schemeClr val="accent1"/>
                </a:solidFill>
                <a:effectLst/>
              </a:defRPr>
            </a:lvl2pPr>
            <a:lvl3pPr marL="914400" indent="0" algn="ctr">
              <a:buNone/>
              <a:defRPr lang="zh-CN" altLang="en-US" sz="2000" b="1" dirty="0" smtClean="0">
                <a:ln/>
                <a:solidFill>
                  <a:schemeClr val="accent1"/>
                </a:solidFill>
                <a:effectLst/>
              </a:defRPr>
            </a:lvl3pPr>
            <a:lvl4pPr marL="1371600" indent="0" algn="ctr">
              <a:buNone/>
              <a:defRPr lang="zh-CN" altLang="en-US" sz="1800" b="1" dirty="0" smtClean="0">
                <a:ln/>
                <a:solidFill>
                  <a:schemeClr val="accent1"/>
                </a:solidFill>
                <a:effectLst/>
              </a:defRPr>
            </a:lvl4pPr>
            <a:lvl5pPr marL="1828800" indent="0" algn="ctr">
              <a:buNone/>
              <a:defRPr lang="zh-CN" altLang="en-US" sz="1600" b="1" dirty="0" smtClean="0">
                <a:ln/>
                <a:solidFill>
                  <a:schemeClr val="accent1"/>
                </a:solidFill>
                <a:effectLst/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4183083"/>
          </a:xfrm>
          <a:ln w="3175">
            <a:solidFill>
              <a:schemeClr val="tx2">
                <a:shade val="50000"/>
              </a:schemeClr>
            </a:solidFill>
          </a:ln>
          <a:effectLst/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906DD3-0628-4466-BEEB-5107FC75F352}" type="datetimeFigureOut">
              <a:rPr lang="en-US"/>
              <a:pPr>
                <a:defRPr/>
              </a:pPr>
              <a:t>10/24/2019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536FC-80B5-4176-91E2-9C501FABF4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A9233B-606F-4DB6-942D-76EC017BC2AC}" type="datetimeFigureOut">
              <a:rPr lang="en-US"/>
              <a:pPr>
                <a:defRPr/>
              </a:pPr>
              <a:t>10/24/2019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3A297E-B947-4562-8017-CF861AD57A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A7F1ED-428B-424F-BBD6-4CED5BEB679F}" type="datetimeFigureOut">
              <a:rPr lang="en-US"/>
              <a:pPr>
                <a:defRPr/>
              </a:pPr>
              <a:t>10/24/2019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4E720-1B52-4E41-872D-AA0E4B0DF3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108" y="5500702"/>
            <a:ext cx="8228639" cy="857256"/>
          </a:xfrm>
        </p:spPr>
        <p:txBody>
          <a:bodyPr/>
          <a:lstStyle>
            <a:lvl1pPr algn="ctr">
              <a:spcAft>
                <a:spcPts val="0"/>
              </a:spcAft>
              <a:defRPr sz="3200" b="1">
                <a:ln w="6350">
                  <a:solidFill>
                    <a:schemeClr val="tx2">
                      <a:tint val="5000"/>
                    </a:schemeClr>
                  </a:solidFill>
                  <a:prstDash val="solid"/>
                </a:ln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357166"/>
            <a:ext cx="5111750" cy="507209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1" y="1714488"/>
            <a:ext cx="3008313" cy="3714776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sz="1400"/>
            </a:lvl1pPr>
            <a:lvl2pPr marL="457200" indent="0">
              <a:spcAft>
                <a:spcPts val="600"/>
              </a:spcAft>
              <a:buNone/>
              <a:defRPr sz="1200"/>
            </a:lvl2pPr>
            <a:lvl3pPr marL="914400" indent="0">
              <a:spcAft>
                <a:spcPts val="600"/>
              </a:spcAft>
              <a:buNone/>
              <a:defRPr sz="1000"/>
            </a:lvl3pPr>
            <a:lvl4pPr marL="1371600" indent="0">
              <a:spcAft>
                <a:spcPts val="600"/>
              </a:spcAft>
              <a:buNone/>
              <a:defRPr sz="900"/>
            </a:lvl4pPr>
            <a:lvl5pPr marL="1828800" indent="0">
              <a:spcAft>
                <a:spcPts val="60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68BEED-9B54-4D7E-8185-2476A0CF3684}" type="datetimeFigureOut">
              <a:rPr lang="en-US"/>
              <a:pPr>
                <a:defRPr/>
              </a:pPr>
              <a:t>10/24/2019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D679EA-004D-444A-A5D9-222FA399F0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5888" y="428604"/>
            <a:ext cx="6172224" cy="566738"/>
          </a:xfrm>
        </p:spPr>
        <p:txBody>
          <a:bodyPr/>
          <a:lstStyle>
            <a:lvl1pPr algn="ctr">
              <a:defRPr sz="2800" b="1">
                <a:ln w="9525">
                  <a:solidFill>
                    <a:schemeClr val="tx2">
                      <a:tint val="5000"/>
                    </a:schemeClr>
                  </a:solidFill>
                  <a:prstDash val="solid"/>
                </a:ln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6000" y="1151862"/>
            <a:ext cx="8172000" cy="4420278"/>
          </a:xfrm>
          <a:prstGeom prst="ellipse">
            <a:avLst/>
          </a:prstGeom>
          <a:ln w="25400" cap="flat" cmpd="sng" algn="ctr">
            <a:solidFill>
              <a:schemeClr val="accent5">
                <a:shade val="75000"/>
              </a:schemeClr>
            </a:solidFill>
            <a:prstDash val="solid"/>
          </a:ln>
          <a:effectLst>
            <a:glow rad="152400">
              <a:schemeClr val="accent5">
                <a:alpha val="75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695972"/>
            <a:ext cx="5486400" cy="804862"/>
          </a:xfrm>
        </p:spPr>
        <p:txBody>
          <a:bodyPr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C090B-ED03-4F7C-AE45-20C8961FD6F7}" type="datetimeFigureOut">
              <a:rPr lang="en-US"/>
              <a:pPr>
                <a:defRPr/>
              </a:pPr>
              <a:t>10/24/2019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CA96D-F43A-4087-A887-133BB5A9FF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5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782D508-9A8D-4AAB-86D0-4C4CCFA9D689}" type="datetimeFigureOut">
              <a:rPr lang="en-US"/>
              <a:pPr>
                <a:defRPr/>
              </a:pPr>
              <a:t>10/24/2019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0" y="6492875"/>
            <a:ext cx="5715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1187384-FE72-4D6E-B19A-0308FE5073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6" r:id="rId2"/>
    <p:sldLayoutId id="2147483698" r:id="rId3"/>
    <p:sldLayoutId id="2147483695" r:id="rId4"/>
    <p:sldLayoutId id="2147483694" r:id="rId5"/>
    <p:sldLayoutId id="2147483693" r:id="rId6"/>
    <p:sldLayoutId id="2147483692" r:id="rId7"/>
    <p:sldLayoutId id="2147483691" r:id="rId8"/>
    <p:sldLayoutId id="2147483690" r:id="rId9"/>
    <p:sldLayoutId id="2147483689" r:id="rId10"/>
    <p:sldLayoutId id="2147483688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lang="zh-CN" altLang="en-US" sz="4400" b="1" kern="1200" dirty="0">
          <a:ln w="19050">
            <a:solidFill>
              <a:schemeClr val="tx2">
                <a:tint val="5000"/>
              </a:schemeClr>
            </a:solidFill>
            <a:prstDash val="solid"/>
          </a:ln>
          <a:solidFill>
            <a:srgbClr val="FF8000"/>
          </a:solidFill>
          <a:effectLst>
            <a:outerShdw blurRad="50800" dist="50800" dir="7500000" algn="tl">
              <a:srgbClr val="000000">
                <a:shade val="5000"/>
                <a:alpha val="35000"/>
              </a:srgbClr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rgbClr val="FF8000"/>
          </a:solidFill>
          <a:latin typeface="Tw Cen MT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rgbClr val="FF8000"/>
          </a:solidFill>
          <a:latin typeface="Tw Cen MT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rgbClr val="FF8000"/>
          </a:solidFill>
          <a:latin typeface="Tw Cen MT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rgbClr val="FF8000"/>
          </a:solidFill>
          <a:latin typeface="Tw Cen MT" pitchFamily="34" charset="0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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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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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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&#1061;&#1091;&#1088;&#1072;&#1089;&#1100;&#1082;&#1080;&#1085;&#1072;%20&#1042;&#1077;&#1088;&#1072;\Desktop\&#1074;&#1089;&#1077;\&#1091;&#1088;&#1086;&#1082;%2075\&#1052;&#1045;&#1058;&#1056;&#1054;&#1053;&#1054;&#1052;%20+%20&#1052;&#1048;&#1053;&#1059;&#1058;&#1040;%20&#1052;&#1054;&#1051;&#1063;&#1040;&#1053;&#1048;&#1071;.mp4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3.xml"/><Relationship Id="rId1" Type="http://schemas.openxmlformats.org/officeDocument/2006/relationships/audio" Target="file:///C:\Users\&#1061;&#1091;&#1088;&#1072;&#1089;&#1100;&#1082;&#1080;&#1085;&#1072;%20&#1042;&#1077;&#1088;&#1072;\Desktop\&#1074;&#1089;&#1077;\&#1091;&#1088;&#1086;&#1082;%2075\no%20artist_-_&#1042;&#1100;&#1105;&#1090;&#1089;&#1103;%20&#1074;%20&#1090;&#1077;&#1089;&#1085;&#1086;&#1081;%20&#1087;&#1077;&#1095;&#1091;&#1088;&#1082;&#1077;%20&#1086;&#1075;&#1086;&#1085;&#1100;.mp3" TargetMode="Externa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2571750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928670"/>
            <a:ext cx="7772400" cy="1500209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altLang="en-US" dirty="0" smtClean="0"/>
              <a:t>"Страницы истории Великой Отечественной войны на уроках математики</a:t>
            </a:r>
            <a:endParaRPr lang="ru-RU" dirty="0">
              <a:solidFill>
                <a:schemeClr val="accent3"/>
              </a:solidFill>
              <a:latin typeface="Arial Black" pitchFamily="34" charset="0"/>
            </a:endParaRPr>
          </a:p>
        </p:txBody>
      </p:sp>
      <p:sp>
        <p:nvSpPr>
          <p:cNvPr id="6" name="Текст 2"/>
          <p:cNvSpPr txBox="1">
            <a:spLocks/>
          </p:cNvSpPr>
          <p:nvPr/>
        </p:nvSpPr>
        <p:spPr>
          <a:xfrm>
            <a:off x="6072188" y="4357694"/>
            <a:ext cx="3071812" cy="1071563"/>
          </a:xfrm>
          <a:prstGeom prst="rect">
            <a:avLst/>
          </a:prstGeom>
        </p:spPr>
        <p:txBody>
          <a:bodyPr anchor="b">
            <a:normAutofit fontScale="70000" lnSpcReduction="20000"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50000"/>
              <a:buFont typeface="Wingdings 2"/>
              <a:buNone/>
              <a:defRPr/>
            </a:pPr>
            <a:endParaRPr lang="ru-RU" sz="1600" dirty="0" smtClean="0">
              <a:solidFill>
                <a:schemeClr val="accent3">
                  <a:lumMod val="75000"/>
                </a:schemeClr>
              </a:solidFill>
              <a:latin typeface="Arial Black" pitchFamily="34" charset="0"/>
            </a:endParaRP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50000"/>
              <a:buFont typeface="Wingdings 2"/>
              <a:buNone/>
              <a:defRPr/>
            </a:pPr>
            <a:endParaRPr lang="ru-RU" dirty="0" smtClean="0">
              <a:solidFill>
                <a:schemeClr val="accent3">
                  <a:lumMod val="75000"/>
                </a:schemeClr>
              </a:solidFill>
              <a:latin typeface="Arial Black" pitchFamily="34" charset="0"/>
            </a:endParaRP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50000"/>
              <a:buFont typeface="Wingdings 2"/>
              <a:buNone/>
              <a:defRPr/>
            </a:pPr>
            <a:r>
              <a:rPr lang="ru-RU" sz="15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ГБОУ СОШ им. В.С. </a:t>
            </a:r>
            <a:r>
              <a:rPr lang="ru-RU" sz="15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Чекмасова</a:t>
            </a:r>
            <a:r>
              <a:rPr lang="ru-RU" sz="15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с. Большое Микушкино</a:t>
            </a: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50000"/>
              <a:buFont typeface="Wingdings 2"/>
              <a:buNone/>
              <a:defRPr/>
            </a:pPr>
            <a:r>
              <a:rPr lang="ru-RU" sz="15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15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читель </a:t>
            </a:r>
            <a:r>
              <a:rPr lang="ru-RU" sz="15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математики </a:t>
            </a: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50000"/>
              <a:buFont typeface="Wingdings 2"/>
              <a:buNone/>
              <a:defRPr/>
            </a:pPr>
            <a:r>
              <a:rPr lang="ru-RU" sz="15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Игнатьева Марина Васильевна</a:t>
            </a:r>
            <a:endParaRPr lang="ru-RU" sz="15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50000"/>
              <a:buFont typeface="Wingdings 2"/>
              <a:buNone/>
              <a:defRPr/>
            </a:pPr>
            <a:endParaRPr lang="ru-RU" sz="1600" dirty="0">
              <a:solidFill>
                <a:schemeClr val="accent3">
                  <a:lumMod val="75000"/>
                </a:schemeClr>
              </a:solidFill>
              <a:latin typeface="Arial Black" pitchFamily="34" charset="0"/>
            </a:endParaRP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50000"/>
              <a:buFont typeface="Wingdings 2"/>
              <a:buNone/>
              <a:defRPr/>
            </a:pPr>
            <a:endParaRPr lang="ru-RU" sz="1600" dirty="0">
              <a:solidFill>
                <a:schemeClr val="accent3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7" name="Текст 2"/>
          <p:cNvSpPr txBox="1">
            <a:spLocks/>
          </p:cNvSpPr>
          <p:nvPr/>
        </p:nvSpPr>
        <p:spPr>
          <a:xfrm>
            <a:off x="6072188" y="4929198"/>
            <a:ext cx="3071812" cy="1071563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50000"/>
              <a:buFont typeface="Wingdings 2"/>
              <a:buNone/>
              <a:defRPr/>
            </a:pPr>
            <a:endParaRPr lang="ru-RU" sz="1600" dirty="0">
              <a:solidFill>
                <a:schemeClr val="accent3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9" name="Текст 2"/>
          <p:cNvSpPr txBox="1">
            <a:spLocks/>
          </p:cNvSpPr>
          <p:nvPr/>
        </p:nvSpPr>
        <p:spPr>
          <a:xfrm>
            <a:off x="2571736" y="285729"/>
            <a:ext cx="6357982" cy="714380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50000"/>
              <a:buFont typeface="Wingdings 2"/>
              <a:buNone/>
              <a:defRPr/>
            </a:pPr>
            <a:endParaRPr lang="ru-RU" sz="1600" dirty="0" smtClean="0">
              <a:solidFill>
                <a:schemeClr val="accent3">
                  <a:lumMod val="75000"/>
                </a:schemeClr>
              </a:solidFill>
              <a:latin typeface="Arial Black" pitchFamily="34" charset="0"/>
            </a:endParaRP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50000"/>
              <a:buFont typeface="Wingdings 2"/>
              <a:buNone/>
              <a:defRPr/>
            </a:pPr>
            <a:endParaRPr lang="ru-RU" sz="1600" dirty="0" smtClean="0">
              <a:solidFill>
                <a:schemeClr val="accent3">
                  <a:lumMod val="75000"/>
                </a:schemeClr>
              </a:solidFill>
              <a:latin typeface="Arial Black" pitchFamily="34" charset="0"/>
            </a:endParaRP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50000"/>
              <a:buFont typeface="Wingdings 2"/>
              <a:buNone/>
              <a:defRPr/>
            </a:pPr>
            <a:endParaRPr lang="ru-RU" sz="5600" dirty="0">
              <a:solidFill>
                <a:schemeClr val="accent3">
                  <a:lumMod val="75000"/>
                </a:schemeClr>
              </a:solidFill>
              <a:latin typeface="Arial Black" pitchFamily="34" charset="0"/>
            </a:endParaRP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50000"/>
              <a:buFont typeface="Wingdings 2"/>
              <a:buNone/>
              <a:defRPr/>
            </a:pPr>
            <a:endParaRPr lang="ru-RU" sz="1600" dirty="0">
              <a:solidFill>
                <a:schemeClr val="accent3">
                  <a:lumMod val="75000"/>
                </a:schemeClr>
              </a:solidFill>
              <a:latin typeface="Arial Black" pitchFamily="34" charset="0"/>
            </a:endParaRP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50000"/>
              <a:buFont typeface="Wingdings 2"/>
              <a:buNone/>
              <a:defRPr/>
            </a:pPr>
            <a:endParaRPr lang="ru-RU" sz="1600" dirty="0">
              <a:solidFill>
                <a:schemeClr val="accent3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3" name="Picture 2" descr="C:\Users\Хураськина Вера\Desktop\9 may (20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4459543"/>
            <a:ext cx="5832648" cy="368641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475656" y="620688"/>
            <a:ext cx="6296744" cy="452282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МЕТРОНОМ + МИНУТА МОЛЧАНИЯ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5016" cy="68587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28750"/>
            <a:ext cx="7772400" cy="1928813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>
              <a:solidFill>
                <a:schemeClr val="accent3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390900"/>
            <a:ext cx="6400800" cy="17526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/>
          </a:p>
        </p:txBody>
      </p:sp>
      <p:pic>
        <p:nvPicPr>
          <p:cNvPr id="2050" name="Picture 2" descr="C:\Documents and Settings\Администратор\Рабочий стол\животные на войне\89219379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357188"/>
            <a:ext cx="8096250" cy="607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1" name="Picture 1" descr="C:\Users\Хураськина Вера\Desktop\9 may (20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3861048"/>
            <a:ext cx="6096000" cy="385286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7488832" cy="1944216"/>
          </a:xfrm>
        </p:spPr>
        <p:txBody>
          <a:bodyPr>
            <a:noAutofit/>
          </a:bodyPr>
          <a:lstStyle/>
          <a:p>
            <a:pPr lvl="0"/>
            <a:r>
              <a:rPr lang="ru-RU" altLang="en-US" sz="3200" dirty="0" smtClean="0">
                <a:latin typeface="Times New Roman" pitchFamily="18" charset="0"/>
                <a:cs typeface="Times New Roman" pitchFamily="18" charset="0"/>
              </a:rPr>
              <a:t>965 год- Разгром Хазарского каганата </a:t>
            </a:r>
            <a:br>
              <a:rPr lang="ru-RU" altLang="en-US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en-US" sz="3200" dirty="0" smtClean="0">
                <a:latin typeface="Times New Roman" pitchFamily="18" charset="0"/>
                <a:cs typeface="Times New Roman" pitchFamily="18" charset="0"/>
              </a:rPr>
              <a:t>1242 год- Ледовое побоище </a:t>
            </a:r>
            <a:br>
              <a:rPr lang="ru-RU" altLang="en-US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en-US" sz="3200" dirty="0" smtClean="0">
                <a:latin typeface="Times New Roman" pitchFamily="18" charset="0"/>
                <a:cs typeface="Times New Roman" pitchFamily="18" charset="0"/>
              </a:rPr>
              <a:t>1812 – Бородинское  сражение.</a:t>
            </a:r>
            <a:br>
              <a:rPr lang="ru-RU" altLang="en-US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en-US" sz="3200" dirty="0" smtClean="0">
                <a:latin typeface="Times New Roman" pitchFamily="18" charset="0"/>
                <a:cs typeface="Times New Roman" pitchFamily="18" charset="0"/>
              </a:rPr>
              <a:t>1941-1945 – Великая Отечественная война.</a:t>
            </a:r>
            <a:br>
              <a:rPr lang="ru-RU" altLang="en-US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Хураськина Вера\Desktop\9 may (20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3933056"/>
            <a:ext cx="6096000" cy="385286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/>
          <p:cNvSpPr txBox="1">
            <a:spLocks/>
          </p:cNvSpPr>
          <p:nvPr/>
        </p:nvSpPr>
        <p:spPr>
          <a:xfrm>
            <a:off x="4357688" y="1214438"/>
            <a:ext cx="4786312" cy="1857375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50000"/>
              <a:buFont typeface="Wingdings 2"/>
              <a:buNone/>
              <a:defRPr/>
            </a:pPr>
            <a:endParaRPr lang="ru-RU" sz="2800" dirty="0">
              <a:solidFill>
                <a:schemeClr val="accent4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0" y="3143250"/>
            <a:ext cx="6400800" cy="571500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80000"/>
              <a:defRPr/>
            </a:pP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Arial Black" pitchFamily="34" charset="0"/>
              </a:rPr>
              <a:t>  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00063" y="3429000"/>
            <a:ext cx="6400800" cy="823913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50000"/>
              <a:buFont typeface="Wingdings 2"/>
              <a:buNone/>
              <a:defRPr/>
            </a:pPr>
            <a:endParaRPr lang="ru-RU" sz="2800" dirty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>
          <a:xfrm>
            <a:off x="899592" y="4797152"/>
            <a:ext cx="6400800" cy="642938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50000"/>
              <a:buFont typeface="Wingdings 2"/>
              <a:buNone/>
              <a:defRPr/>
            </a:pPr>
            <a:endParaRPr lang="ru-RU" sz="2800" dirty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pic>
        <p:nvPicPr>
          <p:cNvPr id="14" name="Рисунок 13" descr="C:\Users\Хураськина Вера\Desktop\урок 75\4c98e56908516766585c4f1bddfa94e3.jpg"/>
          <p:cNvPicPr/>
          <p:nvPr/>
        </p:nvPicPr>
        <p:blipFill>
          <a:blip r:embed="rId2" cstate="print"/>
          <a:srcRect r="2381" b="7438"/>
          <a:stretch>
            <a:fillRect/>
          </a:stretch>
        </p:blipFill>
        <p:spPr bwMode="auto">
          <a:xfrm>
            <a:off x="395536" y="2708920"/>
            <a:ext cx="3888432" cy="3816424"/>
          </a:xfrm>
          <a:prstGeom prst="rect">
            <a:avLst/>
          </a:prstGeom>
          <a:ln w="228600" cap="sq" cmpd="thickThin">
            <a:solidFill>
              <a:srgbClr val="FFFF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9" name="Рисунок 18" descr="C:\Users\Хураськина Вера\Desktop\f3fbeb50a65a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708920"/>
            <a:ext cx="3888432" cy="3816424"/>
          </a:xfrm>
          <a:prstGeom prst="rect">
            <a:avLst/>
          </a:prstGeom>
          <a:ln w="228600" cap="sq" cmpd="thickThin">
            <a:solidFill>
              <a:srgbClr val="FFFF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1" name="Заголовок 10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2952898"/>
          </a:xfrm>
        </p:spPr>
        <p:txBody>
          <a:bodyPr/>
          <a:lstStyle/>
          <a:p>
            <a:r>
              <a:rPr lang="ru-RU" dirty="0" smtClean="0"/>
              <a:t>Брестская крепость</a:t>
            </a:r>
            <a:endParaRPr lang="ru-RU" dirty="0"/>
          </a:p>
        </p:txBody>
      </p:sp>
      <p:pic>
        <p:nvPicPr>
          <p:cNvPr id="3074" name="Picture 2" descr="C:\Users\Хураськина Вера\Desktop\9 may (20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-1251520"/>
            <a:ext cx="6096000" cy="385286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8072462" cy="1000132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 lang="ru-RU" altLang="en-US" sz="2800" b="1" dirty="0">
              <a:ln w="19050">
                <a:solidFill>
                  <a:schemeClr val="tx2">
                    <a:tint val="5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8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99592" y="1340768"/>
            <a:ext cx="756084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Задача: На сегодняшний день в братской могиле захоронено 850 защитников Брестской крепости. Известны имена только 213 героев. Какой процент  безвестных героев захоронен в братской могиле? </a:t>
            </a:r>
          </a:p>
          <a:p>
            <a:pPr algn="just"/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098" name="Picture 2" descr="C:\Users\Хураськина Вера\Desktop\9 may (20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4221088"/>
            <a:ext cx="6096000" cy="385286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475656" y="4149080"/>
            <a:ext cx="65527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Решение: </a:t>
            </a:r>
            <a:r>
              <a:rPr lang="ru-RU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850 – 213 = 637героев, 637/850 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≈ 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0,75 или 75%</a:t>
            </a:r>
            <a:endParaRPr lang="ru-RU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C:\Users\Хураськина Вера\Desktop\1 001 (1)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7073" y="4581128"/>
            <a:ext cx="2229383" cy="1944539"/>
          </a:xfrm>
          <a:prstGeom prst="rect">
            <a:avLst/>
          </a:prstGeom>
          <a:ln w="228600" cap="sq" cmpd="thickThin">
            <a:solidFill>
              <a:srgbClr val="FFFF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827584" y="404664"/>
            <a:ext cx="7630616" cy="14401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Герои Великой Отечественной</a:t>
            </a:r>
            <a:endParaRPr lang="ru-RU" dirty="0"/>
          </a:p>
        </p:txBody>
      </p:sp>
      <p:pic>
        <p:nvPicPr>
          <p:cNvPr id="12" name="Рисунок 11" descr="C:\Users\Пользователь\Desktop\Победный май\отправленные\Март 2015\МИ9_Исаклы_18_Семенова Т.А\Фото 1_Чекмасов В.С..jpg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348880"/>
            <a:ext cx="2179402" cy="2826941"/>
          </a:xfrm>
          <a:prstGeom prst="rect">
            <a:avLst/>
          </a:prstGeom>
          <a:ln w="228600" cap="sq" cmpd="thickThin">
            <a:solidFill>
              <a:srgbClr val="FFFF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5601" name="Рисунок 12" descr="aleksandr-matrosov-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365104"/>
            <a:ext cx="2448272" cy="2286000"/>
          </a:xfrm>
          <a:prstGeom prst="rect">
            <a:avLst/>
          </a:prstGeom>
          <a:ln w="228600" cap="sq" cmpd="thickThin">
            <a:solidFill>
              <a:srgbClr val="FFFF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" name="Рисунок 10" descr="C:\Users\Хураськина Вера\Desktop\урок 75\and-the-column-fighter-ussr-valery-rudenko-yak-9k_4915x3598_h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864" y="4581128"/>
            <a:ext cx="2592288" cy="1940270"/>
          </a:xfrm>
          <a:prstGeom prst="rect">
            <a:avLst/>
          </a:prstGeom>
          <a:ln w="228600" cap="sq" cmpd="thickThin">
            <a:solidFill>
              <a:srgbClr val="FFFF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5602" name="Рисунок 11" descr="aleksandr-matrosov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560" y="2276872"/>
            <a:ext cx="2076450" cy="2781300"/>
          </a:xfrm>
          <a:prstGeom prst="rect">
            <a:avLst/>
          </a:prstGeom>
          <a:ln w="228600" cap="sq" cmpd="thickThin">
            <a:solidFill>
              <a:srgbClr val="FFFF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" name="Рисунок 9" descr="C:\Users\Хураськина Вера\Desktop\s1200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91880" y="2132856"/>
            <a:ext cx="2393410" cy="2033081"/>
          </a:xfrm>
          <a:prstGeom prst="rect">
            <a:avLst/>
          </a:prstGeom>
          <a:ln w="228600" cap="sq" cmpd="thickThin">
            <a:solidFill>
              <a:srgbClr val="FFFF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971600" y="620688"/>
            <a:ext cx="7272808" cy="3046988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колько дней длилась блокада Ленинграда?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(х-30)+180=1050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х-30=1050-180</a:t>
            </a:r>
            <a:endParaRPr lang="ru-RU" sz="2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-30=870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=870+30</a:t>
            </a:r>
            <a:endParaRPr lang="ru-RU" sz="2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=900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Хураськина Вера\Desktop\9 may (20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4437112"/>
            <a:ext cx="6096000" cy="3852863"/>
          </a:xfrm>
          <a:prstGeom prst="rect">
            <a:avLst/>
          </a:prstGeom>
          <a:noFill/>
        </p:spPr>
      </p:pic>
      <p:pic>
        <p:nvPicPr>
          <p:cNvPr id="5123" name="Picture 3" descr="C:\Users\Хураськина Вера\Desktop\img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4005064"/>
            <a:ext cx="2531773" cy="1898830"/>
          </a:xfrm>
          <a:prstGeom prst="rect">
            <a:avLst/>
          </a:prstGeom>
          <a:ln w="228600" cap="sq" cmpd="thickThin">
            <a:solidFill>
              <a:srgbClr val="FFFF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124" name="Picture 4" descr="C:\Users\Хураськина Вера\Desktop\dde6b725d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4005064"/>
            <a:ext cx="2448272" cy="1887862"/>
          </a:xfrm>
          <a:prstGeom prst="rect">
            <a:avLst/>
          </a:prstGeom>
          <a:ln w="228600" cap="sq" cmpd="thickThin">
            <a:solidFill>
              <a:srgbClr val="FFFF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125" name="Picture 5" descr="C:\Users\Хураськина Вера\Desktop\81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3928" y="4869160"/>
            <a:ext cx="1440161" cy="95728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6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6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6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6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Хураськина Вера\Desktop\roof_Zemine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1412776"/>
            <a:ext cx="2879793" cy="2130357"/>
          </a:xfrm>
          <a:prstGeom prst="rect">
            <a:avLst/>
          </a:prstGeom>
          <a:ln w="228600" cap="sq" cmpd="thickThin">
            <a:solidFill>
              <a:srgbClr val="FFFF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Рисунок 4" descr="C:\Users\Хураськина Вера\Desktop\roof_zemlianka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1412776"/>
            <a:ext cx="2759895" cy="2069964"/>
          </a:xfrm>
          <a:prstGeom prst="rect">
            <a:avLst/>
          </a:prstGeom>
          <a:ln w="228600" cap="sq" cmpd="thickThin">
            <a:solidFill>
              <a:srgbClr val="FFFF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722313" y="3717032"/>
            <a:ext cx="7772400" cy="997853"/>
          </a:xfrm>
        </p:spPr>
        <p:txBody>
          <a:bodyPr>
            <a:normAutofit fontScale="90000"/>
          </a:bodyPr>
          <a:lstStyle/>
          <a:p>
            <a:r>
              <a:rPr lang="ru-RU" altLang="en-US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en-US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en-US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en-US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en-US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en-US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en-US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en-US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en-US" sz="1600" b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Землянки устраивают на 10 человек с одним рядом нар и боковым проходом, на 20 человек — с двумя рядами нар и с проходом посредине. Длину нар делают 1,80 м, а ширину из расчета по 0,60 м на одного человека.</a:t>
            </a:r>
            <a:br>
              <a:rPr lang="ru-RU" altLang="en-US" sz="1600" b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en-US" sz="1600" b="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Расчитайте</a:t>
            </a:r>
            <a:r>
              <a:rPr lang="ru-RU" altLang="en-US" sz="1600" b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. Какова площадь нар на одного человека?</a:t>
            </a:r>
            <a:r>
              <a:rPr lang="ru-RU" altLang="en-US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en-US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altLang="en-US" dirty="0" smtClean="0"/>
              <a:t> </a:t>
            </a:r>
            <a:r>
              <a:rPr lang="ru-RU" altLang="en-US" dirty="0" smtClean="0"/>
              <a:t/>
            </a:r>
            <a:br>
              <a:rPr lang="ru-RU" altLang="en-US" dirty="0" smtClean="0"/>
            </a:br>
            <a:r>
              <a:rPr lang="ru-RU" altLang="en-US" dirty="0" smtClean="0"/>
              <a:t/>
            </a:r>
            <a:br>
              <a:rPr lang="ru-RU" altLang="en-US" dirty="0" smtClean="0"/>
            </a:b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722313" y="332657"/>
            <a:ext cx="7772400" cy="864096"/>
          </a:xfrm>
        </p:spPr>
        <p:txBody>
          <a:bodyPr/>
          <a:lstStyle/>
          <a:p>
            <a:r>
              <a:rPr lang="ru-RU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Землянка</a:t>
            </a:r>
            <a:endParaRPr lang="ru-RU" sz="4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Хураськина Вера\Desktop\9 may (20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91680" y="4941168"/>
            <a:ext cx="5832648" cy="2556719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267744" y="3982998"/>
            <a:ext cx="410445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altLang="en-US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altLang="en-US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altLang="en-US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altLang="en-US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altLang="en-US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=1,8 м*0,6м=1,22 кв.м</a:t>
            </a:r>
            <a:endParaRPr lang="ru-RU" sz="2000" dirty="0">
              <a:solidFill>
                <a:srgbClr val="FFFF00"/>
              </a:solidFill>
            </a:endParaRPr>
          </a:p>
        </p:txBody>
      </p:sp>
      <p:pic>
        <p:nvPicPr>
          <p:cNvPr id="11" name="no artist_-_Вьётся в тесной печурке огон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27584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2000" showWhenStopped="0">
                <p:cTn id="3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Хураськина Вера\Desktop\s1200 (1)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645024"/>
            <a:ext cx="3564161" cy="2543319"/>
          </a:xfrm>
          <a:prstGeom prst="rect">
            <a:avLst/>
          </a:prstGeom>
          <a:ln w="228600" cap="sq" cmpd="thickThin">
            <a:solidFill>
              <a:srgbClr val="FFFF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259632" y="548680"/>
            <a:ext cx="7198568" cy="11521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Сталинградская битва</a:t>
            </a:r>
            <a:endParaRPr lang="ru-RU" dirty="0"/>
          </a:p>
        </p:txBody>
      </p:sp>
      <p:pic>
        <p:nvPicPr>
          <p:cNvPr id="7170" name="Picture 2" descr="C:\Users\Хураськина Вера\Desktop\img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1988840"/>
            <a:ext cx="4176464" cy="3132348"/>
          </a:xfrm>
          <a:prstGeom prst="rect">
            <a:avLst/>
          </a:prstGeom>
          <a:ln w="228600" cap="sq" cmpd="thickThin">
            <a:solidFill>
              <a:srgbClr val="FFFF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171" name="Picture 3" descr="C:\Users\Хураськина Вера\Desktop\img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3284984"/>
            <a:ext cx="3744416" cy="3158970"/>
          </a:xfrm>
          <a:prstGeom prst="rect">
            <a:avLst/>
          </a:prstGeom>
          <a:ln w="228600" cap="sq" cmpd="thickThin">
            <a:solidFill>
              <a:srgbClr val="FFFF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251520" y="692696"/>
            <a:ext cx="8280920" cy="5328592"/>
          </a:xfrm>
        </p:spPr>
        <p:txBody>
          <a:bodyPr/>
          <a:lstStyle/>
          <a:p>
            <a:pPr lvl="0"/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Список защитников дома Павлова</a:t>
            </a:r>
          </a:p>
          <a:p>
            <a:pPr lvl="0" algn="l"/>
            <a:endParaRPr lang="ru-RU" sz="32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24000" y="1397000"/>
          <a:ext cx="6096000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lvl="0"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1.Александров А.П. – 1113.</a:t>
                      </a:r>
                    </a:p>
                    <a:p>
                      <a:pPr lvl="0"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2.Афанасьев И.Ф. – 913.</a:t>
                      </a:r>
                    </a:p>
                    <a:p>
                      <a:pPr lvl="0"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3.Бондаренко М.С. – 10216.</a:t>
                      </a:r>
                    </a:p>
                    <a:p>
                      <a:pPr lvl="0"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4.Воронов И.В. – 733.</a:t>
                      </a:r>
                    </a:p>
                    <a:p>
                      <a:pPr lvl="0"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5.Глушенко В.С. – 8416.</a:t>
                      </a:r>
                    </a:p>
                    <a:p>
                      <a:pPr lvl="0"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6.Гридин Т.И. – 6415.</a:t>
                      </a:r>
                    </a:p>
                    <a:p>
                      <a:pPr lvl="0"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7.Довженко П.И. – 8516.</a:t>
                      </a:r>
                    </a:p>
                    <a:p>
                      <a:pPr lvl="0"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8.Иващенко А.И. – 81016.</a:t>
                      </a:r>
                    </a:p>
                    <a:p>
                      <a:pPr lvl="0"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9.Киселёв В.М. – 7123.</a:t>
                      </a:r>
                    </a:p>
                    <a:p>
                      <a:pPr lvl="0"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10.Мосиашвили Н.Г. – 101410.</a:t>
                      </a:r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11.Мурзаев Т. – 7143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12.Павлов Я.Ф. – 6173.</a:t>
                      </a:r>
                    </a:p>
                    <a:p>
                      <a:pPr lvl="0"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13.Рамазанов Ф.З. – 9183.</a:t>
                      </a:r>
                    </a:p>
                    <a:p>
                      <a:pPr lvl="0"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14.Сараев В.К. – 6193.</a:t>
                      </a:r>
                    </a:p>
                    <a:p>
                      <a:pPr lvl="0"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15.Свирин И.Г. – 61915.</a:t>
                      </a:r>
                    </a:p>
                    <a:p>
                      <a:pPr lvl="0"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16.Собгайда А.А. – 8191.</a:t>
                      </a:r>
                    </a:p>
                    <a:p>
                      <a:pPr lvl="0"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17.Торгунов К. – 8203.</a:t>
                      </a:r>
                    </a:p>
                    <a:p>
                      <a:pPr lvl="0"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18.Турдыев М. – 7203.</a:t>
                      </a:r>
                    </a:p>
                    <a:p>
                      <a:pPr lvl="0"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19.Хайт И.Я. – 42320.</a:t>
                      </a:r>
                    </a:p>
                    <a:p>
                      <a:pPr lvl="0"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20.Черноголов Н.Я. – 10253.</a:t>
                      </a:r>
                    </a:p>
                    <a:p>
                      <a:pPr lvl="0"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21.Чернышенко А.Н.</a:t>
                      </a:r>
                    </a:p>
                    <a:p>
                      <a:pPr lvl="0"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22.Шаповалов А. Е.</a:t>
                      </a:r>
                    </a:p>
                    <a:p>
                      <a:pPr lvl="0"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23.Якименко Г.И.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Павлов Я.Ф. – 6173.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Рамазанов Ф.З. – 9183.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Сараев В.К. – 6193.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Свирин И.Г. – 61915.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Собгайда А.А. – 8191.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Торгунов К. – 8203.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Турдыев М. – 7203.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Хайт И.Я. – 42320.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Черноголов Н.Я. – 10253.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Чернышенко А.Н.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Шаповалов А. Е.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Якименко Г.И.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290" name="Picture 2" descr="C:\Users\Хураськина Вера\Desktop\9 may (20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4365104"/>
            <a:ext cx="6096000" cy="385286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Lantern">
  <a:themeElements>
    <a:clrScheme name="Lantern">
      <a:dk1>
        <a:sysClr val="windowText" lastClr="000000"/>
      </a:dk1>
      <a:lt1>
        <a:sysClr val="window" lastClr="FFFFFF"/>
      </a:lt1>
      <a:dk2>
        <a:srgbClr val="430000"/>
      </a:dk2>
      <a:lt2>
        <a:srgbClr val="FFE8E8"/>
      </a:lt2>
      <a:accent1>
        <a:srgbClr val="E91201"/>
      </a:accent1>
      <a:accent2>
        <a:srgbClr val="FF6262"/>
      </a:accent2>
      <a:accent3>
        <a:srgbClr val="FF8000"/>
      </a:accent3>
      <a:accent4>
        <a:srgbClr val="EEA451"/>
      </a:accent4>
      <a:accent5>
        <a:srgbClr val="EA44C9"/>
      </a:accent5>
      <a:accent6>
        <a:srgbClr val="D21578"/>
      </a:accent6>
      <a:hlink>
        <a:srgbClr val="00B5CE"/>
      </a:hlink>
      <a:folHlink>
        <a:srgbClr val="E17100"/>
      </a:folHlink>
    </a:clrScheme>
    <a:fontScheme name="Lantern">
      <a:majorFont>
        <a:latin typeface="Tw Cen MT"/>
        <a:ea typeface=""/>
        <a:cs typeface=""/>
        <a:font script="Cyrl" typeface="Tahoma"/>
        <a:font script="Grek" typeface="Tahoma"/>
        <a:font script="Jpan" typeface="HG丸ｺﾞｼｯｸM-PRO"/>
        <a:font script="Hang" typeface="HY엽서L"/>
        <a:font script="Hans" typeface="黑体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libri"/>
        <a:ea typeface=""/>
        <a:cs typeface=""/>
        <a:font script="Jpan" typeface="HG丸ｺﾞｼｯｸM-PRO"/>
        <a:font script="Hang" typeface="맑은 고딕"/>
        <a:font script="Hans" typeface="幼圆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ntern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"/>
              </a:schemeClr>
            </a:gs>
            <a:gs pos="10000">
              <a:schemeClr val="phClr">
                <a:tint val="30000"/>
                <a:shade val="100000"/>
                <a:hueMod val="100000"/>
                <a:satMod val="100000"/>
              </a:schemeClr>
            </a:gs>
            <a:gs pos="30000">
              <a:schemeClr val="phClr">
                <a:tint val="80000"/>
                <a:shade val="100000"/>
                <a:hueMod val="100000"/>
                <a:satMod val="1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100000"/>
              </a:schemeClr>
            </a:gs>
          </a:gsLst>
          <a:path path="circle">
            <a:fillToRect r="100000" b="100000"/>
          </a:path>
        </a:gradFill>
        <a:gradFill rotWithShape="1">
          <a:gsLst>
            <a:gs pos="0">
              <a:schemeClr val="phClr">
                <a:tint val="90000"/>
                <a:shade val="100000"/>
                <a:hueMod val="100000"/>
                <a:satMod val="100000"/>
              </a:schemeClr>
            </a:gs>
            <a:gs pos="10000">
              <a:schemeClr val="phClr">
                <a:tint val="90000"/>
                <a:shade val="80000"/>
                <a:hueMod val="100000"/>
                <a:satMod val="100000"/>
              </a:schemeClr>
            </a:gs>
            <a:gs pos="30000">
              <a:schemeClr val="phClr">
                <a:tint val="100000"/>
                <a:shade val="50000"/>
                <a:hueMod val="100000"/>
                <a:satMod val="100000"/>
              </a:schemeClr>
            </a:gs>
            <a:gs pos="100000">
              <a:schemeClr val="phClr">
                <a:tint val="100000"/>
                <a:shade val="20000"/>
                <a:hueMod val="100000"/>
                <a:satMod val="100000"/>
              </a:schemeClr>
            </a:gs>
          </a:gsLst>
          <a:path path="circle">
            <a:fillToRect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/>
            <a:lightRig rig="chilly" dir="tl">
              <a:rot lat="0" lon="0" rev="2700000"/>
            </a:lightRig>
          </a:scene3d>
          <a:sp3d prstMaterial="matte">
            <a:bevelT/>
            <a:contourClr>
              <a:schemeClr val="bg2">
                <a:tint val="1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/>
            <a:lightRig rig="twoPt" dir="t">
              <a:rot lat="0" lon="0" rev="8100000"/>
            </a:lightRig>
          </a:scene3d>
          <a:sp3d prstMaterial="matte">
            <a:bevelT/>
            <a:bevelB w="0" h="0"/>
            <a:extrusionClr>
              <a:schemeClr val="bg1"/>
            </a:extrusionClr>
          </a:sp3d>
        </a:effectStyle>
      </a:effectStyleLst>
      <a:bgFillStyleLst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0000"/>
                <a:lum val="90000"/>
              </a:schemeClr>
            </a:gs>
            <a:gs pos="5000">
              <a:schemeClr val="phClr">
                <a:tint val="100000"/>
                <a:shade val="100000"/>
                <a:hueMod val="100000"/>
                <a:satMod val="100000"/>
                <a:lum val="80000"/>
              </a:schemeClr>
            </a:gs>
            <a:gs pos="10000">
              <a:schemeClr val="phClr">
                <a:tint val="100000"/>
                <a:shade val="100000"/>
                <a:hueMod val="100000"/>
                <a:satMod val="100000"/>
                <a:lum val="8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10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100000"/>
                <a:hueMod val="100000"/>
                <a:satMod val="70000"/>
              </a:schemeClr>
              <a:srgbClr val="F07800">
                <a:alpha val="77647"/>
              </a:srgbClr>
            </a:duotone>
          </a:blip>
          <a:stretch>
            <a:fillRect/>
          </a:stretch>
        </a:blipFill>
        <a:blipFill>
          <a:blip xmlns:r="http://schemas.openxmlformats.org/officeDocument/2006/relationships" r:embed="rId2">
            <a:duotone>
              <a:schemeClr val="phClr">
                <a:tint val="100000"/>
                <a:shade val="100000"/>
                <a:hueMod val="100000"/>
                <a:satMod val="70000"/>
              </a:schemeClr>
              <a:srgbClr val="F07800">
                <a:alpha val="77647"/>
              </a:srgb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Lantern">
    <a:dk1>
      <a:sysClr val="windowText" lastClr="000000"/>
    </a:dk1>
    <a:lt1>
      <a:sysClr val="window" lastClr="FFFFFF"/>
    </a:lt1>
    <a:dk2>
      <a:srgbClr val="430000"/>
    </a:dk2>
    <a:lt2>
      <a:srgbClr val="FFE8E8"/>
    </a:lt2>
    <a:accent1>
      <a:srgbClr val="E91201"/>
    </a:accent1>
    <a:accent2>
      <a:srgbClr val="FF6262"/>
    </a:accent2>
    <a:accent3>
      <a:srgbClr val="FF8000"/>
    </a:accent3>
    <a:accent4>
      <a:srgbClr val="EEA451"/>
    </a:accent4>
    <a:accent5>
      <a:srgbClr val="EA44C9"/>
    </a:accent5>
    <a:accent6>
      <a:srgbClr val="D21578"/>
    </a:accent6>
    <a:hlink>
      <a:srgbClr val="00B5CE"/>
    </a:hlink>
    <a:folHlink>
      <a:srgbClr val="E17100"/>
    </a:folHlink>
  </a:clrScheme>
</a:themeOverride>
</file>

<file path=ppt/theme/themeOverride2.xml><?xml version="1.0" encoding="utf-8"?>
<a:themeOverride xmlns:a="http://schemas.openxmlformats.org/drawingml/2006/main">
  <a:clrScheme name="Lantern">
    <a:dk1>
      <a:sysClr val="windowText" lastClr="000000"/>
    </a:dk1>
    <a:lt1>
      <a:sysClr val="window" lastClr="FFFFFF"/>
    </a:lt1>
    <a:dk2>
      <a:srgbClr val="430000"/>
    </a:dk2>
    <a:lt2>
      <a:srgbClr val="FFE8E8"/>
    </a:lt2>
    <a:accent1>
      <a:srgbClr val="E91201"/>
    </a:accent1>
    <a:accent2>
      <a:srgbClr val="FF6262"/>
    </a:accent2>
    <a:accent3>
      <a:srgbClr val="FF8000"/>
    </a:accent3>
    <a:accent4>
      <a:srgbClr val="EEA451"/>
    </a:accent4>
    <a:accent5>
      <a:srgbClr val="EA44C9"/>
    </a:accent5>
    <a:accent6>
      <a:srgbClr val="D21578"/>
    </a:accent6>
    <a:hlink>
      <a:srgbClr val="00B5CE"/>
    </a:hlink>
    <a:folHlink>
      <a:srgbClr val="E171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Lantern</Template>
  <TotalTime>591</TotalTime>
  <Words>304</Words>
  <Application>Microsoft Office PowerPoint</Application>
  <PresentationFormat>Экран (4:3)</PresentationFormat>
  <Paragraphs>63</Paragraphs>
  <Slides>11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Lantern</vt:lpstr>
      <vt:lpstr>"Страницы истории Великой Отечественной войны на уроках математики</vt:lpstr>
      <vt:lpstr>965 год- Разгром Хазарского каганата  1242 год- Ледовое побоище  1812 – Бородинское  сражение. 1941-1945 – Великая Отечественная война. </vt:lpstr>
      <vt:lpstr>Брестская крепость</vt:lpstr>
      <vt:lpstr>Слайд 4</vt:lpstr>
      <vt:lpstr>Герои Великой Отечественной</vt:lpstr>
      <vt:lpstr>Слайд 6</vt:lpstr>
      <vt:lpstr>    Землянки устраивают на 10 человек с одним рядом нар и боковым проходом, на 20 человек — с двумя рядами нар и с проходом посредине. Длину нар делают 1,80 м, а ширину из расчета по 0,60 м на одного человека. Расчитайте . Какова площадь нар на одного человека?    </vt:lpstr>
      <vt:lpstr>Сталинградская битва</vt:lpstr>
      <vt:lpstr>Слайд 9</vt:lpstr>
      <vt:lpstr>Слайд 10</vt:lpstr>
      <vt:lpstr>Слайд 11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Великая отечественная война</dc:title>
  <dc:creator>Admin</dc:creator>
  <cp:lastModifiedBy>Хураськина Вера</cp:lastModifiedBy>
  <cp:revision>71</cp:revision>
  <dcterms:created xsi:type="dcterms:W3CDTF">2012-05-01T16:38:58Z</dcterms:created>
  <dcterms:modified xsi:type="dcterms:W3CDTF">2019-10-24T08:23:57Z</dcterms:modified>
</cp:coreProperties>
</file>