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6"/>
  </p:notesMasterIdLst>
  <p:sldIdLst>
    <p:sldId id="345" r:id="rId2"/>
    <p:sldId id="336" r:id="rId3"/>
    <p:sldId id="311" r:id="rId4"/>
    <p:sldId id="315" r:id="rId5"/>
    <p:sldId id="319" r:id="rId6"/>
    <p:sldId id="342" r:id="rId7"/>
    <p:sldId id="305" r:id="rId8"/>
    <p:sldId id="320" r:id="rId9"/>
    <p:sldId id="262" r:id="rId10"/>
    <p:sldId id="321" r:id="rId11"/>
    <p:sldId id="302" r:id="rId12"/>
    <p:sldId id="266" r:id="rId13"/>
    <p:sldId id="338" r:id="rId14"/>
    <p:sldId id="339" r:id="rId15"/>
    <p:sldId id="340" r:id="rId16"/>
    <p:sldId id="334" r:id="rId17"/>
    <p:sldId id="337" r:id="rId18"/>
    <p:sldId id="312" r:id="rId19"/>
    <p:sldId id="323" r:id="rId20"/>
    <p:sldId id="325" r:id="rId21"/>
    <p:sldId id="324" r:id="rId22"/>
    <p:sldId id="326" r:id="rId23"/>
    <p:sldId id="275" r:id="rId24"/>
    <p:sldId id="276" r:id="rId25"/>
    <p:sldId id="277" r:id="rId26"/>
    <p:sldId id="327" r:id="rId27"/>
    <p:sldId id="346" r:id="rId28"/>
    <p:sldId id="329" r:id="rId29"/>
    <p:sldId id="332" r:id="rId30"/>
    <p:sldId id="343" r:id="rId31"/>
    <p:sldId id="341" r:id="rId32"/>
    <p:sldId id="333" r:id="rId33"/>
    <p:sldId id="344" r:id="rId34"/>
    <p:sldId id="309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EDF7"/>
    <a:srgbClr val="E2C7E7"/>
    <a:srgbClr val="99FF66"/>
    <a:srgbClr val="9AF779"/>
    <a:srgbClr val="FF99FF"/>
    <a:srgbClr val="2F34F9"/>
    <a:srgbClr val="F26800"/>
    <a:srgbClr val="FF0066"/>
    <a:srgbClr val="F612EB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060" autoAdjust="0"/>
  </p:normalViewPr>
  <p:slideViewPr>
    <p:cSldViewPr>
      <p:cViewPr>
        <p:scale>
          <a:sx n="76" d="100"/>
          <a:sy n="76" d="100"/>
        </p:scale>
        <p:origin x="-582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F6E95F-E10D-4745-9092-C28A7DE99CB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AB1A275F-173C-4CBE-BFB8-673449CC4193}">
      <dgm:prSet/>
      <dgm:spPr/>
      <dgm:t>
        <a:bodyPr/>
        <a:lstStyle/>
        <a:p>
          <a:pPr rtl="0"/>
          <a:r>
            <a:rPr lang="ru-RU" smtClean="0"/>
            <a:t>Славится хорошая русская речь метким и образным словом. Не случайно словесное народное искусство создало в таком изобилии пословицы и поговорки - эти жемчужины речевого творчества. Ведь и сам язык, его роль в жизни человека получили меткое и яркое отображение в пословицах и поговорках»,- отмечал учёный Б. Головин. </a:t>
          </a:r>
          <a:endParaRPr lang="ru-RU"/>
        </a:p>
      </dgm:t>
    </dgm:pt>
    <dgm:pt modelId="{1F2BA4ED-61A8-467C-B6CD-EC2E96AF4D32}" type="parTrans" cxnId="{C5ABF519-60DD-40A7-B39E-BBF4E0D1D700}">
      <dgm:prSet/>
      <dgm:spPr/>
      <dgm:t>
        <a:bodyPr/>
        <a:lstStyle/>
        <a:p>
          <a:endParaRPr lang="ru-RU"/>
        </a:p>
      </dgm:t>
    </dgm:pt>
    <dgm:pt modelId="{FFFA260E-EEFB-47A5-8CD6-410B30DDC161}" type="sibTrans" cxnId="{C5ABF519-60DD-40A7-B39E-BBF4E0D1D700}">
      <dgm:prSet/>
      <dgm:spPr/>
      <dgm:t>
        <a:bodyPr/>
        <a:lstStyle/>
        <a:p>
          <a:endParaRPr lang="ru-RU"/>
        </a:p>
      </dgm:t>
    </dgm:pt>
    <dgm:pt modelId="{D88222AF-F72E-4B50-B698-DC32C66E04B1}">
      <dgm:prSet/>
      <dgm:spPr/>
      <dgm:t>
        <a:bodyPr/>
        <a:lstStyle/>
        <a:p>
          <a:pPr rtl="0"/>
          <a:r>
            <a:rPr lang="ru-RU" smtClean="0"/>
            <a:t>Меткий и образный русский язык богат пословицами и поговорками. Их десятки тысяч! Как на крыльях, перелетают они века в век, от одного поколения к другому. Они выражают истину, проверенную многовековой историей народа. Непомерно богаты глубоким внутренним  содержанием наши пословицы.  В них выражены радость и горе, гнев и печаль, любовь и ненависть, ирония и юмор.  </a:t>
          </a:r>
          <a:endParaRPr lang="ru-RU"/>
        </a:p>
      </dgm:t>
    </dgm:pt>
    <dgm:pt modelId="{741D2568-1487-46DF-AF66-CC9846A48A1A}" type="parTrans" cxnId="{06638A36-50D2-4F6E-AEF6-F720926BE2F0}">
      <dgm:prSet/>
      <dgm:spPr/>
      <dgm:t>
        <a:bodyPr/>
        <a:lstStyle/>
        <a:p>
          <a:endParaRPr lang="ru-RU"/>
        </a:p>
      </dgm:t>
    </dgm:pt>
    <dgm:pt modelId="{CC894ABD-4E9E-46E2-AC59-369AD5AA7D58}" type="sibTrans" cxnId="{06638A36-50D2-4F6E-AEF6-F720926BE2F0}">
      <dgm:prSet/>
      <dgm:spPr/>
      <dgm:t>
        <a:bodyPr/>
        <a:lstStyle/>
        <a:p>
          <a:endParaRPr lang="ru-RU"/>
        </a:p>
      </dgm:t>
    </dgm:pt>
    <dgm:pt modelId="{9507CBD3-DE43-4AB3-9A1E-40D7A7031C04}" type="pres">
      <dgm:prSet presAssocID="{D2F6E95F-E10D-4745-9092-C28A7DE99CB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6DD016E-7FC7-404E-BA48-4E2DDA368E2B}" type="pres">
      <dgm:prSet presAssocID="{AB1A275F-173C-4CBE-BFB8-673449CC419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138F9E-77CD-4171-B797-CCBD29F339FD}" type="pres">
      <dgm:prSet presAssocID="{FFFA260E-EEFB-47A5-8CD6-410B30DDC161}" presName="spacer" presStyleCnt="0"/>
      <dgm:spPr/>
    </dgm:pt>
    <dgm:pt modelId="{2FF61C8F-5379-4460-85BE-1D38A1735897}" type="pres">
      <dgm:prSet presAssocID="{D88222AF-F72E-4B50-B698-DC32C66E04B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5ABF519-60DD-40A7-B39E-BBF4E0D1D700}" srcId="{D2F6E95F-E10D-4745-9092-C28A7DE99CB2}" destId="{AB1A275F-173C-4CBE-BFB8-673449CC4193}" srcOrd="0" destOrd="0" parTransId="{1F2BA4ED-61A8-467C-B6CD-EC2E96AF4D32}" sibTransId="{FFFA260E-EEFB-47A5-8CD6-410B30DDC161}"/>
    <dgm:cxn modelId="{496D91A2-5AF5-4EE2-8A60-BAA65AC8EFAB}" type="presOf" srcId="{AB1A275F-173C-4CBE-BFB8-673449CC4193}" destId="{06DD016E-7FC7-404E-BA48-4E2DDA368E2B}" srcOrd="0" destOrd="0" presId="urn:microsoft.com/office/officeart/2005/8/layout/vList2"/>
    <dgm:cxn modelId="{06638A36-50D2-4F6E-AEF6-F720926BE2F0}" srcId="{D2F6E95F-E10D-4745-9092-C28A7DE99CB2}" destId="{D88222AF-F72E-4B50-B698-DC32C66E04B1}" srcOrd="1" destOrd="0" parTransId="{741D2568-1487-46DF-AF66-CC9846A48A1A}" sibTransId="{CC894ABD-4E9E-46E2-AC59-369AD5AA7D58}"/>
    <dgm:cxn modelId="{28EB34E1-1B9D-431C-B885-9F5A9C8B8AC3}" type="presOf" srcId="{D88222AF-F72E-4B50-B698-DC32C66E04B1}" destId="{2FF61C8F-5379-4460-85BE-1D38A1735897}" srcOrd="0" destOrd="0" presId="urn:microsoft.com/office/officeart/2005/8/layout/vList2"/>
    <dgm:cxn modelId="{0EE152EB-3FC2-403C-BCDE-93C89897C7CF}" type="presOf" srcId="{D2F6E95F-E10D-4745-9092-C28A7DE99CB2}" destId="{9507CBD3-DE43-4AB3-9A1E-40D7A7031C04}" srcOrd="0" destOrd="0" presId="urn:microsoft.com/office/officeart/2005/8/layout/vList2"/>
    <dgm:cxn modelId="{F4DA3226-7721-48F5-A23D-86F6DEC8E065}" type="presParOf" srcId="{9507CBD3-DE43-4AB3-9A1E-40D7A7031C04}" destId="{06DD016E-7FC7-404E-BA48-4E2DDA368E2B}" srcOrd="0" destOrd="0" presId="urn:microsoft.com/office/officeart/2005/8/layout/vList2"/>
    <dgm:cxn modelId="{3B00B755-73BA-4B28-BABC-DA2DD06042F5}" type="presParOf" srcId="{9507CBD3-DE43-4AB3-9A1E-40D7A7031C04}" destId="{08138F9E-77CD-4171-B797-CCBD29F339FD}" srcOrd="1" destOrd="0" presId="urn:microsoft.com/office/officeart/2005/8/layout/vList2"/>
    <dgm:cxn modelId="{5501A82A-ED6C-415F-8408-66A1ED45FCD3}" type="presParOf" srcId="{9507CBD3-DE43-4AB3-9A1E-40D7A7031C04}" destId="{2FF61C8F-5379-4460-85BE-1D38A1735897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BD8C92B-421D-41E8-A4D5-A11F33B55C3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DB4AB3-46D7-4087-9F1C-1DA3FC3BE663}">
      <dgm:prSet custT="1"/>
      <dgm:spPr/>
      <dgm:t>
        <a:bodyPr/>
        <a:lstStyle/>
        <a:p>
          <a:pPr rtl="0"/>
          <a:r>
            <a:rPr lang="ru-RU" sz="1800" b="1" dirty="0" smtClean="0"/>
            <a:t>Лицом</a:t>
          </a:r>
          <a:r>
            <a:rPr lang="ru-RU" sz="1600" b="1" dirty="0" smtClean="0"/>
            <a:t> пригожа, да нравом негожа</a:t>
          </a:r>
          <a:endParaRPr lang="ru-RU" sz="1600" dirty="0"/>
        </a:p>
      </dgm:t>
    </dgm:pt>
    <dgm:pt modelId="{30137A0A-8337-4256-9B58-F636B61CC3E2}" type="parTrans" cxnId="{D78165BA-422F-46E1-881C-23926532E25D}">
      <dgm:prSet/>
      <dgm:spPr/>
      <dgm:t>
        <a:bodyPr/>
        <a:lstStyle/>
        <a:p>
          <a:endParaRPr lang="ru-RU"/>
        </a:p>
      </dgm:t>
    </dgm:pt>
    <dgm:pt modelId="{D34BCAE9-B69E-426A-BAE8-EC869797B6D0}" type="sibTrans" cxnId="{D78165BA-422F-46E1-881C-23926532E25D}">
      <dgm:prSet/>
      <dgm:spPr/>
      <dgm:t>
        <a:bodyPr/>
        <a:lstStyle/>
        <a:p>
          <a:endParaRPr lang="ru-RU"/>
        </a:p>
      </dgm:t>
    </dgm:pt>
    <dgm:pt modelId="{DC2E705A-60B5-4432-BB4E-79FE04FE95F8}" type="pres">
      <dgm:prSet presAssocID="{8BD8C92B-421D-41E8-A4D5-A11F33B55C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2456CF-FF1B-446E-8260-784A04B68769}" type="pres">
      <dgm:prSet presAssocID="{79DB4AB3-46D7-4087-9F1C-1DA3FC3BE663}" presName="parentText" presStyleLbl="node1" presStyleIdx="0" presStyleCnt="1" custScaleY="125247">
        <dgm:presLayoutVars>
          <dgm:chMax val="0"/>
          <dgm:bulletEnabled val="1"/>
        </dgm:presLayoutVars>
      </dgm:prSet>
      <dgm:spPr>
        <a:prstGeom prst="irregularSeal2">
          <a:avLst/>
        </a:prstGeom>
      </dgm:spPr>
      <dgm:t>
        <a:bodyPr/>
        <a:lstStyle/>
        <a:p>
          <a:endParaRPr lang="ru-RU"/>
        </a:p>
      </dgm:t>
    </dgm:pt>
  </dgm:ptLst>
  <dgm:cxnLst>
    <dgm:cxn modelId="{7A36339F-18E3-4921-8607-CD0D6FA305AE}" type="presOf" srcId="{8BD8C92B-421D-41E8-A4D5-A11F33B55C38}" destId="{DC2E705A-60B5-4432-BB4E-79FE04FE95F8}" srcOrd="0" destOrd="0" presId="urn:microsoft.com/office/officeart/2005/8/layout/vList2"/>
    <dgm:cxn modelId="{D78165BA-422F-46E1-881C-23926532E25D}" srcId="{8BD8C92B-421D-41E8-A4D5-A11F33B55C38}" destId="{79DB4AB3-46D7-4087-9F1C-1DA3FC3BE663}" srcOrd="0" destOrd="0" parTransId="{30137A0A-8337-4256-9B58-F636B61CC3E2}" sibTransId="{D34BCAE9-B69E-426A-BAE8-EC869797B6D0}"/>
    <dgm:cxn modelId="{5B21F5B2-AE77-44E1-A45F-75114A809F42}" type="presOf" srcId="{79DB4AB3-46D7-4087-9F1C-1DA3FC3BE663}" destId="{6D2456CF-FF1B-446E-8260-784A04B68769}" srcOrd="0" destOrd="0" presId="urn:microsoft.com/office/officeart/2005/8/layout/vList2"/>
    <dgm:cxn modelId="{BFA11C7B-598E-4048-AB22-ABDA91887D76}" type="presParOf" srcId="{DC2E705A-60B5-4432-BB4E-79FE04FE95F8}" destId="{6D2456CF-FF1B-446E-8260-784A04B6876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CE50F9-3AA5-4DD0-BE11-B81296C86CD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D05204-3E44-4B8C-9D16-771759217F76}">
      <dgm:prSet/>
      <dgm:spPr/>
      <dgm:t>
        <a:bodyPr/>
        <a:lstStyle/>
        <a:p>
          <a:pPr rtl="0"/>
          <a:r>
            <a:rPr lang="ru-RU" b="1" i="0" dirty="0" smtClean="0"/>
            <a:t>«Что за роскошь, что за смысл, какой толк в каждой</a:t>
          </a:r>
          <a:br>
            <a:rPr lang="ru-RU" b="1" i="0" dirty="0" smtClean="0"/>
          </a:br>
          <a:r>
            <a:rPr lang="ru-RU" b="1" i="0" dirty="0" smtClean="0"/>
            <a:t>                                                                 поговорке нашей! Что за золото!»                                                                            А. С. Пушкин                                                                              </a:t>
          </a:r>
          <a:br>
            <a:rPr lang="ru-RU" b="1" i="0" dirty="0" smtClean="0"/>
          </a:br>
          <a:endParaRPr lang="ru-RU" dirty="0"/>
        </a:p>
      </dgm:t>
    </dgm:pt>
    <dgm:pt modelId="{B1132B13-6610-4AF1-AF07-049D0FD20996}" type="parTrans" cxnId="{E9B9444E-4522-4C6A-A934-071B13BD3E02}">
      <dgm:prSet/>
      <dgm:spPr/>
      <dgm:t>
        <a:bodyPr/>
        <a:lstStyle/>
        <a:p>
          <a:endParaRPr lang="ru-RU"/>
        </a:p>
      </dgm:t>
    </dgm:pt>
    <dgm:pt modelId="{922D863D-11EE-4B04-A7EA-6E8986066BEB}" type="sibTrans" cxnId="{E9B9444E-4522-4C6A-A934-071B13BD3E02}">
      <dgm:prSet/>
      <dgm:spPr/>
      <dgm:t>
        <a:bodyPr/>
        <a:lstStyle/>
        <a:p>
          <a:endParaRPr lang="ru-RU"/>
        </a:p>
      </dgm:t>
    </dgm:pt>
    <dgm:pt modelId="{68EAE0BE-A31C-4197-9141-4F229BE658A5}" type="pres">
      <dgm:prSet presAssocID="{C8CE50F9-3AA5-4DD0-BE11-B81296C86CD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E449A8-DE9B-42F0-88A7-F4ABA9890B5A}" type="pres">
      <dgm:prSet presAssocID="{EDD05204-3E44-4B8C-9D16-771759217F7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B9444E-4522-4C6A-A934-071B13BD3E02}" srcId="{C8CE50F9-3AA5-4DD0-BE11-B81296C86CD5}" destId="{EDD05204-3E44-4B8C-9D16-771759217F76}" srcOrd="0" destOrd="0" parTransId="{B1132B13-6610-4AF1-AF07-049D0FD20996}" sibTransId="{922D863D-11EE-4B04-A7EA-6E8986066BEB}"/>
    <dgm:cxn modelId="{4F842F74-B273-46A2-9AB3-6A5422AE09A9}" type="presOf" srcId="{EDD05204-3E44-4B8C-9D16-771759217F76}" destId="{FDE449A8-DE9B-42F0-88A7-F4ABA9890B5A}" srcOrd="0" destOrd="0" presId="urn:microsoft.com/office/officeart/2005/8/layout/vList2"/>
    <dgm:cxn modelId="{C3937B96-4E41-47C5-902E-6AEC1654E371}" type="presOf" srcId="{C8CE50F9-3AA5-4DD0-BE11-B81296C86CD5}" destId="{68EAE0BE-A31C-4197-9141-4F229BE658A5}" srcOrd="0" destOrd="0" presId="urn:microsoft.com/office/officeart/2005/8/layout/vList2"/>
    <dgm:cxn modelId="{E50D20CA-C136-4E5F-A978-7D219C9DB572}" type="presParOf" srcId="{68EAE0BE-A31C-4197-9141-4F229BE658A5}" destId="{FDE449A8-DE9B-42F0-88A7-F4ABA9890B5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6C1364-E809-4A8F-8FCC-33BDA8D25B80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2D80826D-E9C9-475B-A320-EB6202499714}">
      <dgm:prSet/>
      <dgm:spPr/>
      <dgm:t>
        <a:bodyPr/>
        <a:lstStyle/>
        <a:p>
          <a:pPr rtl="0"/>
          <a:r>
            <a:rPr lang="ru-RU" b="1" dirty="0" smtClean="0"/>
            <a:t>Летом всякий кустик ночевать пустит</a:t>
          </a:r>
          <a:endParaRPr lang="ru-RU" dirty="0"/>
        </a:p>
      </dgm:t>
    </dgm:pt>
    <dgm:pt modelId="{AA361933-D18A-445C-8548-EC9A975A4491}" type="parTrans" cxnId="{BDCF48B8-84DE-4FDB-9A53-832970A0592E}">
      <dgm:prSet/>
      <dgm:spPr/>
      <dgm:t>
        <a:bodyPr/>
        <a:lstStyle/>
        <a:p>
          <a:endParaRPr lang="ru-RU"/>
        </a:p>
      </dgm:t>
    </dgm:pt>
    <dgm:pt modelId="{7B93E326-1318-4468-97D6-3389262AB800}" type="sibTrans" cxnId="{BDCF48B8-84DE-4FDB-9A53-832970A0592E}">
      <dgm:prSet/>
      <dgm:spPr/>
      <dgm:t>
        <a:bodyPr/>
        <a:lstStyle/>
        <a:p>
          <a:endParaRPr lang="ru-RU"/>
        </a:p>
      </dgm:t>
    </dgm:pt>
    <dgm:pt modelId="{A37A473F-00E9-4D2F-BA0F-02D9CBE8AEA5}" type="pres">
      <dgm:prSet presAssocID="{146C1364-E809-4A8F-8FCC-33BDA8D25B80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1056E64E-DA50-4C8C-81CB-17C8C7BD97C2}" type="pres">
      <dgm:prSet presAssocID="{146C1364-E809-4A8F-8FCC-33BDA8D25B80}" presName="pyramid" presStyleLbl="node1" presStyleIdx="0" presStyleCnt="1"/>
      <dgm:spPr/>
    </dgm:pt>
    <dgm:pt modelId="{81D6E242-E129-4C16-9AE6-9ED7DF96DCFB}" type="pres">
      <dgm:prSet presAssocID="{146C1364-E809-4A8F-8FCC-33BDA8D25B80}" presName="theList" presStyleCnt="0"/>
      <dgm:spPr/>
    </dgm:pt>
    <dgm:pt modelId="{315D261F-A845-49D0-81EB-B63A22A631A6}" type="pres">
      <dgm:prSet presAssocID="{2D80826D-E9C9-475B-A320-EB6202499714}" presName="aNode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DAFB6F-304D-4019-8487-91DEE26508CE}" type="pres">
      <dgm:prSet presAssocID="{2D80826D-E9C9-475B-A320-EB6202499714}" presName="aSpace" presStyleCnt="0"/>
      <dgm:spPr/>
    </dgm:pt>
  </dgm:ptLst>
  <dgm:cxnLst>
    <dgm:cxn modelId="{BDCF48B8-84DE-4FDB-9A53-832970A0592E}" srcId="{146C1364-E809-4A8F-8FCC-33BDA8D25B80}" destId="{2D80826D-E9C9-475B-A320-EB6202499714}" srcOrd="0" destOrd="0" parTransId="{AA361933-D18A-445C-8548-EC9A975A4491}" sibTransId="{7B93E326-1318-4468-97D6-3389262AB800}"/>
    <dgm:cxn modelId="{F25EB457-1CCD-4ABE-A6E2-EA9585AB80F6}" type="presOf" srcId="{2D80826D-E9C9-475B-A320-EB6202499714}" destId="{315D261F-A845-49D0-81EB-B63A22A631A6}" srcOrd="0" destOrd="0" presId="urn:microsoft.com/office/officeart/2005/8/layout/pyramid2"/>
    <dgm:cxn modelId="{258BBD68-6458-4118-AA05-4E75418E4FCC}" type="presOf" srcId="{146C1364-E809-4A8F-8FCC-33BDA8D25B80}" destId="{A37A473F-00E9-4D2F-BA0F-02D9CBE8AEA5}" srcOrd="0" destOrd="0" presId="urn:microsoft.com/office/officeart/2005/8/layout/pyramid2"/>
    <dgm:cxn modelId="{33745313-3275-4A59-8122-5178ED6374B6}" type="presParOf" srcId="{A37A473F-00E9-4D2F-BA0F-02D9CBE8AEA5}" destId="{1056E64E-DA50-4C8C-81CB-17C8C7BD97C2}" srcOrd="0" destOrd="0" presId="urn:microsoft.com/office/officeart/2005/8/layout/pyramid2"/>
    <dgm:cxn modelId="{89F5F57C-85E1-4144-B11D-2D333AEB4F0F}" type="presParOf" srcId="{A37A473F-00E9-4D2F-BA0F-02D9CBE8AEA5}" destId="{81D6E242-E129-4C16-9AE6-9ED7DF96DCFB}" srcOrd="1" destOrd="0" presId="urn:microsoft.com/office/officeart/2005/8/layout/pyramid2"/>
    <dgm:cxn modelId="{A18564EA-CB49-4D4A-BECE-6DC6BEC5EAA7}" type="presParOf" srcId="{81D6E242-E129-4C16-9AE6-9ED7DF96DCFB}" destId="{315D261F-A845-49D0-81EB-B63A22A631A6}" srcOrd="0" destOrd="0" presId="urn:microsoft.com/office/officeart/2005/8/layout/pyramid2"/>
    <dgm:cxn modelId="{9274A76E-3416-425C-A3FF-F4388AB83823}" type="presParOf" srcId="{81D6E242-E129-4C16-9AE6-9ED7DF96DCFB}" destId="{E6DAFB6F-304D-4019-8487-91DEE26508CE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1532BC4-2059-49DC-9D84-D20C1A17F4F4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3971B286-8B04-4365-A900-23C490FF8682}">
      <dgm:prSet/>
      <dgm:spPr/>
      <dgm:t>
        <a:bodyPr/>
        <a:lstStyle/>
        <a:p>
          <a:pPr rtl="0"/>
          <a:r>
            <a:rPr lang="ru-RU" b="1" dirty="0" smtClean="0"/>
            <a:t>Посеешь ветер – пожнёшь бурю</a:t>
          </a:r>
          <a:endParaRPr lang="ru-RU" dirty="0"/>
        </a:p>
      </dgm:t>
    </dgm:pt>
    <dgm:pt modelId="{AFF40A15-F845-4326-95D2-42D2C3DE818A}" type="parTrans" cxnId="{D2329B70-3E55-49B1-9945-24F522B7B5F4}">
      <dgm:prSet/>
      <dgm:spPr/>
      <dgm:t>
        <a:bodyPr/>
        <a:lstStyle/>
        <a:p>
          <a:endParaRPr lang="ru-RU"/>
        </a:p>
      </dgm:t>
    </dgm:pt>
    <dgm:pt modelId="{A26715D0-23E4-4167-9917-D9318F877802}" type="sibTrans" cxnId="{D2329B70-3E55-49B1-9945-24F522B7B5F4}">
      <dgm:prSet/>
      <dgm:spPr/>
      <dgm:t>
        <a:bodyPr/>
        <a:lstStyle/>
        <a:p>
          <a:endParaRPr lang="ru-RU"/>
        </a:p>
      </dgm:t>
    </dgm:pt>
    <dgm:pt modelId="{A412AA5C-5B43-41B6-91CB-19ECCF531958}" type="pres">
      <dgm:prSet presAssocID="{91532BC4-2059-49DC-9D84-D20C1A17F4F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E360E99D-8F9A-4B81-9529-7BD3BC7BCDB7}" type="pres">
      <dgm:prSet presAssocID="{91532BC4-2059-49DC-9D84-D20C1A17F4F4}" presName="pyramid" presStyleLbl="node1" presStyleIdx="0" presStyleCnt="1"/>
      <dgm:spPr/>
    </dgm:pt>
    <dgm:pt modelId="{CD0D477E-5A1E-4B84-A5C6-4F71D9532064}" type="pres">
      <dgm:prSet presAssocID="{91532BC4-2059-49DC-9D84-D20C1A17F4F4}" presName="theList" presStyleCnt="0"/>
      <dgm:spPr/>
    </dgm:pt>
    <dgm:pt modelId="{642F9ADF-D94C-4CBE-BEAB-290C23064ED9}" type="pres">
      <dgm:prSet presAssocID="{3971B286-8B04-4365-A900-23C490FF8682}" presName="aNode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626058-95F2-441B-9FBB-1E4B65E3AD0E}" type="pres">
      <dgm:prSet presAssocID="{3971B286-8B04-4365-A900-23C490FF8682}" presName="aSpace" presStyleCnt="0"/>
      <dgm:spPr/>
    </dgm:pt>
  </dgm:ptLst>
  <dgm:cxnLst>
    <dgm:cxn modelId="{27EF871F-9EFB-4074-B3FB-8567C4C51165}" type="presOf" srcId="{3971B286-8B04-4365-A900-23C490FF8682}" destId="{642F9ADF-D94C-4CBE-BEAB-290C23064ED9}" srcOrd="0" destOrd="0" presId="urn:microsoft.com/office/officeart/2005/8/layout/pyramid2"/>
    <dgm:cxn modelId="{0237AD53-BF2F-47F5-9900-746AE52D92F4}" type="presOf" srcId="{91532BC4-2059-49DC-9D84-D20C1A17F4F4}" destId="{A412AA5C-5B43-41B6-91CB-19ECCF531958}" srcOrd="0" destOrd="0" presId="urn:microsoft.com/office/officeart/2005/8/layout/pyramid2"/>
    <dgm:cxn modelId="{D2329B70-3E55-49B1-9945-24F522B7B5F4}" srcId="{91532BC4-2059-49DC-9D84-D20C1A17F4F4}" destId="{3971B286-8B04-4365-A900-23C490FF8682}" srcOrd="0" destOrd="0" parTransId="{AFF40A15-F845-4326-95D2-42D2C3DE818A}" sibTransId="{A26715D0-23E4-4167-9917-D9318F877802}"/>
    <dgm:cxn modelId="{07AF191E-7BB3-481B-9230-6107A0D23CE1}" type="presParOf" srcId="{A412AA5C-5B43-41B6-91CB-19ECCF531958}" destId="{E360E99D-8F9A-4B81-9529-7BD3BC7BCDB7}" srcOrd="0" destOrd="0" presId="urn:microsoft.com/office/officeart/2005/8/layout/pyramid2"/>
    <dgm:cxn modelId="{6B30F6F2-2E16-4A5B-A36A-83B8EDC915CD}" type="presParOf" srcId="{A412AA5C-5B43-41B6-91CB-19ECCF531958}" destId="{CD0D477E-5A1E-4B84-A5C6-4F71D9532064}" srcOrd="1" destOrd="0" presId="urn:microsoft.com/office/officeart/2005/8/layout/pyramid2"/>
    <dgm:cxn modelId="{FD72323D-72A3-4983-9103-CE3E2E2B83A4}" type="presParOf" srcId="{CD0D477E-5A1E-4B84-A5C6-4F71D9532064}" destId="{642F9ADF-D94C-4CBE-BEAB-290C23064ED9}" srcOrd="0" destOrd="0" presId="urn:microsoft.com/office/officeart/2005/8/layout/pyramid2"/>
    <dgm:cxn modelId="{988CC15B-48EB-4D6E-ACB5-5055E5AC160A}" type="presParOf" srcId="{CD0D477E-5A1E-4B84-A5C6-4F71D9532064}" destId="{11626058-95F2-441B-9FBB-1E4B65E3AD0E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D8F462-5101-41D0-B733-48FBBA62ECD1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40BAD0D9-505A-40D5-9431-C6A7541F0BC7}">
      <dgm:prSet/>
      <dgm:spPr/>
      <dgm:t>
        <a:bodyPr/>
        <a:lstStyle/>
        <a:p>
          <a:pPr rtl="0"/>
          <a:r>
            <a:rPr lang="ru-RU" b="1" smtClean="0"/>
            <a:t>Пришёл марток – надевай семеро порток</a:t>
          </a:r>
          <a:endParaRPr lang="ru-RU"/>
        </a:p>
      </dgm:t>
    </dgm:pt>
    <dgm:pt modelId="{95961FA1-7ABF-4100-A614-78472963C151}" type="parTrans" cxnId="{2DE38C12-E68A-4839-8980-B6CB02704EC3}">
      <dgm:prSet/>
      <dgm:spPr/>
      <dgm:t>
        <a:bodyPr/>
        <a:lstStyle/>
        <a:p>
          <a:endParaRPr lang="ru-RU"/>
        </a:p>
      </dgm:t>
    </dgm:pt>
    <dgm:pt modelId="{7B52EF49-97AA-4FD9-9C2D-1BC7744DE569}" type="sibTrans" cxnId="{2DE38C12-E68A-4839-8980-B6CB02704EC3}">
      <dgm:prSet/>
      <dgm:spPr/>
      <dgm:t>
        <a:bodyPr/>
        <a:lstStyle/>
        <a:p>
          <a:endParaRPr lang="ru-RU"/>
        </a:p>
      </dgm:t>
    </dgm:pt>
    <dgm:pt modelId="{5405D2A3-761B-428B-97E6-C3901088A55C}" type="pres">
      <dgm:prSet presAssocID="{36D8F462-5101-41D0-B733-48FBBA62ECD1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AA2FA9C9-C705-47DC-A39F-0B999EF236A3}" type="pres">
      <dgm:prSet presAssocID="{36D8F462-5101-41D0-B733-48FBBA62ECD1}" presName="pyramid" presStyleLbl="node1" presStyleIdx="0" presStyleCnt="1" custLinFactNeighborX="-3037" custLinFactNeighborY="624"/>
      <dgm:spPr/>
    </dgm:pt>
    <dgm:pt modelId="{16E03364-B45F-48AE-8CCE-81F1814DBD65}" type="pres">
      <dgm:prSet presAssocID="{36D8F462-5101-41D0-B733-48FBBA62ECD1}" presName="theList" presStyleCnt="0"/>
      <dgm:spPr/>
    </dgm:pt>
    <dgm:pt modelId="{D8A5D943-C4CB-4AFB-8A22-6EBE062D39E2}" type="pres">
      <dgm:prSet presAssocID="{40BAD0D9-505A-40D5-9431-C6A7541F0BC7}" presName="aNode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74B495-3190-4258-BBBB-0418E8539C6D}" type="pres">
      <dgm:prSet presAssocID="{40BAD0D9-505A-40D5-9431-C6A7541F0BC7}" presName="aSpace" presStyleCnt="0"/>
      <dgm:spPr/>
    </dgm:pt>
  </dgm:ptLst>
  <dgm:cxnLst>
    <dgm:cxn modelId="{2CDCBFF3-EB0F-4ACF-B9B0-E036A4A4339C}" type="presOf" srcId="{40BAD0D9-505A-40D5-9431-C6A7541F0BC7}" destId="{D8A5D943-C4CB-4AFB-8A22-6EBE062D39E2}" srcOrd="0" destOrd="0" presId="urn:microsoft.com/office/officeart/2005/8/layout/pyramid2"/>
    <dgm:cxn modelId="{494564BD-94BB-4B89-B7B9-BAC171B7256A}" type="presOf" srcId="{36D8F462-5101-41D0-B733-48FBBA62ECD1}" destId="{5405D2A3-761B-428B-97E6-C3901088A55C}" srcOrd="0" destOrd="0" presId="urn:microsoft.com/office/officeart/2005/8/layout/pyramid2"/>
    <dgm:cxn modelId="{2DE38C12-E68A-4839-8980-B6CB02704EC3}" srcId="{36D8F462-5101-41D0-B733-48FBBA62ECD1}" destId="{40BAD0D9-505A-40D5-9431-C6A7541F0BC7}" srcOrd="0" destOrd="0" parTransId="{95961FA1-7ABF-4100-A614-78472963C151}" sibTransId="{7B52EF49-97AA-4FD9-9C2D-1BC7744DE569}"/>
    <dgm:cxn modelId="{4D0EA595-7331-46A6-BB49-283F15BCAF4C}" type="presParOf" srcId="{5405D2A3-761B-428B-97E6-C3901088A55C}" destId="{AA2FA9C9-C705-47DC-A39F-0B999EF236A3}" srcOrd="0" destOrd="0" presId="urn:microsoft.com/office/officeart/2005/8/layout/pyramid2"/>
    <dgm:cxn modelId="{34F80455-3C53-4C48-ADA3-F429DBB7477B}" type="presParOf" srcId="{5405D2A3-761B-428B-97E6-C3901088A55C}" destId="{16E03364-B45F-48AE-8CCE-81F1814DBD65}" srcOrd="1" destOrd="0" presId="urn:microsoft.com/office/officeart/2005/8/layout/pyramid2"/>
    <dgm:cxn modelId="{50471ABB-B68A-4303-A062-E18BC0DA9563}" type="presParOf" srcId="{16E03364-B45F-48AE-8CCE-81F1814DBD65}" destId="{D8A5D943-C4CB-4AFB-8A22-6EBE062D39E2}" srcOrd="0" destOrd="0" presId="urn:microsoft.com/office/officeart/2005/8/layout/pyramid2"/>
    <dgm:cxn modelId="{6BD8502C-3EF6-4677-9C08-8C1235436D3D}" type="presParOf" srcId="{16E03364-B45F-48AE-8CCE-81F1814DBD65}" destId="{CE74B495-3190-4258-BBBB-0418E8539C6D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E06E81B-6382-45EC-9D8A-48992C169CBC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C4FFC7C0-3EFB-4559-BC03-843789883635}">
      <dgm:prSet/>
      <dgm:spPr/>
      <dgm:t>
        <a:bodyPr/>
        <a:lstStyle/>
        <a:p>
          <a:pPr rtl="0"/>
          <a:r>
            <a:rPr lang="ru-RU" b="1" smtClean="0"/>
            <a:t>Где любовь и совет, там и горя нет</a:t>
          </a:r>
          <a:endParaRPr lang="ru-RU"/>
        </a:p>
      </dgm:t>
    </dgm:pt>
    <dgm:pt modelId="{4020C5A5-5BDD-474B-A085-D5AD3C74A19A}" type="parTrans" cxnId="{352587AD-282B-4C86-95EC-E65863A6A765}">
      <dgm:prSet/>
      <dgm:spPr/>
      <dgm:t>
        <a:bodyPr/>
        <a:lstStyle/>
        <a:p>
          <a:endParaRPr lang="ru-RU"/>
        </a:p>
      </dgm:t>
    </dgm:pt>
    <dgm:pt modelId="{9BFDB280-2912-4AB6-93E8-D880320014DA}" type="sibTrans" cxnId="{352587AD-282B-4C86-95EC-E65863A6A765}">
      <dgm:prSet/>
      <dgm:spPr/>
      <dgm:t>
        <a:bodyPr/>
        <a:lstStyle/>
        <a:p>
          <a:endParaRPr lang="ru-RU"/>
        </a:p>
      </dgm:t>
    </dgm:pt>
    <dgm:pt modelId="{A097F432-A4A5-4610-99A6-3E2FB85BF9D1}" type="pres">
      <dgm:prSet presAssocID="{4E06E81B-6382-45EC-9D8A-48992C169CBC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7AFB083C-2A51-4CB8-8D90-10EDA62D0FEF}" type="pres">
      <dgm:prSet presAssocID="{4E06E81B-6382-45EC-9D8A-48992C169CBC}" presName="pyramid" presStyleLbl="node1" presStyleIdx="0" presStyleCnt="1"/>
      <dgm:spPr/>
    </dgm:pt>
    <dgm:pt modelId="{5863F0D2-FEC3-488C-B263-B370AC62C659}" type="pres">
      <dgm:prSet presAssocID="{4E06E81B-6382-45EC-9D8A-48992C169CBC}" presName="theList" presStyleCnt="0"/>
      <dgm:spPr/>
    </dgm:pt>
    <dgm:pt modelId="{12DBB1E4-62E7-4206-A097-F2195C187353}" type="pres">
      <dgm:prSet presAssocID="{C4FFC7C0-3EFB-4559-BC03-843789883635}" presName="aNode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30249F-25B3-4644-A14E-D7C8EFAC2415}" type="pres">
      <dgm:prSet presAssocID="{C4FFC7C0-3EFB-4559-BC03-843789883635}" presName="aSpace" presStyleCnt="0"/>
      <dgm:spPr/>
    </dgm:pt>
  </dgm:ptLst>
  <dgm:cxnLst>
    <dgm:cxn modelId="{352587AD-282B-4C86-95EC-E65863A6A765}" srcId="{4E06E81B-6382-45EC-9D8A-48992C169CBC}" destId="{C4FFC7C0-3EFB-4559-BC03-843789883635}" srcOrd="0" destOrd="0" parTransId="{4020C5A5-5BDD-474B-A085-D5AD3C74A19A}" sibTransId="{9BFDB280-2912-4AB6-93E8-D880320014DA}"/>
    <dgm:cxn modelId="{FAC17725-CCB9-4A2F-B54A-D2EC68316E4C}" type="presOf" srcId="{C4FFC7C0-3EFB-4559-BC03-843789883635}" destId="{12DBB1E4-62E7-4206-A097-F2195C187353}" srcOrd="0" destOrd="0" presId="urn:microsoft.com/office/officeart/2005/8/layout/pyramid2"/>
    <dgm:cxn modelId="{9BC8EEE9-4601-4740-B64E-F6385FEC2743}" type="presOf" srcId="{4E06E81B-6382-45EC-9D8A-48992C169CBC}" destId="{A097F432-A4A5-4610-99A6-3E2FB85BF9D1}" srcOrd="0" destOrd="0" presId="urn:microsoft.com/office/officeart/2005/8/layout/pyramid2"/>
    <dgm:cxn modelId="{D044BA08-AAE9-4F18-A02C-5C53C8087185}" type="presParOf" srcId="{A097F432-A4A5-4610-99A6-3E2FB85BF9D1}" destId="{7AFB083C-2A51-4CB8-8D90-10EDA62D0FEF}" srcOrd="0" destOrd="0" presId="urn:microsoft.com/office/officeart/2005/8/layout/pyramid2"/>
    <dgm:cxn modelId="{3E40D83F-C616-44DD-88EA-5D1FB690F2CD}" type="presParOf" srcId="{A097F432-A4A5-4610-99A6-3E2FB85BF9D1}" destId="{5863F0D2-FEC3-488C-B263-B370AC62C659}" srcOrd="1" destOrd="0" presId="urn:microsoft.com/office/officeart/2005/8/layout/pyramid2"/>
    <dgm:cxn modelId="{367A1BAD-E1A2-4993-9548-FF1826374AF7}" type="presParOf" srcId="{5863F0D2-FEC3-488C-B263-B370AC62C659}" destId="{12DBB1E4-62E7-4206-A097-F2195C187353}" srcOrd="0" destOrd="0" presId="urn:microsoft.com/office/officeart/2005/8/layout/pyramid2"/>
    <dgm:cxn modelId="{8D2AEBA1-A107-42D0-AFEE-925FAEDAC13A}" type="presParOf" srcId="{5863F0D2-FEC3-488C-B263-B370AC62C659}" destId="{6C30249F-25B3-4644-A14E-D7C8EFAC2415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466F988-57F4-40BA-923C-1D03FE0299F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70F82948-137C-49DE-8EB5-D22401FC86F5}">
      <dgm:prSet/>
      <dgm:spPr/>
      <dgm:t>
        <a:bodyPr/>
        <a:lstStyle/>
        <a:p>
          <a:pPr rtl="0"/>
          <a:r>
            <a:rPr lang="ru-RU" b="1" dirty="0" smtClean="0"/>
            <a:t>С лица воду не пить</a:t>
          </a:r>
          <a:endParaRPr lang="ru-RU" dirty="0"/>
        </a:p>
      </dgm:t>
    </dgm:pt>
    <dgm:pt modelId="{45687713-E56A-4C63-8A2F-5AEB2F45C093}" type="parTrans" cxnId="{D5D7A538-FAAC-4C84-82EF-699AACF209DA}">
      <dgm:prSet/>
      <dgm:spPr/>
      <dgm:t>
        <a:bodyPr/>
        <a:lstStyle/>
        <a:p>
          <a:endParaRPr lang="ru-RU"/>
        </a:p>
      </dgm:t>
    </dgm:pt>
    <dgm:pt modelId="{892B7CDD-1C23-4EBB-B8E8-EBDA0EF991FA}" type="sibTrans" cxnId="{D5D7A538-FAAC-4C84-82EF-699AACF209DA}">
      <dgm:prSet/>
      <dgm:spPr/>
      <dgm:t>
        <a:bodyPr/>
        <a:lstStyle/>
        <a:p>
          <a:endParaRPr lang="ru-RU"/>
        </a:p>
      </dgm:t>
    </dgm:pt>
    <dgm:pt modelId="{406C2C88-FEB4-4CAA-A26E-F2066ACC407C}" type="pres">
      <dgm:prSet presAssocID="{A466F988-57F4-40BA-923C-1D03FE0299F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AB57192-B142-4EF4-809F-F3A8341D6821}" type="pres">
      <dgm:prSet presAssocID="{70F82948-137C-49DE-8EB5-D22401FC86F5}" presName="hierRoot1" presStyleCnt="0">
        <dgm:presLayoutVars>
          <dgm:hierBranch val="init"/>
        </dgm:presLayoutVars>
      </dgm:prSet>
      <dgm:spPr/>
    </dgm:pt>
    <dgm:pt modelId="{D2B30733-5258-4A25-B6FD-E36D3D3977B8}" type="pres">
      <dgm:prSet presAssocID="{70F82948-137C-49DE-8EB5-D22401FC86F5}" presName="rootComposite1" presStyleCnt="0"/>
      <dgm:spPr/>
    </dgm:pt>
    <dgm:pt modelId="{C9D48F44-8BC3-4208-A916-440DA18C781C}" type="pres">
      <dgm:prSet presAssocID="{70F82948-137C-49DE-8EB5-D22401FC86F5}" presName="rootText1" presStyleLbl="node0" presStyleIdx="0" presStyleCnt="1">
        <dgm:presLayoutVars>
          <dgm:chPref val="3"/>
        </dgm:presLayoutVars>
      </dgm:prSet>
      <dgm:spPr>
        <a:prstGeom prst="irregularSeal2">
          <a:avLst/>
        </a:prstGeom>
      </dgm:spPr>
      <dgm:t>
        <a:bodyPr/>
        <a:lstStyle/>
        <a:p>
          <a:endParaRPr lang="ru-RU"/>
        </a:p>
      </dgm:t>
    </dgm:pt>
    <dgm:pt modelId="{0FE5B3CA-4343-45C3-A56F-4D387C80DAE0}" type="pres">
      <dgm:prSet presAssocID="{70F82948-137C-49DE-8EB5-D22401FC86F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FDA68F4-7E8A-4B3F-A003-E5D9846060C4}" type="pres">
      <dgm:prSet presAssocID="{70F82948-137C-49DE-8EB5-D22401FC86F5}" presName="hierChild2" presStyleCnt="0"/>
      <dgm:spPr/>
    </dgm:pt>
    <dgm:pt modelId="{D954C218-54A4-42B3-87C7-7AC453AC6CAB}" type="pres">
      <dgm:prSet presAssocID="{70F82948-137C-49DE-8EB5-D22401FC86F5}" presName="hierChild3" presStyleCnt="0"/>
      <dgm:spPr/>
    </dgm:pt>
  </dgm:ptLst>
  <dgm:cxnLst>
    <dgm:cxn modelId="{D5D7A538-FAAC-4C84-82EF-699AACF209DA}" srcId="{A466F988-57F4-40BA-923C-1D03FE0299F1}" destId="{70F82948-137C-49DE-8EB5-D22401FC86F5}" srcOrd="0" destOrd="0" parTransId="{45687713-E56A-4C63-8A2F-5AEB2F45C093}" sibTransId="{892B7CDD-1C23-4EBB-B8E8-EBDA0EF991FA}"/>
    <dgm:cxn modelId="{33AC0FE1-1910-4846-B3A0-D2C9FF52E9FE}" type="presOf" srcId="{70F82948-137C-49DE-8EB5-D22401FC86F5}" destId="{0FE5B3CA-4343-45C3-A56F-4D387C80DAE0}" srcOrd="1" destOrd="0" presId="urn:microsoft.com/office/officeart/2005/8/layout/orgChart1"/>
    <dgm:cxn modelId="{DFF81CC8-88E0-4536-B89D-9F3C897D4402}" type="presOf" srcId="{70F82948-137C-49DE-8EB5-D22401FC86F5}" destId="{C9D48F44-8BC3-4208-A916-440DA18C781C}" srcOrd="0" destOrd="0" presId="urn:microsoft.com/office/officeart/2005/8/layout/orgChart1"/>
    <dgm:cxn modelId="{B01ED3B3-CC8C-4E18-B5AD-C47462B5CDC2}" type="presOf" srcId="{A466F988-57F4-40BA-923C-1D03FE0299F1}" destId="{406C2C88-FEB4-4CAA-A26E-F2066ACC407C}" srcOrd="0" destOrd="0" presId="urn:microsoft.com/office/officeart/2005/8/layout/orgChart1"/>
    <dgm:cxn modelId="{5563E102-8817-4709-8250-CFFD8A16C299}" type="presParOf" srcId="{406C2C88-FEB4-4CAA-A26E-F2066ACC407C}" destId="{7AB57192-B142-4EF4-809F-F3A8341D6821}" srcOrd="0" destOrd="0" presId="urn:microsoft.com/office/officeart/2005/8/layout/orgChart1"/>
    <dgm:cxn modelId="{B5C3E46F-80D5-49AE-AB86-E0B31E4792A8}" type="presParOf" srcId="{7AB57192-B142-4EF4-809F-F3A8341D6821}" destId="{D2B30733-5258-4A25-B6FD-E36D3D3977B8}" srcOrd="0" destOrd="0" presId="urn:microsoft.com/office/officeart/2005/8/layout/orgChart1"/>
    <dgm:cxn modelId="{7655D901-AFF3-4D36-8097-A158E71584C6}" type="presParOf" srcId="{D2B30733-5258-4A25-B6FD-E36D3D3977B8}" destId="{C9D48F44-8BC3-4208-A916-440DA18C781C}" srcOrd="0" destOrd="0" presId="urn:microsoft.com/office/officeart/2005/8/layout/orgChart1"/>
    <dgm:cxn modelId="{A0DFAB1D-7D07-4ECE-A5AF-7670D8313D64}" type="presParOf" srcId="{D2B30733-5258-4A25-B6FD-E36D3D3977B8}" destId="{0FE5B3CA-4343-45C3-A56F-4D387C80DAE0}" srcOrd="1" destOrd="0" presId="urn:microsoft.com/office/officeart/2005/8/layout/orgChart1"/>
    <dgm:cxn modelId="{7F242C5B-355A-4BC5-90BB-508B52566D63}" type="presParOf" srcId="{7AB57192-B142-4EF4-809F-F3A8341D6821}" destId="{CFDA68F4-7E8A-4B3F-A003-E5D9846060C4}" srcOrd="1" destOrd="0" presId="urn:microsoft.com/office/officeart/2005/8/layout/orgChart1"/>
    <dgm:cxn modelId="{CEEFDD3A-B00A-4157-8C9A-4D746AD197E2}" type="presParOf" srcId="{7AB57192-B142-4EF4-809F-F3A8341D6821}" destId="{D954C218-54A4-42B3-87C7-7AC453AC6CA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04306AC-AD4B-433C-AAB8-542BF1EAE3C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9EFF176-2543-4369-943D-726E5A7D9832}">
      <dgm:prSet/>
      <dgm:spPr/>
      <dgm:t>
        <a:bodyPr/>
        <a:lstStyle/>
        <a:p>
          <a:pPr rtl="0"/>
          <a:r>
            <a:rPr lang="ru-RU" b="1" smtClean="0"/>
            <a:t>Сам воробей, а поёт как соловей</a:t>
          </a:r>
          <a:endParaRPr lang="ru-RU"/>
        </a:p>
      </dgm:t>
    </dgm:pt>
    <dgm:pt modelId="{30B88C31-CD51-46C9-9B28-6C29AB60CF58}" type="parTrans" cxnId="{3CD4E55F-077A-4A44-932B-D0AC521F34D0}">
      <dgm:prSet/>
      <dgm:spPr/>
      <dgm:t>
        <a:bodyPr/>
        <a:lstStyle/>
        <a:p>
          <a:endParaRPr lang="ru-RU"/>
        </a:p>
      </dgm:t>
    </dgm:pt>
    <dgm:pt modelId="{497EE28A-7497-4939-A6A3-E5AABF71F1DC}" type="sibTrans" cxnId="{3CD4E55F-077A-4A44-932B-D0AC521F34D0}">
      <dgm:prSet/>
      <dgm:spPr/>
      <dgm:t>
        <a:bodyPr/>
        <a:lstStyle/>
        <a:p>
          <a:endParaRPr lang="ru-RU"/>
        </a:p>
      </dgm:t>
    </dgm:pt>
    <dgm:pt modelId="{E3932B3F-E295-481B-B90C-53B693835423}" type="pres">
      <dgm:prSet presAssocID="{304306AC-AD4B-433C-AAB8-542BF1EAE3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077154-B8D1-4917-A299-07B90B9FCDDA}" type="pres">
      <dgm:prSet presAssocID="{F9EFF176-2543-4369-943D-726E5A7D9832}" presName="parentText" presStyleLbl="node1" presStyleIdx="0" presStyleCnt="1">
        <dgm:presLayoutVars>
          <dgm:chMax val="0"/>
          <dgm:bulletEnabled val="1"/>
        </dgm:presLayoutVars>
      </dgm:prSet>
      <dgm:spPr>
        <a:prstGeom prst="irregularSeal2">
          <a:avLst/>
        </a:prstGeom>
      </dgm:spPr>
      <dgm:t>
        <a:bodyPr/>
        <a:lstStyle/>
        <a:p>
          <a:endParaRPr lang="ru-RU"/>
        </a:p>
      </dgm:t>
    </dgm:pt>
  </dgm:ptLst>
  <dgm:cxnLst>
    <dgm:cxn modelId="{A81A345C-4C6A-41DC-A463-858ECA0653C2}" type="presOf" srcId="{F9EFF176-2543-4369-943D-726E5A7D9832}" destId="{35077154-B8D1-4917-A299-07B90B9FCDDA}" srcOrd="0" destOrd="0" presId="urn:microsoft.com/office/officeart/2005/8/layout/vList2"/>
    <dgm:cxn modelId="{3CD4E55F-077A-4A44-932B-D0AC521F34D0}" srcId="{304306AC-AD4B-433C-AAB8-542BF1EAE3CE}" destId="{F9EFF176-2543-4369-943D-726E5A7D9832}" srcOrd="0" destOrd="0" parTransId="{30B88C31-CD51-46C9-9B28-6C29AB60CF58}" sibTransId="{497EE28A-7497-4939-A6A3-E5AABF71F1DC}"/>
    <dgm:cxn modelId="{1CD87F9E-EC0D-4CE4-855D-5B1DBE803B48}" type="presOf" srcId="{304306AC-AD4B-433C-AAB8-542BF1EAE3CE}" destId="{E3932B3F-E295-481B-B90C-53B693835423}" srcOrd="0" destOrd="0" presId="urn:microsoft.com/office/officeart/2005/8/layout/vList2"/>
    <dgm:cxn modelId="{DFBA5636-F901-42E5-AFC9-ECBA77CD297A}" type="presParOf" srcId="{E3932B3F-E295-481B-B90C-53B693835423}" destId="{35077154-B8D1-4917-A299-07B90B9FCDD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6EC52A2-ED52-4736-AE0E-8B2B5FE680A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5D15322A-0A5B-4A55-A267-3150F091253C}">
      <dgm:prSet custT="1"/>
      <dgm:spPr/>
      <dgm:t>
        <a:bodyPr/>
        <a:lstStyle/>
        <a:p>
          <a:pPr rtl="0"/>
          <a:r>
            <a:rPr lang="ru-RU" sz="1800" b="1" dirty="0" smtClean="0"/>
            <a:t>Ближняя копеечка дороже дальнего рубля</a:t>
          </a:r>
          <a:endParaRPr lang="ru-RU" sz="1800" dirty="0"/>
        </a:p>
      </dgm:t>
    </dgm:pt>
    <dgm:pt modelId="{E4B4709E-8901-452F-A92A-D1A492ED4869}" type="parTrans" cxnId="{DEBAEE26-BD43-46D9-AA9F-69701C884317}">
      <dgm:prSet/>
      <dgm:spPr/>
      <dgm:t>
        <a:bodyPr/>
        <a:lstStyle/>
        <a:p>
          <a:endParaRPr lang="ru-RU"/>
        </a:p>
      </dgm:t>
    </dgm:pt>
    <dgm:pt modelId="{B6B1F42F-0B67-47BC-9F09-C252FDDA7858}" type="sibTrans" cxnId="{DEBAEE26-BD43-46D9-AA9F-69701C884317}">
      <dgm:prSet/>
      <dgm:spPr/>
      <dgm:t>
        <a:bodyPr/>
        <a:lstStyle/>
        <a:p>
          <a:endParaRPr lang="ru-RU"/>
        </a:p>
      </dgm:t>
    </dgm:pt>
    <dgm:pt modelId="{836D4B43-F6DC-4645-AFDC-E5E4AF44342C}" type="pres">
      <dgm:prSet presAssocID="{76EC52A2-ED52-4736-AE0E-8B2B5FE680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E712CD-BEF1-42CC-B437-2160EAB0046C}" type="pres">
      <dgm:prSet presAssocID="{5D15322A-0A5B-4A55-A267-3150F091253C}" presName="parentText" presStyleLbl="node1" presStyleIdx="0" presStyleCnt="1">
        <dgm:presLayoutVars>
          <dgm:chMax val="0"/>
          <dgm:bulletEnabled val="1"/>
        </dgm:presLayoutVars>
      </dgm:prSet>
      <dgm:spPr>
        <a:prstGeom prst="irregularSeal2">
          <a:avLst/>
        </a:prstGeom>
      </dgm:spPr>
      <dgm:t>
        <a:bodyPr/>
        <a:lstStyle/>
        <a:p>
          <a:endParaRPr lang="ru-RU"/>
        </a:p>
      </dgm:t>
    </dgm:pt>
  </dgm:ptLst>
  <dgm:cxnLst>
    <dgm:cxn modelId="{A539E4B6-E05B-441A-BCDE-516DC22C0B6A}" type="presOf" srcId="{5D15322A-0A5B-4A55-A267-3150F091253C}" destId="{C3E712CD-BEF1-42CC-B437-2160EAB0046C}" srcOrd="0" destOrd="0" presId="urn:microsoft.com/office/officeart/2005/8/layout/vList2"/>
    <dgm:cxn modelId="{DEBAEE26-BD43-46D9-AA9F-69701C884317}" srcId="{76EC52A2-ED52-4736-AE0E-8B2B5FE680A3}" destId="{5D15322A-0A5B-4A55-A267-3150F091253C}" srcOrd="0" destOrd="0" parTransId="{E4B4709E-8901-452F-A92A-D1A492ED4869}" sibTransId="{B6B1F42F-0B67-47BC-9F09-C252FDDA7858}"/>
    <dgm:cxn modelId="{5C44863D-6B4F-4C30-80F0-FB5E85CCDDF2}" type="presOf" srcId="{76EC52A2-ED52-4736-AE0E-8B2B5FE680A3}" destId="{836D4B43-F6DC-4645-AFDC-E5E4AF44342C}" srcOrd="0" destOrd="0" presId="urn:microsoft.com/office/officeart/2005/8/layout/vList2"/>
    <dgm:cxn modelId="{44CDCFA2-060E-472F-9A04-1C6D7A1F39C2}" type="presParOf" srcId="{836D4B43-F6DC-4645-AFDC-E5E4AF44342C}" destId="{C3E712CD-BEF1-42CC-B437-2160EAB0046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DD016E-7FC7-404E-BA48-4E2DDA368E2B}">
      <dsp:nvSpPr>
        <dsp:cNvPr id="0" name=""/>
        <dsp:cNvSpPr/>
      </dsp:nvSpPr>
      <dsp:spPr>
        <a:xfrm>
          <a:off x="0" y="224288"/>
          <a:ext cx="8712968" cy="26136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Славится хорошая русская речь метким и образным словом. Не случайно словесное народное искусство создало в таком изобилии пословицы и поговорки - эти жемчужины речевого творчества. Ведь и сам язык, его роль в жизни человека получили меткое и яркое отображение в пословицах и поговорках»,- отмечал учёный Б. Головин. </a:t>
          </a:r>
          <a:endParaRPr lang="ru-RU" sz="2300" kern="1200"/>
        </a:p>
      </dsp:txBody>
      <dsp:txXfrm>
        <a:off x="127587" y="351875"/>
        <a:ext cx="8457794" cy="2358459"/>
      </dsp:txXfrm>
    </dsp:sp>
    <dsp:sp modelId="{2FF61C8F-5379-4460-85BE-1D38A1735897}">
      <dsp:nvSpPr>
        <dsp:cNvPr id="0" name=""/>
        <dsp:cNvSpPr/>
      </dsp:nvSpPr>
      <dsp:spPr>
        <a:xfrm>
          <a:off x="0" y="2904162"/>
          <a:ext cx="8712968" cy="26136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smtClean="0"/>
            <a:t>Меткий и образный русский язык богат пословицами и поговорками. Их десятки тысяч! Как на крыльях, перелетают они века в век, от одного поколения к другому. Они выражают истину, проверенную многовековой историей народа. Непомерно богаты глубоким внутренним  содержанием наши пословицы.  В них выражены радость и горе, гнев и печаль, любовь и ненависть, ирония и юмор.  </a:t>
          </a:r>
          <a:endParaRPr lang="ru-RU" sz="2300" kern="1200"/>
        </a:p>
      </dsp:txBody>
      <dsp:txXfrm>
        <a:off x="127587" y="3031749"/>
        <a:ext cx="8457794" cy="235845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2456CF-FF1B-446E-8260-784A04B68769}">
      <dsp:nvSpPr>
        <dsp:cNvPr id="0" name=""/>
        <dsp:cNvSpPr/>
      </dsp:nvSpPr>
      <dsp:spPr>
        <a:xfrm>
          <a:off x="0" y="3"/>
          <a:ext cx="3927380" cy="2286008"/>
        </a:xfrm>
        <a:prstGeom prst="irregularSeal2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Лицом</a:t>
          </a:r>
          <a:r>
            <a:rPr lang="ru-RU" sz="1600" b="1" kern="1200" dirty="0" smtClean="0"/>
            <a:t> пригожа, да нравом негожа</a:t>
          </a:r>
          <a:endParaRPr lang="ru-RU" sz="1600" kern="1200" dirty="0"/>
        </a:p>
      </dsp:txBody>
      <dsp:txXfrm>
        <a:off x="976754" y="675434"/>
        <a:ext cx="1685137" cy="10110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449A8-DE9B-42F0-88A7-F4ABA9890B5A}">
      <dsp:nvSpPr>
        <dsp:cNvPr id="0" name=""/>
        <dsp:cNvSpPr/>
      </dsp:nvSpPr>
      <dsp:spPr>
        <a:xfrm>
          <a:off x="0" y="1327"/>
          <a:ext cx="8424936" cy="122147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0" kern="1200" dirty="0" smtClean="0"/>
            <a:t>«Что за роскошь, что за смысл, какой толк в каждой</a:t>
          </a:r>
          <a:br>
            <a:rPr lang="ru-RU" sz="1800" b="1" i="0" kern="1200" dirty="0" smtClean="0"/>
          </a:br>
          <a:r>
            <a:rPr lang="ru-RU" sz="1800" b="1" i="0" kern="1200" dirty="0" smtClean="0"/>
            <a:t>                                                                 поговорке нашей! Что за золото!»                                                                            А. С. Пушкин                                                                              </a:t>
          </a:r>
          <a:br>
            <a:rPr lang="ru-RU" sz="1800" b="1" i="0" kern="1200" dirty="0" smtClean="0"/>
          </a:br>
          <a:endParaRPr lang="ru-RU" sz="1800" kern="1200" dirty="0"/>
        </a:p>
      </dsp:txBody>
      <dsp:txXfrm>
        <a:off x="59628" y="60955"/>
        <a:ext cx="8305680" cy="110222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56E64E-DA50-4C8C-81CB-17C8C7BD97C2}">
      <dsp:nvSpPr>
        <dsp:cNvPr id="0" name=""/>
        <dsp:cNvSpPr/>
      </dsp:nvSpPr>
      <dsp:spPr>
        <a:xfrm>
          <a:off x="865254" y="0"/>
          <a:ext cx="2286016" cy="228601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5D261F-A845-49D0-81EB-B63A22A631A6}">
      <dsp:nvSpPr>
        <dsp:cNvPr id="0" name=""/>
        <dsp:cNvSpPr/>
      </dsp:nvSpPr>
      <dsp:spPr>
        <a:xfrm>
          <a:off x="2008262" y="228824"/>
          <a:ext cx="1485910" cy="16252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Летом всякий кустик ночевать пустит</a:t>
          </a:r>
          <a:endParaRPr lang="ru-RU" sz="2000" kern="1200" dirty="0"/>
        </a:p>
      </dsp:txBody>
      <dsp:txXfrm>
        <a:off x="2080798" y="301360"/>
        <a:ext cx="1340838" cy="14801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60E99D-8F9A-4B81-9529-7BD3BC7BCDB7}">
      <dsp:nvSpPr>
        <dsp:cNvPr id="0" name=""/>
        <dsp:cNvSpPr/>
      </dsp:nvSpPr>
      <dsp:spPr>
        <a:xfrm>
          <a:off x="739383" y="0"/>
          <a:ext cx="2286016" cy="228601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2F9ADF-D94C-4CBE-BEAB-290C23064ED9}">
      <dsp:nvSpPr>
        <dsp:cNvPr id="0" name=""/>
        <dsp:cNvSpPr/>
      </dsp:nvSpPr>
      <dsp:spPr>
        <a:xfrm>
          <a:off x="1882391" y="228824"/>
          <a:ext cx="1485910" cy="16252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Посеешь ветер – пожнёшь бурю</a:t>
          </a:r>
          <a:endParaRPr lang="ru-RU" sz="2000" kern="1200" dirty="0"/>
        </a:p>
      </dsp:txBody>
      <dsp:txXfrm>
        <a:off x="1954927" y="301360"/>
        <a:ext cx="1340838" cy="14801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2FA9C9-C705-47DC-A39F-0B999EF236A3}">
      <dsp:nvSpPr>
        <dsp:cNvPr id="0" name=""/>
        <dsp:cNvSpPr/>
      </dsp:nvSpPr>
      <dsp:spPr>
        <a:xfrm>
          <a:off x="651812" y="0"/>
          <a:ext cx="2286016" cy="228601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A5D943-C4CB-4AFB-8A22-6EBE062D39E2}">
      <dsp:nvSpPr>
        <dsp:cNvPr id="0" name=""/>
        <dsp:cNvSpPr/>
      </dsp:nvSpPr>
      <dsp:spPr>
        <a:xfrm>
          <a:off x="1864246" y="228824"/>
          <a:ext cx="1485910" cy="16252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/>
            <a:t>Пришёл марток – надевай семеро порток</a:t>
          </a:r>
          <a:endParaRPr lang="ru-RU" sz="2000" kern="1200"/>
        </a:p>
      </dsp:txBody>
      <dsp:txXfrm>
        <a:off x="1936782" y="301360"/>
        <a:ext cx="1340838" cy="14801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FB083C-2A51-4CB8-8D90-10EDA62D0FEF}">
      <dsp:nvSpPr>
        <dsp:cNvPr id="0" name=""/>
        <dsp:cNvSpPr/>
      </dsp:nvSpPr>
      <dsp:spPr>
        <a:xfrm>
          <a:off x="0" y="0"/>
          <a:ext cx="2174199" cy="228601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DBB1E4-62E7-4206-A097-F2195C187353}">
      <dsp:nvSpPr>
        <dsp:cNvPr id="0" name=""/>
        <dsp:cNvSpPr/>
      </dsp:nvSpPr>
      <dsp:spPr>
        <a:xfrm>
          <a:off x="1087099" y="228824"/>
          <a:ext cx="1413230" cy="16252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smtClean="0"/>
            <a:t>Где любовь и совет, там и горя нет</a:t>
          </a:r>
          <a:endParaRPr lang="ru-RU" sz="2000" kern="1200"/>
        </a:p>
      </dsp:txBody>
      <dsp:txXfrm>
        <a:off x="1156087" y="297812"/>
        <a:ext cx="1275254" cy="148723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D48F44-8BC3-4208-A916-440DA18C781C}">
      <dsp:nvSpPr>
        <dsp:cNvPr id="0" name=""/>
        <dsp:cNvSpPr/>
      </dsp:nvSpPr>
      <dsp:spPr>
        <a:xfrm>
          <a:off x="3351" y="820"/>
          <a:ext cx="4568749" cy="2284374"/>
        </a:xfrm>
        <a:prstGeom prst="irregularSeal2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/>
            <a:t>С лица воду не пить</a:t>
          </a:r>
          <a:endParaRPr lang="ru-RU" sz="2600" kern="1200" dirty="0"/>
        </a:p>
      </dsp:txBody>
      <dsp:txXfrm>
        <a:off x="1139616" y="675768"/>
        <a:ext cx="1960332" cy="101030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077154-B8D1-4917-A299-07B90B9FCDDA}">
      <dsp:nvSpPr>
        <dsp:cNvPr id="0" name=""/>
        <dsp:cNvSpPr/>
      </dsp:nvSpPr>
      <dsp:spPr>
        <a:xfrm>
          <a:off x="0" y="174248"/>
          <a:ext cx="3927380" cy="1937519"/>
        </a:xfrm>
        <a:prstGeom prst="irregularSeal2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/>
            <a:t>Сам воробей, а поёт как соловей</a:t>
          </a:r>
          <a:endParaRPr lang="ru-RU" sz="1800" kern="1200"/>
        </a:p>
      </dsp:txBody>
      <dsp:txXfrm>
        <a:off x="976754" y="746713"/>
        <a:ext cx="1685137" cy="85690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E712CD-BEF1-42CC-B437-2160EAB0046C}">
      <dsp:nvSpPr>
        <dsp:cNvPr id="0" name=""/>
        <dsp:cNvSpPr/>
      </dsp:nvSpPr>
      <dsp:spPr>
        <a:xfrm>
          <a:off x="0" y="1298"/>
          <a:ext cx="4359428" cy="2283419"/>
        </a:xfrm>
        <a:prstGeom prst="irregularSeal2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Ближняя копеечка дороже дальнего рубля</a:t>
          </a:r>
          <a:endParaRPr lang="ru-RU" sz="1800" kern="1200" dirty="0"/>
        </a:p>
      </dsp:txBody>
      <dsp:txXfrm>
        <a:off x="1084206" y="675964"/>
        <a:ext cx="1870517" cy="10098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E934D-3B59-4256-A0D1-9DDB2491EB9D}" type="datetimeFigureOut">
              <a:rPr lang="ru-RU" smtClean="0"/>
              <a:pPr/>
              <a:t>10.01.2022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3047-8FB5-4047-A9AB-C15AD0C841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990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903047-8FB5-4047-A9AB-C15AD0C84111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F0BEE81-E7FC-4959-97E1-2516B348A982}" type="datetimeFigureOut">
              <a:rPr lang="ru-RU" smtClean="0"/>
              <a:pPr/>
              <a:t>10.01.2022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7762AA-1779-4D21-B36F-B3E9CD60EF5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2.xml"/><Relationship Id="rId7" Type="http://schemas.openxmlformats.org/officeDocument/2006/relationships/slide" Target="slide2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10" Type="http://schemas.openxmlformats.org/officeDocument/2006/relationships/image" Target="../media/image7.gif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diagramData" Target="../diagrams/data5.xml"/><Relationship Id="rId18" Type="http://schemas.openxmlformats.org/officeDocument/2006/relationships/diagramData" Target="../diagrams/data6.xml"/><Relationship Id="rId3" Type="http://schemas.openxmlformats.org/officeDocument/2006/relationships/diagramData" Target="../diagrams/data3.xml"/><Relationship Id="rId21" Type="http://schemas.openxmlformats.org/officeDocument/2006/relationships/diagramColors" Target="../diagrams/colors6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1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5.xml"/><Relationship Id="rId20" Type="http://schemas.openxmlformats.org/officeDocument/2006/relationships/diagramQuickStyle" Target="../diagrams/quickStyl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5" Type="http://schemas.openxmlformats.org/officeDocument/2006/relationships/diagramQuickStyle" Target="../diagrams/quickStyle5.xml"/><Relationship Id="rId23" Type="http://schemas.openxmlformats.org/officeDocument/2006/relationships/image" Target="../media/image14.gif"/><Relationship Id="rId10" Type="http://schemas.openxmlformats.org/officeDocument/2006/relationships/diagramQuickStyle" Target="../diagrams/quickStyle4.xml"/><Relationship Id="rId19" Type="http://schemas.openxmlformats.org/officeDocument/2006/relationships/diagramLayout" Target="../diagrams/layout6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Relationship Id="rId14" Type="http://schemas.openxmlformats.org/officeDocument/2006/relationships/diagramLayout" Target="../diagrams/layout5.xml"/><Relationship Id="rId22" Type="http://schemas.microsoft.com/office/2007/relationships/diagramDrawing" Target="../diagrams/drawin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13" Type="http://schemas.openxmlformats.org/officeDocument/2006/relationships/diagramData" Target="../diagrams/data9.xml"/><Relationship Id="rId18" Type="http://schemas.openxmlformats.org/officeDocument/2006/relationships/diagramData" Target="../diagrams/data10.xml"/><Relationship Id="rId3" Type="http://schemas.openxmlformats.org/officeDocument/2006/relationships/diagramData" Target="../diagrams/data7.xml"/><Relationship Id="rId21" Type="http://schemas.openxmlformats.org/officeDocument/2006/relationships/diagramColors" Target="../diagrams/colors10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17" Type="http://schemas.microsoft.com/office/2007/relationships/diagramDrawing" Target="../diagrams/drawing9.xml"/><Relationship Id="rId2" Type="http://schemas.openxmlformats.org/officeDocument/2006/relationships/notesSlide" Target="../notesSlides/notesSlide5.xml"/><Relationship Id="rId16" Type="http://schemas.openxmlformats.org/officeDocument/2006/relationships/diagramColors" Target="../diagrams/colors9.xml"/><Relationship Id="rId20" Type="http://schemas.openxmlformats.org/officeDocument/2006/relationships/diagramQuickStyle" Target="../diagrams/quickStyl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5" Type="http://schemas.openxmlformats.org/officeDocument/2006/relationships/diagramQuickStyle" Target="../diagrams/quickStyle9.xml"/><Relationship Id="rId23" Type="http://schemas.openxmlformats.org/officeDocument/2006/relationships/image" Target="../media/image14.gif"/><Relationship Id="rId10" Type="http://schemas.openxmlformats.org/officeDocument/2006/relationships/diagramQuickStyle" Target="../diagrams/quickStyle8.xml"/><Relationship Id="rId19" Type="http://schemas.openxmlformats.org/officeDocument/2006/relationships/diagramLayout" Target="../diagrams/layout10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Relationship Id="rId14" Type="http://schemas.openxmlformats.org/officeDocument/2006/relationships/diagramLayout" Target="../diagrams/layout9.xml"/><Relationship Id="rId22" Type="http://schemas.microsoft.com/office/2007/relationships/diagramDrawing" Target="../diagrams/drawing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2.wav"/><Relationship Id="rId5" Type="http://schemas.openxmlformats.org/officeDocument/2006/relationships/slide" Target="slide23.xml"/><Relationship Id="rId4" Type="http://schemas.openxmlformats.org/officeDocument/2006/relationships/image" Target="../media/image17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image" Target="../media/image17.gif"/><Relationship Id="rId4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gif"/><Relationship Id="rId4" Type="http://schemas.openxmlformats.org/officeDocument/2006/relationships/image" Target="../media/image19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image" Target="../media/image5.jpeg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600" dirty="0">
                <a:effectLst/>
              </a:rPr>
              <a:t>Автор работы: Суханова Алла Ивановна,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учитель русского языка и </a:t>
            </a:r>
            <a:r>
              <a:rPr lang="ru-RU" sz="1600" dirty="0" smtClean="0">
                <a:effectLst/>
              </a:rPr>
              <a:t>литературы</a:t>
            </a:r>
            <a:br>
              <a:rPr lang="ru-RU" sz="1600" dirty="0" smtClean="0">
                <a:effectLst/>
              </a:rPr>
            </a:br>
            <a:r>
              <a:rPr lang="ru-RU" sz="1600" dirty="0">
                <a:effectLst/>
                <a:latin typeface="Times New Roman"/>
                <a:ea typeface="Calibri"/>
                <a:cs typeface="Times New Roman"/>
              </a:rPr>
              <a:t>МОАУ «Гимназия № 5»</a:t>
            </a:r>
            <a:r>
              <a:rPr lang="ru-RU" sz="1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2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1600" dirty="0">
                <a:effectLst/>
                <a:latin typeface="Times New Roman"/>
                <a:ea typeface="Calibri"/>
                <a:cs typeface="Times New Roman"/>
              </a:rPr>
              <a:t>г. Оренбург</a:t>
            </a:r>
            <a:r>
              <a:rPr lang="ru-RU" sz="1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12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1600" dirty="0" smtClean="0">
                <a:effectLst/>
              </a:rPr>
              <a:t/>
            </a:r>
            <a:br>
              <a:rPr lang="ru-RU" sz="1600" dirty="0" smtClean="0">
                <a:effectLst/>
              </a:rPr>
            </a:br>
            <a:r>
              <a:rPr lang="ru-RU" sz="1600" dirty="0">
                <a:effectLst/>
              </a:rPr>
              <a:t/>
            </a:r>
            <a:br>
              <a:rPr lang="ru-RU" sz="1600" dirty="0">
                <a:effectLst/>
              </a:rPr>
            </a:br>
            <a:endParaRPr lang="ru-RU" sz="16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lvl="0" indent="0">
              <a:buClr>
                <a:srgbClr val="F14124">
                  <a:lumMod val="75000"/>
                </a:srgbClr>
              </a:buClr>
              <a:buNone/>
            </a:pPr>
            <a:r>
              <a:rPr lang="ru-RU" sz="3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Малые жанры устного народного творчества.</a:t>
            </a:r>
            <a:br>
              <a:rPr lang="ru-RU" sz="3600" b="1" dirty="0">
                <a:solidFill>
                  <a:prstClr val="black">
                    <a:lumMod val="75000"/>
                    <a:lumOff val="25000"/>
                  </a:prstClr>
                </a:solidFill>
              </a:rPr>
            </a:br>
            <a:r>
              <a:rPr lang="ru-RU" sz="3600" b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Пословицы и поговорки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024" y="764704"/>
            <a:ext cx="3815407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2761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013176"/>
            <a:ext cx="6512511" cy="1368152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Назовите, в какой колонке перечислены пословицы, а в какой – поговорки? Почему?</a:t>
            </a:r>
            <a:r>
              <a:rPr lang="ru-RU" sz="24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400" dirty="0">
                <a:effectLst/>
                <a:latin typeface="Calibri"/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2999" y="476672"/>
            <a:ext cx="3346704" cy="3729567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воде вилами писано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Языком кружева плетет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Положить зубы на полку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Гляди в оба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Легок на помине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Хоть шаром покати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Свинью подложить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Остаться с носом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Когда рак на горе свистнет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Рвет и мечет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Ни в зуб ногой</a:t>
            </a:r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476672"/>
            <a:ext cx="3346704" cy="3729568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Весна красна цветами, а осень пирогами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Шуба лежит, а сам дрожит.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От умного научишься, а от глупого разучишься.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Сломить дерево – секунда, а вырастить целый год;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 зеркало нечего пенять, коли рожа крива;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150"/>
              </a:spcBef>
              <a:spcAft>
                <a:spcPts val="1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Когда придет беда, не пойдет на ум и беда;</a:t>
            </a:r>
            <a:endParaRPr lang="ru-RU" sz="1800" dirty="0">
              <a:solidFill>
                <a:srgbClr val="000000"/>
              </a:solidFill>
              <a:latin typeface="Calibri"/>
              <a:ea typeface="Calibri"/>
              <a:cs typeface="Times New Roman"/>
            </a:endParaRPr>
          </a:p>
          <a:p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Ученье – свет, а </a:t>
            </a:r>
            <a:r>
              <a:rPr lang="ru-RU" sz="1800" dirty="0" err="1">
                <a:solidFill>
                  <a:srgbClr val="000000"/>
                </a:solidFill>
                <a:latin typeface="Times New Roman"/>
                <a:ea typeface="Times New Roman"/>
              </a:rPr>
              <a:t>неученье</a:t>
            </a:r>
            <a:r>
              <a:rPr lang="ru-RU" sz="1800" dirty="0">
                <a:solidFill>
                  <a:srgbClr val="000000"/>
                </a:solidFill>
                <a:latin typeface="Times New Roman"/>
                <a:ea typeface="Times New Roman"/>
              </a:rPr>
              <a:t> – тьма.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34858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57158" y="500042"/>
            <a:ext cx="8229600" cy="5665262"/>
          </a:xfrm>
        </p:spPr>
        <p:txBody>
          <a:bodyPr>
            <a:noAutofit/>
          </a:bodyPr>
          <a:lstStyle/>
          <a:p>
            <a:pPr algn="just">
              <a:buFontTx/>
              <a:buNone/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В.И.Даль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так писал о пословице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lnSpc>
                <a:spcPct val="150000"/>
              </a:lnSpc>
              <a:buFontTx/>
              <a:buNone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Свод народной премудрости и суемудрия, это стоны и вздохи, плачи и рыдания, радость и веселье, горе и утешение в лицах; это цвет народного ума, самобытной страсти; это житейская правда, своего рода судебник никем не судимый».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</a:rPr>
              <a:t>Темы пословиц и поговорок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0" name="Rectangle 9">
            <a:hlinkClick r:id="rId3" action="ppaction://hlinksldjump"/>
          </p:cNvPr>
          <p:cNvSpPr txBox="1">
            <a:spLocks noChangeArrowheads="1"/>
          </p:cNvSpPr>
          <p:nvPr/>
        </p:nvSpPr>
        <p:spPr>
          <a:xfrm>
            <a:off x="428596" y="1785926"/>
            <a:ext cx="2643206" cy="514341"/>
          </a:xfrm>
          <a:prstGeom prst="rect">
            <a:avLst/>
          </a:prstGeom>
          <a:solidFill>
            <a:srgbClr val="FF0066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Природа и приметы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2" name="Rectangle 10">
            <a:hlinkClick r:id="rId4" action="ppaction://hlinksldjump"/>
          </p:cNvPr>
          <p:cNvSpPr txBox="1">
            <a:spLocks noChangeArrowheads="1"/>
          </p:cNvSpPr>
          <p:nvPr/>
        </p:nvSpPr>
        <p:spPr>
          <a:xfrm>
            <a:off x="428596" y="3000372"/>
            <a:ext cx="2643206" cy="542916"/>
          </a:xfrm>
          <a:prstGeom prst="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Грамота и обучение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Rectangle 11">
            <a:hlinkClick r:id="rId5" action="ppaction://hlinksldjump"/>
          </p:cNvPr>
          <p:cNvSpPr txBox="1">
            <a:spLocks noChangeArrowheads="1"/>
          </p:cNvSpPr>
          <p:nvPr/>
        </p:nvSpPr>
        <p:spPr>
          <a:xfrm>
            <a:off x="428596" y="4143380"/>
            <a:ext cx="2643206" cy="500066"/>
          </a:xfrm>
          <a:prstGeom prst="rect">
            <a:avLst/>
          </a:prstGeom>
          <a:solidFill>
            <a:srgbClr val="99FFCC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 любви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5" name="Rectangle 12">
            <a:hlinkClick r:id="rId6" action="ppaction://hlinksldjump"/>
          </p:cNvPr>
          <p:cNvSpPr txBox="1">
            <a:spLocks noChangeArrowheads="1"/>
          </p:cNvSpPr>
          <p:nvPr/>
        </p:nvSpPr>
        <p:spPr>
          <a:xfrm>
            <a:off x="428596" y="5286388"/>
            <a:ext cx="2714644" cy="5000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Рынок и власть денег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7" name="Rectangle 9">
            <a:hlinkClick r:id="rId7" action="ppaction://hlinksldjump"/>
          </p:cNvPr>
          <p:cNvSpPr txBox="1">
            <a:spLocks noChangeArrowheads="1"/>
          </p:cNvSpPr>
          <p:nvPr/>
        </p:nvSpPr>
        <p:spPr>
          <a:xfrm>
            <a:off x="5715008" y="1714488"/>
            <a:ext cx="2960679" cy="1000132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Люди, их душевные свойства, внешний вид и поведение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8" name="Rectangle 10">
            <a:hlinkClick r:id="rId8" action="ppaction://hlinksldjump"/>
          </p:cNvPr>
          <p:cNvSpPr txBox="1">
            <a:spLocks noChangeArrowheads="1"/>
          </p:cNvSpPr>
          <p:nvPr/>
        </p:nvSpPr>
        <p:spPr>
          <a:xfrm>
            <a:off x="5786446" y="3071810"/>
            <a:ext cx="2857520" cy="42862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</a:rPr>
              <a:t>О счастье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19" name="Rectangle 11">
            <a:hlinkClick r:id="rId9" action="ppaction://hlinksldjump"/>
          </p:cNvPr>
          <p:cNvSpPr txBox="1">
            <a:spLocks noChangeArrowheads="1"/>
          </p:cNvSpPr>
          <p:nvPr/>
        </p:nvSpPr>
        <p:spPr>
          <a:xfrm>
            <a:off x="5857884" y="4143380"/>
            <a:ext cx="2857520" cy="500066"/>
          </a:xfrm>
          <a:prstGeom prst="rect">
            <a:avLst/>
          </a:prstGeom>
          <a:solidFill>
            <a:srgbClr val="FF99FF"/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Ум и глупость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20" name="Rectangle 12">
            <a:hlinkClick r:id="rId4" action="ppaction://hlinksldjump"/>
          </p:cNvPr>
          <p:cNvSpPr txBox="1">
            <a:spLocks noChangeArrowheads="1"/>
          </p:cNvSpPr>
          <p:nvPr/>
        </p:nvSpPr>
        <p:spPr>
          <a:xfrm>
            <a:off x="5857884" y="5214950"/>
            <a:ext cx="2857520" cy="571503"/>
          </a:xfrm>
          <a:prstGeom prst="rect">
            <a:avLst/>
          </a:prstGeom>
          <a:solidFill>
            <a:schemeClr val="bg2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Народная</a:t>
            </a:r>
            <a:r>
              <a:rPr kumimoji="0" lang="ru-RU" sz="18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философия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pic>
        <p:nvPicPr>
          <p:cNvPr id="1026" name="Picture 2" descr="C:\Users\Сергей\Desktop\pic3301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868" y="1643050"/>
            <a:ext cx="1928826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ект 4 класс пословицы и поговорки - Школьные Знания.com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8640"/>
            <a:ext cx="8785974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68502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ект 4 класс пословицы и поговорки — Знания.sit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5" cy="6552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96189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ект 4 класс пословицы и поговорки — Знания.site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964487" cy="6480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6323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езентация по русскому языку &amp;quot;Пословицы и поговорки в русском языке&amp;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8964487" cy="674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6238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с пословицами на разные тем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856984" cy="67413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6999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" descr="Описание: http://www.po4emu.ru/4.Deti/po4emu-siniaki-pod-glazami0349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3141" y="1357298"/>
            <a:ext cx="4357718" cy="43577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8"/>
          <p:cNvSpPr txBox="1">
            <a:spLocks/>
          </p:cNvSpPr>
          <p:nvPr/>
        </p:nvSpPr>
        <p:spPr>
          <a:xfrm>
            <a:off x="214282" y="357166"/>
            <a:ext cx="8686800" cy="8412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ГИМНАСТИКА ДЛЯ ГЛАЗ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4037" y="324842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algn="ctr"/>
            <a:r>
              <a:rPr lang="ru-RU" sz="3200" b="1" i="1" dirty="0" smtClean="0">
                <a:ln w="12700">
                  <a:solidFill>
                    <a:srgbClr val="212745">
                      <a:satMod val="155000"/>
                    </a:srgbClr>
                  </a:solidFill>
                  <a:prstDash val="solid"/>
                </a:ln>
                <a:solidFill>
                  <a:srgbClr val="B4DCFA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Среди пословиц и поговорок укажи лишнюю</a:t>
            </a:r>
            <a:endParaRPr lang="ru-RU" sz="3200" b="1" dirty="0">
              <a:ln w="12700">
                <a:solidFill>
                  <a:srgbClr val="212745">
                    <a:satMod val="155000"/>
                  </a:srgbClr>
                </a:solidFill>
                <a:prstDash val="solid"/>
              </a:ln>
              <a:solidFill>
                <a:srgbClr val="B4DCFA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079907206"/>
              </p:ext>
            </p:extLst>
          </p:nvPr>
        </p:nvGraphicFramePr>
        <p:xfrm>
          <a:off x="141161" y="1467850"/>
          <a:ext cx="4359428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20590495"/>
              </p:ext>
            </p:extLst>
          </p:nvPr>
        </p:nvGraphicFramePr>
        <p:xfrm>
          <a:off x="141160" y="4111056"/>
          <a:ext cx="4107685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91225202"/>
              </p:ext>
            </p:extLst>
          </p:nvPr>
        </p:nvGraphicFramePr>
        <p:xfrm>
          <a:off x="4356573" y="4111056"/>
          <a:ext cx="4071396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58135356"/>
              </p:ext>
            </p:extLst>
          </p:nvPr>
        </p:nvGraphicFramePr>
        <p:xfrm>
          <a:off x="4500589" y="1524468"/>
          <a:ext cx="2500330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pic>
        <p:nvPicPr>
          <p:cNvPr id="8" name="Picture 2" descr="E:\Школьные запросы\К уроку\Новая папка\УРОК\Интерактив презент\strelki09.gif"/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029325"/>
            <a:ext cx="561975" cy="828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96526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cap="none" dirty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Ребята, сегодня в наших руках сделать урок интересным, </a:t>
            </a:r>
            <a:r>
              <a:rPr lang="ru-RU" sz="2800" cap="none" dirty="0" smtClean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познавательным!</a:t>
            </a:r>
            <a:r>
              <a:rPr lang="ru-RU" sz="2800" cap="none" dirty="0">
                <a:solidFill>
                  <a:prstClr val="black"/>
                </a:solidFill>
                <a:effectLst/>
                <a:latin typeface="Franklin Gothic Book"/>
              </a:rPr>
              <a:t/>
            </a:r>
            <a:br>
              <a:rPr lang="ru-RU" sz="2800" cap="none" dirty="0">
                <a:solidFill>
                  <a:prstClr val="black"/>
                </a:solidFill>
                <a:effectLst/>
                <a:latin typeface="Franklin Gothic Book"/>
              </a:rPr>
            </a:br>
            <a:endParaRPr lang="ru-RU" sz="28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323528" y="731519"/>
            <a:ext cx="4166175" cy="3474720"/>
          </a:xfrm>
        </p:spPr>
        <p:txBody>
          <a:bodyPr>
            <a:normAutofit fontScale="92500"/>
          </a:bodyPr>
          <a:lstStyle/>
          <a:p>
            <a:pPr marL="4572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1900" b="1" dirty="0" smtClean="0">
                <a:latin typeface="Times New Roman"/>
                <a:ea typeface="Times New Roman"/>
              </a:rPr>
              <a:t>Притча:</a:t>
            </a:r>
            <a:r>
              <a:rPr lang="ru-RU" sz="1900" dirty="0" smtClean="0">
                <a:latin typeface="Times New Roman"/>
                <a:ea typeface="Times New Roman"/>
              </a:rPr>
              <a:t> </a:t>
            </a:r>
            <a:r>
              <a:rPr lang="ru-RU" sz="1900" b="1" dirty="0">
                <a:latin typeface="Times New Roman"/>
                <a:ea typeface="Times New Roman"/>
              </a:rPr>
              <a:t>«Всё в твоих руках</a:t>
            </a:r>
            <a:r>
              <a:rPr lang="ru-RU" sz="1900" b="1" dirty="0" smtClean="0">
                <a:latin typeface="Times New Roman"/>
                <a:ea typeface="Times New Roman"/>
              </a:rPr>
              <a:t>»</a:t>
            </a:r>
            <a:endParaRPr lang="ru-RU" sz="1900" b="1" dirty="0"/>
          </a:p>
          <a:p>
            <a:pPr marL="4572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захотел доказать мудрецу, что тот знает не все. Зажав в ладонях бабочку, он спросил: “Скажи, мудрец, какая бабочка у меня в руках: мертвая или живая?” А сам думает: “Скажет живая – я ее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умертвлю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скажет мертвая – выпущу”. Мудрец, подумав, ответил: “Все в твоих руках”.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3635" y="811101"/>
            <a:ext cx="3109229" cy="3316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4995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Среди пословиц и поговорок укажи лишнюю</a:t>
            </a:r>
            <a:endParaRPr lang="ru-RU" sz="3200" b="1" dirty="0">
              <a:solidFill>
                <a:srgbClr val="5ECCF3">
                  <a:lumMod val="50000"/>
                </a:srgbClr>
              </a:solidFill>
              <a:latin typeface="Arial Black" pitchFamily="34" charset="0"/>
              <a:cs typeface="Aharoni" pitchFamily="2" charset="-79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57464875"/>
              </p:ext>
            </p:extLst>
          </p:nvPr>
        </p:nvGraphicFramePr>
        <p:xfrm>
          <a:off x="428596" y="1500174"/>
          <a:ext cx="4575452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013592258"/>
              </p:ext>
            </p:extLst>
          </p:nvPr>
        </p:nvGraphicFramePr>
        <p:xfrm>
          <a:off x="428596" y="4143380"/>
          <a:ext cx="3927380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459638103"/>
              </p:ext>
            </p:extLst>
          </p:nvPr>
        </p:nvGraphicFramePr>
        <p:xfrm>
          <a:off x="4355976" y="4143380"/>
          <a:ext cx="4359428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697842224"/>
              </p:ext>
            </p:extLst>
          </p:nvPr>
        </p:nvGraphicFramePr>
        <p:xfrm>
          <a:off x="4788024" y="1571612"/>
          <a:ext cx="3927380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pic>
        <p:nvPicPr>
          <p:cNvPr id="3074" name="Picture 2" descr="E:\Школьные запросы\К уроку\Новая папка\УРОК\Интерактив презент\strelki09.gif"/>
          <p:cNvPicPr>
            <a:picLocks noChangeAspect="1" noChangeArrowheads="1" noCrop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029325"/>
            <a:ext cx="561975" cy="8286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352895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0"/>
            <a:ext cx="9036496" cy="6735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</a:rPr>
              <a:t>Тест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lnSpc>
                <a:spcPts val="11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Roboto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</a:rPr>
              <a:t>1. Чем отличаются пословицы от поговорок.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lnSpc>
                <a:spcPts val="11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Roboto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а) убедительностью Б) законченностью суждения в) происхождением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lnSpc>
                <a:spcPts val="11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Roboto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</a:rPr>
              <a:t>2. Пословица – это…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lnSpc>
                <a:spcPts val="11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Roboto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а) выражение, не имеющее прямого поучительного смысла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Б) краткое изречение, имеющее поучительный смысл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в) образное выражение, отражающее жизненное явление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lnSpc>
                <a:spcPts val="11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Roboto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</a:rPr>
              <a:t>3. Поговорка – это…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lnSpc>
                <a:spcPts val="11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Roboto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А) краткое изречение, имеющее поучительный смысл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б) образное выражение, отражающее жизненное явление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в) выражение, созданное группой людей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lnSpc>
                <a:spcPts val="11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Roboto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</a:rPr>
              <a:t>4. Употребление пословиц и поговорок…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lnSpc>
                <a:spcPts val="11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Roboto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а) делает речь неубедительной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Б) делает речь понятной и образной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в) выражает субъективное мнение человека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lnSpc>
                <a:spcPts val="11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Roboto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b="1" i="1" dirty="0">
                <a:solidFill>
                  <a:srgbClr val="000000"/>
                </a:solidFill>
                <a:latin typeface="Times New Roman"/>
                <a:ea typeface="Times New Roman"/>
              </a:rPr>
              <a:t>5. Началом собирания и изучения пословиц и поговорок считается…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lnSpc>
                <a:spcPts val="11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Roboto"/>
                <a:ea typeface="Times New Roman"/>
              </a:rPr>
              <a:t> </a:t>
            </a:r>
            <a:endParaRPr lang="ru-RU" sz="20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/>
                <a:ea typeface="Times New Roman"/>
              </a:rPr>
              <a:t>А) XVII в. б) XVIII в. в) XIX в.</a:t>
            </a:r>
            <a:endParaRPr lang="ru-RU" sz="20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097409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608997"/>
            <a:ext cx="8748464" cy="3834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Игра «Закончи пословицу или поговорку»</a:t>
            </a:r>
            <a:endParaRPr lang="ru-RU" sz="28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Участникам по очереди предлагаются пословицы или поговорки, которые нужно закончить.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 Терпение и труд ... (все перетрут).                     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Дело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мастера ... (боится).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С волками жить ... (по-волчьи выть). 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Яблоко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от яблони ... (недалеко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   падает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).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Грамоте учиться ... (всегда пригодится).   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Худой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мир ... (лучше доброй ссоры).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На безрыбье ... (и рак рыба).                                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Один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в поле ... (не воин).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Ученье — свет ... (а </a:t>
            </a:r>
            <a:r>
              <a:rPr lang="ru-RU" sz="2000" dirty="0" err="1">
                <a:latin typeface="Times New Roman"/>
                <a:ea typeface="Calibri"/>
                <a:cs typeface="Times New Roman"/>
              </a:rPr>
              <a:t>неученье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 — тьма).            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Что посеешь ... (то и пожнешь).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6" name="Рисунок 5" descr="Пословицы и поговорки в картинках для школьников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667250"/>
            <a:ext cx="4032447" cy="219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Пословицы о семье в картинках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667250"/>
            <a:ext cx="4464495" cy="2190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33427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Среди пословиц и поговорок укажи лишнюю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6" name="Овал 5">
            <a:hlinkClick r:id="" action="ppaction://noaction">
              <a:snd r:embed="rId3" name="Увы.wav"/>
            </a:hlinkClick>
          </p:cNvPr>
          <p:cNvSpPr/>
          <p:nvPr/>
        </p:nvSpPr>
        <p:spPr>
          <a:xfrm>
            <a:off x="428596" y="1500174"/>
            <a:ext cx="2428892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Летом всякий кустик ночевать пустит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Овал 9">
            <a:hlinkClick r:id="" action="ppaction://noaction">
              <a:snd r:embed="rId3" name="Увы.wav"/>
            </a:hlinkClick>
          </p:cNvPr>
          <p:cNvSpPr/>
          <p:nvPr/>
        </p:nvSpPr>
        <p:spPr>
          <a:xfrm>
            <a:off x="428596" y="4143380"/>
            <a:ext cx="2571768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Посеешь ветер – пожнёшь бурю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2" name="Овал 11">
            <a:hlinkClick r:id="" action="ppaction://noaction">
              <a:snd r:embed="rId3" name="Увы.wav"/>
            </a:hlinkClick>
          </p:cNvPr>
          <p:cNvSpPr/>
          <p:nvPr/>
        </p:nvSpPr>
        <p:spPr>
          <a:xfrm>
            <a:off x="6215074" y="4143380"/>
            <a:ext cx="2500330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Пришёл марток – надевай семеро порток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2" name="Picture 2" descr="C:\Users\Сергей\Desktop\Новая папка\39e3666ffbe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05125" y="1762124"/>
            <a:ext cx="3333750" cy="4238643"/>
          </a:xfrm>
          <a:prstGeom prst="rect">
            <a:avLst/>
          </a:prstGeom>
          <a:noFill/>
        </p:spPr>
      </p:pic>
      <p:sp>
        <p:nvSpPr>
          <p:cNvPr id="14" name="Овал 13">
            <a:hlinkClick r:id="rId5" action="ppaction://hlinksldjump">
              <a:snd r:embed="rId6" name="tada.wav"/>
            </a:hlinkClick>
          </p:cNvPr>
          <p:cNvSpPr/>
          <p:nvPr/>
        </p:nvSpPr>
        <p:spPr>
          <a:xfrm>
            <a:off x="6215074" y="1571612"/>
            <a:ext cx="2500330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Где любовь и совет, там и горя нет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" name="Picture 2" descr="E:\Школьные запросы\К уроку\Новая папка\УРОК\Интерактив презент\strelki09.gif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029325"/>
            <a:ext cx="561975" cy="828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Среди пословиц и поговорок укажи лишнюю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6" name="Овал 5">
            <a:hlinkClick r:id="" action="ppaction://noaction">
              <a:snd r:embed="rId3" name="Увы.wav"/>
            </a:hlinkClick>
          </p:cNvPr>
          <p:cNvSpPr/>
          <p:nvPr/>
        </p:nvSpPr>
        <p:spPr>
          <a:xfrm>
            <a:off x="428596" y="1500174"/>
            <a:ext cx="2428892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С лица воду не пить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Овал 9">
            <a:hlinkClick r:id="" action="ppaction://noaction">
              <a:snd r:embed="rId3" name="Увы.wav"/>
            </a:hlinkClick>
          </p:cNvPr>
          <p:cNvSpPr/>
          <p:nvPr/>
        </p:nvSpPr>
        <p:spPr>
          <a:xfrm>
            <a:off x="428596" y="4143380"/>
            <a:ext cx="2571768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Сам воробей, а поёт как соловей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2" name="Овал 11">
            <a:hlinkClick r:id="" action="ppaction://noaction">
              <a:snd r:embed="rId4" name="tada.wav"/>
            </a:hlinkClick>
          </p:cNvPr>
          <p:cNvSpPr/>
          <p:nvPr/>
        </p:nvSpPr>
        <p:spPr>
          <a:xfrm>
            <a:off x="6215074" y="4143380"/>
            <a:ext cx="2500330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Ближняя копеечка дороже дальнего рубля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2" name="Picture 2" descr="C:\Users\Сергей\Desktop\Новая папка\39e3666ffbe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05125" y="1762124"/>
            <a:ext cx="3333750" cy="4238643"/>
          </a:xfrm>
          <a:prstGeom prst="rect">
            <a:avLst/>
          </a:prstGeom>
          <a:noFill/>
        </p:spPr>
      </p:pic>
      <p:sp>
        <p:nvSpPr>
          <p:cNvPr id="14" name="Овал 13">
            <a:hlinkClick r:id="rId6" action="ppaction://hlinksldjump">
              <a:snd r:embed="rId3" name="Увы.wav"/>
            </a:hlinkClick>
          </p:cNvPr>
          <p:cNvSpPr/>
          <p:nvPr/>
        </p:nvSpPr>
        <p:spPr>
          <a:xfrm>
            <a:off x="6215074" y="1571612"/>
            <a:ext cx="2500330" cy="2286016"/>
          </a:xfrm>
          <a:prstGeom prst="ellipse">
            <a:avLst/>
          </a:prstGeom>
          <a:solidFill>
            <a:srgbClr val="99FFC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Лицом пригожа, да нравом негожа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3074" name="Picture 2" descr="E:\Школьные запросы\К уроку\Новая папка\УРОК\Интерактив презент\strelki09.gif"/>
          <p:cNvPicPr>
            <a:picLocks noChangeAspect="1" noChangeArrowheads="1" noCrop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029325"/>
            <a:ext cx="561975" cy="828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57158" y="357166"/>
            <a:ext cx="8358246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Arial Black" pitchFamily="34" charset="0"/>
                <a:cs typeface="Aharoni" pitchFamily="2" charset="-79"/>
              </a:rPr>
              <a:t>Найди среди пословиц поговорку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785926"/>
            <a:ext cx="5429288" cy="92869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Не мил и свет, когда друга нет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3071810"/>
            <a:ext cx="5429288" cy="92869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Делу время, потехе - час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0034" y="4357694"/>
            <a:ext cx="5429288" cy="92869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До свадьбы заживёт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5572140"/>
            <a:ext cx="5429288" cy="92869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Дело не медведь, в лес не уйдёт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Сергей\Desktop\Новая папка\1480290-bff9fa860bfff66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4357694"/>
            <a:ext cx="1019175" cy="1095375"/>
          </a:xfrm>
          <a:prstGeom prst="rect">
            <a:avLst/>
          </a:prstGeom>
          <a:noFill/>
        </p:spPr>
      </p:pic>
      <p:pic>
        <p:nvPicPr>
          <p:cNvPr id="1027" name="Picture 3" descr="E:\Школьные запросы\Картинки\Смайлы\36_2_44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99FF66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000892" y="1857364"/>
            <a:ext cx="1019175" cy="733425"/>
          </a:xfrm>
          <a:prstGeom prst="rect">
            <a:avLst/>
          </a:prstGeom>
          <a:noFill/>
        </p:spPr>
      </p:pic>
      <p:pic>
        <p:nvPicPr>
          <p:cNvPr id="17" name="Picture 3" descr="E:\Школьные запросы\Картинки\Смайлы\36_2_44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3214686"/>
            <a:ext cx="1019175" cy="733425"/>
          </a:xfrm>
          <a:prstGeom prst="rect">
            <a:avLst/>
          </a:prstGeom>
          <a:noFill/>
        </p:spPr>
      </p:pic>
      <p:pic>
        <p:nvPicPr>
          <p:cNvPr id="18" name="Picture 3" descr="E:\Школьные запросы\Картинки\Смайлы\36_2_44.gif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FF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7143768" y="5715016"/>
            <a:ext cx="1019175" cy="7334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4173825" y="3138894"/>
            <a:ext cx="23596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-1"/>
            <a:ext cx="7175351" cy="620689"/>
          </a:xfrm>
        </p:spPr>
        <p:txBody>
          <a:bodyPr/>
          <a:lstStyle/>
          <a:p>
            <a:pPr marL="18288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dirty="0" smtClean="0">
                <a:effectLst/>
                <a:latin typeface="Times New Roman"/>
                <a:ea typeface="Calibri"/>
                <a:cs typeface="Times New Roman"/>
              </a:rPr>
              <a:t>Игра «Домино </a:t>
            </a:r>
            <a:r>
              <a:rPr lang="ru-RU" sz="2000" dirty="0">
                <a:effectLst/>
                <a:latin typeface="Times New Roman"/>
                <a:ea typeface="Calibri"/>
                <a:cs typeface="Times New Roman"/>
              </a:rPr>
              <a:t>пословиц»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468827"/>
              </p:ext>
            </p:extLst>
          </p:nvPr>
        </p:nvGraphicFramePr>
        <p:xfrm>
          <a:off x="323528" y="548680"/>
          <a:ext cx="8496944" cy="5328588"/>
        </p:xfrm>
        <a:graphic>
          <a:graphicData uri="http://schemas.openxmlformats.org/drawingml/2006/table">
            <a:tbl>
              <a:tblPr firstRow="1" firstCol="1" bandRow="1"/>
              <a:tblGrid>
                <a:gridCol w="3045370"/>
                <a:gridCol w="5451574"/>
              </a:tblGrid>
              <a:tr h="444049"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Дешево покупается —...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только дураку досталась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избе драка — ...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а умом тетерев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Кошке игрушки — ...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а в другой ничего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Будь хоть пес —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а рубль плачет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Где прошла свинья — ...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а друг старый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Бедному одеться —...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в чугунке не сваришь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Голова умная, ...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не долго носится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Видом орел, ...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народ у ворот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одной руке пусто, ...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а мышке — слезки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Копейка скачет, ...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лишь бы яйца нес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Одежда лучше новая, ...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там и почесалась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44049"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Любовь не картошка, ...</a:t>
                      </a:r>
                      <a:endParaRPr lang="ru-RU" sz="1600" b="1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... только подпоясаться</a:t>
                      </a:r>
                      <a:endParaRPr lang="ru-RU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73640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620688"/>
            <a:ext cx="8856984" cy="5144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Вывод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Учите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пословицы, обращайтесь к ним постоянно, так как они обогащают речь, придают языку особую остроту, силу и выразительность. Именно поэтому Гоголь и говорил, что «…в пословицах все есть: издёвка, насмешка, попрек, словом, — все шевелящее и задирающее за живое…». А народ сам оценил этот жанр: «Пословица к слову молвится», «Пословица не в бровь, а в глаз», «Пословица – всем делам помощница</a:t>
            </a: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»</a:t>
            </a:r>
            <a:endParaRPr lang="ru-RU" sz="28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619709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5" y="3068960"/>
            <a:ext cx="8208912" cy="3528392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9600" b="1" dirty="0" smtClean="0">
                <a:latin typeface="Times New Roman"/>
                <a:ea typeface="Times New Roman"/>
                <a:cs typeface="Times New Roman"/>
              </a:rPr>
              <a:t>Пословица     </a:t>
            </a:r>
            <a:r>
              <a:rPr lang="ru-RU" sz="8000" b="1" dirty="0" smtClean="0">
                <a:latin typeface="Times New Roman"/>
                <a:ea typeface="Times New Roman"/>
                <a:cs typeface="Times New Roman"/>
              </a:rPr>
              <a:t>                                                                   </a:t>
            </a:r>
            <a:endParaRPr lang="ru-RU" sz="8000" b="1" dirty="0" smtClean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8000" b="1" dirty="0" smtClean="0">
                <a:latin typeface="Times New Roman"/>
                <a:ea typeface="Times New Roman"/>
                <a:cs typeface="Times New Roman"/>
              </a:rPr>
              <a:t>Мудрая</a:t>
            </a:r>
            <a:r>
              <a:rPr lang="ru-RU" sz="8000" b="1" dirty="0">
                <a:latin typeface="Times New Roman"/>
                <a:ea typeface="Times New Roman"/>
                <a:cs typeface="Times New Roman"/>
              </a:rPr>
              <a:t>, меткая.</a:t>
            </a:r>
            <a:endParaRPr lang="ru-RU" sz="8000" b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8000" b="1" dirty="0">
                <a:latin typeface="Times New Roman"/>
                <a:ea typeface="Times New Roman"/>
                <a:cs typeface="Times New Roman"/>
              </a:rPr>
              <a:t>Учит, помогает, украшает.</a:t>
            </a:r>
            <a:endParaRPr lang="ru-RU" sz="8000" b="1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8000" b="1" dirty="0">
                <a:latin typeface="Times New Roman"/>
                <a:ea typeface="Times New Roman"/>
                <a:cs typeface="Times New Roman"/>
              </a:rPr>
              <a:t>Пословица – мудрость </a:t>
            </a:r>
            <a:r>
              <a:rPr lang="ru-RU" sz="8000" b="1" dirty="0" smtClean="0">
                <a:latin typeface="Times New Roman"/>
                <a:ea typeface="Times New Roman"/>
                <a:cs typeface="Times New Roman"/>
              </a:rPr>
              <a:t>народа!</a:t>
            </a:r>
          </a:p>
          <a:p>
            <a:pPr algn="just">
              <a:lnSpc>
                <a:spcPct val="115000"/>
              </a:lnSpc>
              <a:spcAft>
                <a:spcPts val="750"/>
              </a:spcAft>
            </a:pPr>
            <a:r>
              <a:rPr lang="ru-RU" sz="8000" b="1" dirty="0" smtClean="0">
                <a:latin typeface="Times New Roman"/>
                <a:ea typeface="Times New Roman"/>
              </a:rPr>
              <a:t>Сокровище  </a:t>
            </a:r>
            <a:r>
              <a:rPr lang="ru-RU" sz="6400" b="1" dirty="0" smtClean="0">
                <a:latin typeface="Times New Roman"/>
                <a:ea typeface="Times New Roman"/>
              </a:rPr>
              <a:t> </a:t>
            </a:r>
            <a:r>
              <a:rPr lang="ru-RU" sz="5600" b="1" dirty="0" smtClean="0">
                <a:latin typeface="Times New Roman"/>
                <a:ea typeface="Times New Roman"/>
              </a:rPr>
              <a:t>                                                                                                     </a:t>
            </a:r>
            <a:r>
              <a:rPr lang="ru-RU" sz="9600" b="1" dirty="0" smtClean="0">
                <a:latin typeface="Times New Roman"/>
                <a:ea typeface="Times New Roman"/>
                <a:cs typeface="Times New Roman"/>
              </a:rPr>
              <a:t>ПОГОВОРКА</a:t>
            </a:r>
            <a:endParaRPr lang="ru-RU" sz="96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5600" b="1" dirty="0" smtClean="0"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                                   Меткая</a:t>
            </a:r>
            <a:r>
              <a:rPr lang="ru-RU" sz="5600" b="1" dirty="0">
                <a:latin typeface="Times New Roman"/>
                <a:ea typeface="Times New Roman"/>
                <a:cs typeface="Times New Roman"/>
              </a:rPr>
              <a:t>, крылатая.</a:t>
            </a:r>
            <a:endParaRPr lang="ru-RU" sz="56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5600" b="1" dirty="0" smtClean="0"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                                     Выражает</a:t>
            </a:r>
            <a:r>
              <a:rPr lang="ru-RU" sz="5600" b="1" dirty="0">
                <a:latin typeface="Times New Roman"/>
                <a:ea typeface="Times New Roman"/>
                <a:cs typeface="Times New Roman"/>
              </a:rPr>
              <a:t>, помогает, украшает.</a:t>
            </a:r>
            <a:endParaRPr lang="ru-RU" sz="56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5600" b="1" dirty="0" smtClean="0"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                                           Делает </a:t>
            </a:r>
            <a:r>
              <a:rPr lang="ru-RU" sz="5600" b="1" dirty="0">
                <a:latin typeface="Times New Roman"/>
                <a:ea typeface="Times New Roman"/>
                <a:cs typeface="Times New Roman"/>
              </a:rPr>
              <a:t>речь выразительной.</a:t>
            </a:r>
            <a:endParaRPr lang="ru-RU" sz="5600" b="1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750"/>
              </a:spcAft>
            </a:pPr>
            <a:r>
              <a:rPr lang="ru-RU" sz="5600" b="1" dirty="0" smtClean="0"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                                  Жемчужина</a:t>
            </a:r>
            <a:endParaRPr lang="ru-RU" sz="5600" b="1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5"/>
            <a:ext cx="8892479" cy="2664296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400" dirty="0" err="1">
                <a:effectLst/>
                <a:latin typeface="Times New Roman"/>
                <a:ea typeface="Times New Roman"/>
                <a:cs typeface="Times New Roman"/>
              </a:rPr>
              <a:t>Синквейн</a:t>
            </a:r>
            <a:r>
              <a:rPr lang="ru-RU" sz="1800" dirty="0">
                <a:effectLst/>
                <a:latin typeface="Times New Roman"/>
                <a:ea typeface="Times New Roman"/>
                <a:cs typeface="Times New Roman"/>
              </a:rPr>
              <a:t> - стихотворение из пяти строк, написанное по определенным правилам.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1800" dirty="0">
                <a:effectLst/>
                <a:latin typeface="Times New Roman"/>
                <a:ea typeface="Times New Roman"/>
                <a:cs typeface="Times New Roman"/>
              </a:rPr>
              <a:t>1 строка - заголовок, в который вносится ключевое слово, понятие, тема </a:t>
            </a:r>
            <a:r>
              <a:rPr lang="ru-RU" sz="1800" dirty="0" err="1">
                <a:effectLst/>
                <a:latin typeface="Times New Roman"/>
                <a:ea typeface="Times New Roman"/>
                <a:cs typeface="Times New Roman"/>
              </a:rPr>
              <a:t>синквейна</a:t>
            </a:r>
            <a:r>
              <a:rPr lang="ru-RU" sz="1800" dirty="0">
                <a:effectLst/>
                <a:latin typeface="Times New Roman"/>
                <a:ea typeface="Times New Roman"/>
                <a:cs typeface="Times New Roman"/>
              </a:rPr>
              <a:t>, выраженное в форме с у щ е с т в и т е л ь н о г о. 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1800" dirty="0">
                <a:effectLst/>
                <a:latin typeface="Times New Roman"/>
                <a:ea typeface="Times New Roman"/>
                <a:cs typeface="Times New Roman"/>
              </a:rPr>
              <a:t>2 строка - два п р и л а г а т е л ь н ы х.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1800" dirty="0">
                <a:effectLst/>
                <a:latin typeface="Times New Roman"/>
                <a:ea typeface="Times New Roman"/>
                <a:cs typeface="Times New Roman"/>
              </a:rPr>
              <a:t> 3 строка - три г л а г о л а. 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1800" dirty="0">
                <a:effectLst/>
                <a:latin typeface="Times New Roman"/>
                <a:ea typeface="Times New Roman"/>
                <a:cs typeface="Times New Roman"/>
              </a:rPr>
              <a:t>4 строка - фраза, несущая определенный смысл.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r>
              <a:rPr lang="ru-RU" sz="1800" dirty="0">
                <a:effectLst/>
                <a:latin typeface="Times New Roman"/>
                <a:ea typeface="Times New Roman"/>
                <a:cs typeface="Times New Roman"/>
              </a:rPr>
              <a:t> 5 строка - вывод, одно(два) слова, существительное(обычно)</a:t>
            </a:r>
            <a:r>
              <a:rPr lang="ru-RU" sz="20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effectLst/>
                <a:latin typeface="Calibri"/>
                <a:ea typeface="Calibri"/>
                <a:cs typeface="Times New Roman"/>
              </a:rPr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0055626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562" y="188640"/>
            <a:ext cx="2119446" cy="2736304"/>
          </a:xfrm>
          <a:prstGeom prst="rect">
            <a:avLst/>
          </a:prstGeom>
        </p:spPr>
      </p:pic>
      <p:pic>
        <p:nvPicPr>
          <p:cNvPr id="10" name="Picture 2" descr="C:\Users\12кабинет\Desktop\рисунки\изображение_viber_2021-03-04_13-31-26.jpg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39"/>
            <a:ext cx="2160240" cy="2736305"/>
          </a:xfrm>
          <a:prstGeom prst="rect">
            <a:avLst/>
          </a:prstGeom>
          <a:noFill/>
          <a:extLst/>
        </p:spPr>
      </p:pic>
      <p:pic>
        <p:nvPicPr>
          <p:cNvPr id="5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2345050" cy="2736304"/>
          </a:xfrm>
          <a:prstGeom prst="rect">
            <a:avLst/>
          </a:prstGeom>
        </p:spPr>
      </p:pic>
      <p:pic>
        <p:nvPicPr>
          <p:cNvPr id="11" name="Рисунок 10" descr="Пословицы и поговорки в картинках для школьников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2345050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В детской архитектурно-дизайнерской школе КГАСУ «ДАШКА» в дистанционном  формате прошёл конкурс «Иллюстрации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563" y="2924944"/>
            <a:ext cx="2263461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Презентация &amp;quot;Отгадай пословицы и поговорки в рисунках&amp;quot;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924944"/>
            <a:ext cx="2160240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В детской архитектурно-дизайнерской школе КГАСУ «ДАШКА» в дистанционном  формате прошёл конкурс «Иллюстрации к пословицам»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88641"/>
            <a:ext cx="2339752" cy="2736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Пословицы и поговорки о хлебе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805112"/>
            <a:ext cx="2339751" cy="2136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Пословицы для детей дошкольного возраста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26" y="4941168"/>
            <a:ext cx="2627783" cy="2232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В детской архитектурно-дизайнерской школе КГАСУ «ДАШКА» в дистанционном  формате прошёл конкурс «Иллюстрации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941167"/>
            <a:ext cx="2999903" cy="2232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Работа над проектом «Пословицы в современном мире» - Педагогический портал  «О детстве»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9" y="4908301"/>
            <a:ext cx="3419870" cy="22651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44721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07191" y="214290"/>
            <a:ext cx="7929618" cy="57150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Проблемный вопрос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47334" y="2100818"/>
            <a:ext cx="7920768" cy="2082884"/>
            <a:chOff x="647334" y="2100818"/>
            <a:chExt cx="7920768" cy="2082884"/>
          </a:xfrm>
        </p:grpSpPr>
        <p:sp>
          <p:nvSpPr>
            <p:cNvPr id="9" name="Полилиния 8"/>
            <p:cNvSpPr/>
            <p:nvPr/>
          </p:nvSpPr>
          <p:spPr>
            <a:xfrm>
              <a:off x="647334" y="2357433"/>
              <a:ext cx="1566176" cy="1569653"/>
            </a:xfrm>
            <a:custGeom>
              <a:avLst/>
              <a:gdLst>
                <a:gd name="connsiteX0" fmla="*/ 0 w 1566176"/>
                <a:gd name="connsiteY0" fmla="*/ 784827 h 1569653"/>
                <a:gd name="connsiteX1" fmla="*/ 783088 w 1566176"/>
                <a:gd name="connsiteY1" fmla="*/ 0 h 1569653"/>
                <a:gd name="connsiteX2" fmla="*/ 1566176 w 1566176"/>
                <a:gd name="connsiteY2" fmla="*/ 784827 h 1569653"/>
                <a:gd name="connsiteX3" fmla="*/ 783088 w 1566176"/>
                <a:gd name="connsiteY3" fmla="*/ 1569654 h 1569653"/>
                <a:gd name="connsiteX4" fmla="*/ 0 w 1566176"/>
                <a:gd name="connsiteY4" fmla="*/ 784827 h 1569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6176" h="1569653">
                  <a:moveTo>
                    <a:pt x="0" y="784827"/>
                  </a:moveTo>
                  <a:cubicBezTo>
                    <a:pt x="0" y="351379"/>
                    <a:pt x="350600" y="0"/>
                    <a:pt x="783088" y="0"/>
                  </a:cubicBezTo>
                  <a:cubicBezTo>
                    <a:pt x="1215576" y="0"/>
                    <a:pt x="1566176" y="351379"/>
                    <a:pt x="1566176" y="784827"/>
                  </a:cubicBezTo>
                  <a:cubicBezTo>
                    <a:pt x="1566176" y="1218275"/>
                    <a:pt x="1215576" y="1569654"/>
                    <a:pt x="783088" y="1569654"/>
                  </a:cubicBezTo>
                  <a:cubicBezTo>
                    <a:pt x="350600" y="1569654"/>
                    <a:pt x="0" y="1218275"/>
                    <a:pt x="0" y="784827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7141" tIns="247650" rIns="247141" bIns="24765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kern="1200" dirty="0" smtClean="0"/>
                <a:t>Пословицы и поговорки – </a:t>
              </a:r>
              <a:endParaRPr lang="ru-RU" sz="1400" kern="12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2882337" y="2100818"/>
              <a:ext cx="3265901" cy="528584"/>
            </a:xfrm>
            <a:custGeom>
              <a:avLst/>
              <a:gdLst>
                <a:gd name="connsiteX0" fmla="*/ 0 w 3265901"/>
                <a:gd name="connsiteY0" fmla="*/ 105717 h 528584"/>
                <a:gd name="connsiteX1" fmla="*/ 3001609 w 3265901"/>
                <a:gd name="connsiteY1" fmla="*/ 105717 h 528584"/>
                <a:gd name="connsiteX2" fmla="*/ 3001609 w 3265901"/>
                <a:gd name="connsiteY2" fmla="*/ 0 h 528584"/>
                <a:gd name="connsiteX3" fmla="*/ 3265901 w 3265901"/>
                <a:gd name="connsiteY3" fmla="*/ 264292 h 528584"/>
                <a:gd name="connsiteX4" fmla="*/ 3001609 w 3265901"/>
                <a:gd name="connsiteY4" fmla="*/ 528584 h 528584"/>
                <a:gd name="connsiteX5" fmla="*/ 3001609 w 3265901"/>
                <a:gd name="connsiteY5" fmla="*/ 422867 h 528584"/>
                <a:gd name="connsiteX6" fmla="*/ 0 w 3265901"/>
                <a:gd name="connsiteY6" fmla="*/ 422867 h 528584"/>
                <a:gd name="connsiteX7" fmla="*/ 0 w 3265901"/>
                <a:gd name="connsiteY7" fmla="*/ 105717 h 52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5901" h="528584">
                  <a:moveTo>
                    <a:pt x="0" y="105717"/>
                  </a:moveTo>
                  <a:lnTo>
                    <a:pt x="3001609" y="105717"/>
                  </a:lnTo>
                  <a:lnTo>
                    <a:pt x="3001609" y="0"/>
                  </a:lnTo>
                  <a:lnTo>
                    <a:pt x="3265901" y="264292"/>
                  </a:lnTo>
                  <a:lnTo>
                    <a:pt x="3001609" y="528584"/>
                  </a:lnTo>
                  <a:lnTo>
                    <a:pt x="3001609" y="422867"/>
                  </a:lnTo>
                  <a:lnTo>
                    <a:pt x="0" y="422867"/>
                  </a:lnTo>
                  <a:lnTo>
                    <a:pt x="0" y="105717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105717" rIns="158575" bIns="105717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100" kern="1200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7001926" y="2359171"/>
              <a:ext cx="1566176" cy="1566176"/>
            </a:xfrm>
            <a:custGeom>
              <a:avLst/>
              <a:gdLst>
                <a:gd name="connsiteX0" fmla="*/ 0 w 1566176"/>
                <a:gd name="connsiteY0" fmla="*/ 783088 h 1566176"/>
                <a:gd name="connsiteX1" fmla="*/ 783088 w 1566176"/>
                <a:gd name="connsiteY1" fmla="*/ 0 h 1566176"/>
                <a:gd name="connsiteX2" fmla="*/ 1566176 w 1566176"/>
                <a:gd name="connsiteY2" fmla="*/ 783088 h 1566176"/>
                <a:gd name="connsiteX3" fmla="*/ 783088 w 1566176"/>
                <a:gd name="connsiteY3" fmla="*/ 1566176 h 1566176"/>
                <a:gd name="connsiteX4" fmla="*/ 0 w 1566176"/>
                <a:gd name="connsiteY4" fmla="*/ 783088 h 1566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6176" h="1566176">
                  <a:moveTo>
                    <a:pt x="0" y="783088"/>
                  </a:moveTo>
                  <a:cubicBezTo>
                    <a:pt x="0" y="350600"/>
                    <a:pt x="350600" y="0"/>
                    <a:pt x="783088" y="0"/>
                  </a:cubicBezTo>
                  <a:cubicBezTo>
                    <a:pt x="1215576" y="0"/>
                    <a:pt x="1566176" y="350600"/>
                    <a:pt x="1566176" y="783088"/>
                  </a:cubicBezTo>
                  <a:cubicBezTo>
                    <a:pt x="1566176" y="1215576"/>
                    <a:pt x="1215576" y="1566176"/>
                    <a:pt x="783088" y="1566176"/>
                  </a:cubicBezTo>
                  <a:cubicBezTo>
                    <a:pt x="350600" y="1566176"/>
                    <a:pt x="0" y="1215576"/>
                    <a:pt x="0" y="783088"/>
                  </a:cubicBez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7141" tIns="247141" rIns="247141" bIns="247141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b="1" i="1" kern="1200" smtClean="0"/>
                <a:t>это разные жанры фольклора?</a:t>
              </a:r>
              <a:endParaRPr lang="ru-RU" sz="1400" kern="1200"/>
            </a:p>
          </p:txBody>
        </p:sp>
        <p:sp>
          <p:nvSpPr>
            <p:cNvPr id="13" name="Полилиния 12"/>
            <p:cNvSpPr/>
            <p:nvPr/>
          </p:nvSpPr>
          <p:spPr>
            <a:xfrm rot="21600000">
              <a:off x="3067199" y="3655116"/>
              <a:ext cx="3265901" cy="528586"/>
            </a:xfrm>
            <a:custGeom>
              <a:avLst/>
              <a:gdLst>
                <a:gd name="connsiteX0" fmla="*/ 0 w 3265901"/>
                <a:gd name="connsiteY0" fmla="*/ 105717 h 528584"/>
                <a:gd name="connsiteX1" fmla="*/ 3001609 w 3265901"/>
                <a:gd name="connsiteY1" fmla="*/ 105717 h 528584"/>
                <a:gd name="connsiteX2" fmla="*/ 3001609 w 3265901"/>
                <a:gd name="connsiteY2" fmla="*/ 0 h 528584"/>
                <a:gd name="connsiteX3" fmla="*/ 3265901 w 3265901"/>
                <a:gd name="connsiteY3" fmla="*/ 264292 h 528584"/>
                <a:gd name="connsiteX4" fmla="*/ 3001609 w 3265901"/>
                <a:gd name="connsiteY4" fmla="*/ 528584 h 528584"/>
                <a:gd name="connsiteX5" fmla="*/ 3001609 w 3265901"/>
                <a:gd name="connsiteY5" fmla="*/ 422867 h 528584"/>
                <a:gd name="connsiteX6" fmla="*/ 0 w 3265901"/>
                <a:gd name="connsiteY6" fmla="*/ 422867 h 528584"/>
                <a:gd name="connsiteX7" fmla="*/ 0 w 3265901"/>
                <a:gd name="connsiteY7" fmla="*/ 105717 h 52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65901" h="528584">
                  <a:moveTo>
                    <a:pt x="3265901" y="422866"/>
                  </a:moveTo>
                  <a:lnTo>
                    <a:pt x="264292" y="422866"/>
                  </a:lnTo>
                  <a:lnTo>
                    <a:pt x="264292" y="528583"/>
                  </a:lnTo>
                  <a:lnTo>
                    <a:pt x="0" y="264292"/>
                  </a:lnTo>
                  <a:lnTo>
                    <a:pt x="264292" y="1"/>
                  </a:lnTo>
                  <a:lnTo>
                    <a:pt x="264292" y="105718"/>
                  </a:lnTo>
                  <a:lnTo>
                    <a:pt x="3265901" y="105718"/>
                  </a:lnTo>
                  <a:lnTo>
                    <a:pt x="3265901" y="422866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58575" tIns="105718" rIns="0" bIns="105718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100" kern="1200"/>
            </a:p>
          </p:txBody>
        </p:sp>
      </p:grp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33195" y="1052736"/>
            <a:ext cx="5966666" cy="1080120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«Коротко</a:t>
            </a:r>
            <a:r>
              <a:rPr lang="ru-RU" sz="2800" dirty="0">
                <a:effectLst/>
                <a:latin typeface="Times New Roman"/>
                <a:ea typeface="Calibri"/>
                <a:cs typeface="Times New Roman"/>
              </a:rPr>
              <a:t>, да ясно, от того и </a:t>
            </a:r>
            <a:r>
              <a:rPr lang="ru-RU" sz="2800" dirty="0" smtClean="0">
                <a:effectLst/>
                <a:latin typeface="Times New Roman"/>
                <a:ea typeface="Calibri"/>
                <a:cs typeface="Times New Roman"/>
              </a:rPr>
              <a:t>прекрасно»</a:t>
            </a: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/>
                <a:ea typeface="Calibri"/>
              </a:rPr>
              <a:t>Что </a:t>
            </a:r>
            <a:r>
              <a:rPr lang="ru-RU" sz="2800" b="1" dirty="0">
                <a:latin typeface="Times New Roman"/>
                <a:ea typeface="Calibri"/>
              </a:rPr>
              <a:t>же это за жанры?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6712"/>
            <a:ext cx="4248472" cy="4896544"/>
          </a:xfrm>
          <a:prstGeom prst="rect">
            <a:avLst/>
          </a:prstGeom>
        </p:spPr>
      </p:pic>
      <p:pic>
        <p:nvPicPr>
          <p:cNvPr id="6" name="Объект 5"/>
          <p:cNvPicPr>
            <a:picLocks noGrp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36712"/>
            <a:ext cx="4104456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6230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роект &amp;quot;Пословица – всем делам помощница&amp;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8784975" cy="6120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1535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73795" y="908721"/>
            <a:ext cx="5637010" cy="50259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17581" y="188641"/>
            <a:ext cx="7175351" cy="64807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750"/>
              </a:spcAft>
            </a:pPr>
            <a:r>
              <a:rPr lang="ru-RU" sz="2800" dirty="0" smtClean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          Лист </a:t>
            </a:r>
            <a:r>
              <a:rPr lang="ru-RU" sz="2800" dirty="0">
                <a:solidFill>
                  <a:srgbClr val="333333"/>
                </a:solidFill>
                <a:effectLst/>
                <a:latin typeface="Helvetica"/>
                <a:ea typeface="Times New Roman"/>
                <a:cs typeface="Times New Roman"/>
              </a:rPr>
              <a:t>самооценки</a:t>
            </a:r>
            <a:r>
              <a:rPr lang="ru-RU" sz="32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200" dirty="0">
                <a:effectLst/>
                <a:latin typeface="Calibri"/>
                <a:ea typeface="Calibri"/>
                <a:cs typeface="Times New Roman"/>
              </a:rPr>
            </a:br>
            <a:endParaRPr lang="ru-RU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94" y="1124744"/>
            <a:ext cx="849694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6945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Домашнее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этапа: включить новый способ действий в систему знаний учащихся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таблицы «Темы русских пословиц и поговорок</a:t>
            </a:r>
            <a:r>
              <a:rPr lang="ru-RU" sz="1600" dirty="0"/>
              <a:t>»</a:t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211448182"/>
              </p:ext>
            </p:extLst>
          </p:nvPr>
        </p:nvGraphicFramePr>
        <p:xfrm>
          <a:off x="467544" y="836712"/>
          <a:ext cx="7199361" cy="33843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9787"/>
                <a:gridCol w="2399787"/>
                <a:gridCol w="2399787"/>
              </a:tblGrid>
              <a:tr h="67159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ТАБЛИЦА</a:t>
                      </a:r>
                      <a:br>
                        <a:rPr lang="ru-RU" sz="1600" dirty="0">
                          <a:effectLst/>
                        </a:rPr>
                      </a:br>
                      <a:r>
                        <a:rPr lang="ru-RU" sz="1600" dirty="0">
                          <a:effectLst/>
                        </a:rPr>
                        <a:t>«Темы русских пословиц и поговорок»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01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Темы пословиц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Примеры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Переносный смысл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 anchor="ctr"/>
                </a:tc>
              </a:tr>
              <a:tr h="340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 пословицах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 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340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 Родине и чужбине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340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 труде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 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340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 лени и безделье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 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340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 ученье и знаниях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  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  <a:tr h="6715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 необразованности и глупости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 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98711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esktop\ОКСАНА\0_8ad6_18898049_L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857364"/>
            <a:ext cx="4429156" cy="450059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8296" y="928670"/>
            <a:ext cx="7627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</a:rPr>
              <a:t>Спасибо за урок !!!</a:t>
            </a:r>
            <a:endParaRPr lang="ru-RU" sz="5400" b="1" cap="none" spc="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251520" y="451775"/>
          <a:ext cx="8712968" cy="5742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5684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1988840"/>
            <a:ext cx="8712968" cy="4464495"/>
          </a:xfrm>
        </p:spPr>
        <p:txBody>
          <a:bodyPr>
            <a:normAutofit fontScale="925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 smtClean="0">
                <a:latin typeface="Times New Roman"/>
                <a:ea typeface="Calibri"/>
                <a:cs typeface="Times New Roman"/>
              </a:rPr>
              <a:t>Любителем 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меткого крылатого слова был Петр I.  Принадлежавший ему рукописный свиток с пословицами содержит более 1000 изречений. Внимательно прислушивались к народному «красному слову» и заносили в тетради крылатые выражения М.В. Ломоносов, Л.Н. Толстой, Н.В. Гоголь. Самым знаменитым собирателем пословиц стал Владимир Иванович Даль (1801-1872). Со второй половины XIII века пословицы стали печататься. Вот сколько лет живут эти прекрасные произведения искусства! И только от нас зависит, будут ли они жить дальше. Ведь не зря говорят, что «Пословица живет в речи. Только в ней она приобретает свой конкретный смысл».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278082206"/>
              </p:ext>
            </p:extLst>
          </p:nvPr>
        </p:nvGraphicFramePr>
        <p:xfrm>
          <a:off x="323529" y="548681"/>
          <a:ext cx="8424936" cy="12241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66843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итературное чтение. Пословицы и поговорки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80919" cy="66247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52525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Пословица и поговорка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428604"/>
            <a:ext cx="62865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ru-RU" sz="3600" b="1" cap="all" spc="0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5429256" y="2928934"/>
            <a:ext cx="3071834" cy="1571636"/>
          </a:xfrm>
          <a:prstGeom prst="actionButtonBlank">
            <a:avLst/>
          </a:prstGeom>
          <a:solidFill>
            <a:srgbClr val="99FF66"/>
          </a:solidFill>
          <a:ln>
            <a:solidFill>
              <a:srgbClr val="99FF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+mj-lt"/>
                <a:cs typeface="Aharoni" pitchFamily="2" charset="-79"/>
                <a:hlinkClick r:id="rId3" action="ppaction://hlinksldjump"/>
              </a:rPr>
              <a:t>ПОГОВОРКА</a:t>
            </a:r>
            <a:endParaRPr lang="ru-RU" sz="3200" b="1" dirty="0">
              <a:latin typeface="+mj-lt"/>
              <a:cs typeface="Aharoni" pitchFamily="2" charset="-79"/>
            </a:endParaRPr>
          </a:p>
        </p:txBody>
      </p:sp>
      <p:sp>
        <p:nvSpPr>
          <p:cNvPr id="11" name="Управляющая кнопка: настраиваемая 10">
            <a:hlinkClick r:id="" action="ppaction://noaction" highlightClick="1"/>
          </p:cNvPr>
          <p:cNvSpPr/>
          <p:nvPr/>
        </p:nvSpPr>
        <p:spPr>
          <a:xfrm>
            <a:off x="571472" y="2928934"/>
            <a:ext cx="3214710" cy="1571636"/>
          </a:xfrm>
          <a:prstGeom prst="actionButtonBlank">
            <a:avLst/>
          </a:prstGeom>
          <a:solidFill>
            <a:srgbClr val="92D050"/>
          </a:solidFill>
          <a:ln>
            <a:solidFill>
              <a:srgbClr val="99FF6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+mj-lt"/>
                <a:cs typeface="Aharoni" pitchFamily="2" charset="-79"/>
                <a:hlinkClick r:id="rId4" action="ppaction://hlinksldjump"/>
              </a:rPr>
              <a:t>ПОСЛОВИЦА</a:t>
            </a:r>
            <a:endParaRPr lang="ru-RU" sz="3200" b="1" dirty="0">
              <a:solidFill>
                <a:srgbClr val="C00000"/>
              </a:solidFill>
              <a:latin typeface="+mj-lt"/>
              <a:cs typeface="Aharoni" pitchFamily="2" charset="-79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7158" y="1857364"/>
            <a:ext cx="3929090" cy="421484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Краткое мудрое изречение, содержащее законченную мысль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00628" y="1857364"/>
            <a:ext cx="3786214" cy="4214842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Четкое, яркое народное выражение, часть суждения без вывода, без заключения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7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066027"/>
              </p:ext>
            </p:extLst>
          </p:nvPr>
        </p:nvGraphicFramePr>
        <p:xfrm>
          <a:off x="323528" y="158352"/>
          <a:ext cx="8389440" cy="6366992"/>
        </p:xfrm>
        <a:graphic>
          <a:graphicData uri="http://schemas.openxmlformats.org/drawingml/2006/table">
            <a:tbl>
              <a:tblPr firstRow="1" firstCol="1" bandRow="1"/>
              <a:tblGrid>
                <a:gridCol w="3308447"/>
                <a:gridCol w="5080993"/>
              </a:tblGrid>
              <a:tr h="453900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Пословица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Поговорка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528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Общее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3528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Краткость суждений.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3528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Выражение народной мудрости, накопленной веками.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3528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Обладают рифмой и ритмом.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3528">
                <a:tc gridSpan="2">
                  <a:txBody>
                    <a:bodyPr/>
                    <a:lstStyle/>
                    <a:p>
                      <a:pPr indent="450215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Различия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4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Является законченным суждением.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Часть законченного суждения.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076">
                <a:tc>
                  <a:txBody>
                    <a:bodyPr/>
                    <a:lstStyle/>
                    <a:p>
                      <a:pPr indent="901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Всегда несет четкий дидактический характер.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Средство характеристики человека в устной форме.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036"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 </a:t>
                      </a:r>
                      <a:endParaRPr lang="ru-RU" sz="200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22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Одно слово обычно заменяется образом.</a:t>
                      </a:r>
                      <a:endParaRPr lang="ru-RU" sz="2000" dirty="0"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04925" y="12255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9570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1472" y="357166"/>
            <a:ext cx="7929618" cy="100013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angle"/>
            <a:contourClr>
              <a:schemeClr val="accent1"/>
            </a:contourClr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Отличай пословицу от поговорки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285720" y="2000240"/>
            <a:ext cx="3643338" cy="1077218"/>
          </a:xfrm>
          <a:prstGeom prst="homePlate">
            <a:avLst>
              <a:gd name="adj" fmla="val 106063"/>
            </a:avLst>
          </a:prstGeom>
          <a:gradFill rotWithShape="0">
            <a:gsLst>
              <a:gs pos="0">
                <a:srgbClr val="66CCFF"/>
              </a:gs>
              <a:gs pos="50000">
                <a:srgbClr val="E0F5FF"/>
              </a:gs>
              <a:gs pos="100000">
                <a:srgbClr val="66CCF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CCFF"/>
            </a:extrusionClr>
          </a:sp3d>
        </p:spPr>
        <p:txBody>
          <a:bodyPr wrap="square">
            <a:spAutoFit/>
            <a:flatTx/>
          </a:bodyPr>
          <a:lstStyle/>
          <a:p>
            <a:pPr algn="ctr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3200" b="1" dirty="0">
                <a:solidFill>
                  <a:schemeClr val="accent2"/>
                </a:solidFill>
                <a:latin typeface="Arial Narrow" pitchFamily="34" charset="0"/>
                <a:cs typeface="Aharoni" pitchFamily="2" charset="-79"/>
              </a:rPr>
              <a:t> </a:t>
            </a: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haroni" pitchFamily="2" charset="-79"/>
              </a:rPr>
              <a:t>ПОГОВОРКА –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cs typeface="Aharoni" pitchFamily="2" charset="-79"/>
              </a:rPr>
              <a:t>украшение речи </a:t>
            </a:r>
            <a:endParaRPr lang="ru-RU" sz="3200" b="1" dirty="0">
              <a:solidFill>
                <a:srgbClr val="C00000"/>
              </a:solidFill>
              <a:latin typeface="Arial Narrow" pitchFamily="34" charset="0"/>
              <a:cs typeface="Aharoni" pitchFamily="2" charset="-79"/>
            </a:endParaRPr>
          </a:p>
        </p:txBody>
      </p:sp>
      <p:pic>
        <p:nvPicPr>
          <p:cNvPr id="12" name="Picture 15" descr="ag00343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2214554"/>
            <a:ext cx="13716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 3">
            <a:hlinkClick r:id="rId4" action="ppaction://hlinksldjump"/>
          </p:cNvPr>
          <p:cNvSpPr>
            <a:spLocks noChangeArrowheads="1"/>
          </p:cNvSpPr>
          <p:nvPr/>
        </p:nvSpPr>
        <p:spPr bwMode="auto">
          <a:xfrm rot="9000976">
            <a:off x="6279997" y="1704132"/>
            <a:ext cx="2514600" cy="2071702"/>
          </a:xfrm>
          <a:prstGeom prst="ellipse">
            <a:avLst/>
          </a:prstGeom>
          <a:blipFill>
            <a:blip r:embed="rId5" cstate="screen"/>
            <a:stretch>
              <a:fillRect/>
            </a:stretch>
          </a:blip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FFFF"/>
            </a:extrusionClr>
          </a:sp3d>
        </p:spPr>
        <p:txBody>
          <a:bodyPr wrap="none" anchor="ctr">
            <a:flatTx/>
          </a:bodyPr>
          <a:lstStyle/>
          <a:p>
            <a:pPr eaLnBrk="0" hangingPunct="0">
              <a:spcBef>
                <a:spcPct val="50000"/>
              </a:spcBef>
            </a:pPr>
            <a:endParaRPr lang="ru-RU" sz="2000" dirty="0">
              <a:latin typeface="Arial Narrow" pitchFamily="34" charset="0"/>
            </a:endParaRPr>
          </a:p>
          <a:p>
            <a:pPr eaLnBrk="0" hangingPunct="0"/>
            <a:endParaRPr lang="ru-RU" sz="2000" dirty="0">
              <a:latin typeface="Arial Narrow" pitchFamily="34" charset="0"/>
            </a:endParaRP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>
            <a:off x="285720" y="5143512"/>
            <a:ext cx="3929090" cy="1077218"/>
          </a:xfrm>
          <a:prstGeom prst="homePlate">
            <a:avLst>
              <a:gd name="adj" fmla="val 68919"/>
            </a:avLst>
          </a:prstGeom>
          <a:gradFill rotWithShape="0">
            <a:gsLst>
              <a:gs pos="0">
                <a:srgbClr val="66CCFF"/>
              </a:gs>
              <a:gs pos="50000">
                <a:srgbClr val="E0F5FF"/>
              </a:gs>
              <a:gs pos="100000">
                <a:srgbClr val="66CCFF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6CCFF"/>
            </a:extrusionClr>
          </a:sp3d>
        </p:spPr>
        <p:txBody>
          <a:bodyPr wrap="square">
            <a:spAutoFit/>
            <a:flatTx/>
          </a:bodyPr>
          <a:lstStyle/>
          <a:p>
            <a:pPr algn="ctr">
              <a:spcBef>
                <a:spcPct val="50000"/>
              </a:spcBef>
              <a:buClr>
                <a:srgbClr val="FF0000"/>
              </a:buClr>
              <a:buFont typeface="Wingdings" pitchFamily="2" charset="2"/>
              <a:buChar char="Ø"/>
            </a:pPr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Aharoni" pitchFamily="2" charset="-79"/>
              </a:rPr>
              <a:t>ПОСЛОВИЦА – </a:t>
            </a:r>
            <a:r>
              <a:rPr lang="ru-RU" sz="3200" b="1" dirty="0" smtClean="0">
                <a:solidFill>
                  <a:srgbClr val="C00000"/>
                </a:solidFill>
                <a:latin typeface="Arial Narrow" pitchFamily="34" charset="0"/>
                <a:cs typeface="Aharoni" pitchFamily="2" charset="-79"/>
              </a:rPr>
              <a:t>зрелое суждение</a:t>
            </a:r>
            <a:endParaRPr lang="ru-RU" sz="3200" b="1" dirty="0">
              <a:solidFill>
                <a:srgbClr val="C00000"/>
              </a:solidFill>
              <a:latin typeface="Arial Narrow" pitchFamily="34" charset="0"/>
              <a:cs typeface="Aharoni" pitchFamily="2" charset="-79"/>
            </a:endParaRPr>
          </a:p>
        </p:txBody>
      </p:sp>
      <p:pic>
        <p:nvPicPr>
          <p:cNvPr id="17" name="Picture 124" descr="ag00343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5286388"/>
            <a:ext cx="1371600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Oval 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286512" y="4572008"/>
            <a:ext cx="2428892" cy="2014534"/>
          </a:xfrm>
          <a:prstGeom prst="ellipse">
            <a:avLst/>
          </a:prstGeom>
          <a:blipFill>
            <a:blip r:embed="rId7" cstate="screen"/>
            <a:stretch>
              <a:fillRect/>
            </a:stretch>
          </a:blip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99"/>
            </a:extrusionClr>
          </a:sp3d>
        </p:spPr>
        <p:txBody>
          <a:bodyPr wrap="none" anchor="ctr">
            <a:flatTx/>
          </a:bodyPr>
          <a:lstStyle/>
          <a:p>
            <a:pPr eaLnBrk="0" hangingPunct="0"/>
            <a:endParaRPr lang="ru-RU" sz="2000" dirty="0">
              <a:latin typeface="Arial Narrow" pitchFamily="34" charset="0"/>
            </a:endParaRPr>
          </a:p>
          <a:p>
            <a:pPr eaLnBrk="0" hangingPunct="0"/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6" grpId="0" animBg="1"/>
      <p:bldP spid="18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3886</TotalTime>
  <Words>890</Words>
  <Application>Microsoft Office PowerPoint</Application>
  <PresentationFormat>Экран (4:3)</PresentationFormat>
  <Paragraphs>196</Paragraphs>
  <Slides>34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Воздушный поток</vt:lpstr>
      <vt:lpstr>Автор работы: Суханова Алла Ивановна, учитель русского языка и литературы МОАУ «Гимназия № 5» г. Оренбург   </vt:lpstr>
      <vt:lpstr>Ребята, сегодня в наших руках сделать урок интересным, познавательным! </vt:lpstr>
      <vt:lpstr>«Коротко, да ясно, от того и прекрасно»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Назовите, в какой колонке перечислены пословицы, а в какой – поговорки? Почему?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Игра «Домино пословиц» </vt:lpstr>
      <vt:lpstr>Презентация PowerPoint</vt:lpstr>
      <vt:lpstr>Синквейн - стихотворение из пяти строк, написанное по определенным правилам. 1 строка - заголовок, в который вносится ключевое слово, понятие, тема синквейна, выраженное в форме с у щ е с т в и т е л ь н о г о.  2 строка - два п р и л а г а т е л ь н ы х.  3 строка - три г л а г о л а.  4 строка - фраза, несущая определенный смысл.  5 строка - вывод, одно(два) слова, существительное(обычно) </vt:lpstr>
      <vt:lpstr>Презентация PowerPoint</vt:lpstr>
      <vt:lpstr>Презентация PowerPoint</vt:lpstr>
      <vt:lpstr>Презентация PowerPoint</vt:lpstr>
      <vt:lpstr>          Лист самооценки </vt:lpstr>
      <vt:lpstr>6. Домашнее задание Цель этапа: включить новый способ действий в систему знаний учащихся Составление таблицы «Темы русских пословиц и поговорок»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12кабинет</cp:lastModifiedBy>
  <cp:revision>455</cp:revision>
  <dcterms:created xsi:type="dcterms:W3CDTF">2011-06-01T10:12:09Z</dcterms:created>
  <dcterms:modified xsi:type="dcterms:W3CDTF">2022-01-09T19:20:58Z</dcterms:modified>
</cp:coreProperties>
</file>