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0" r:id="rId5"/>
    <p:sldId id="262" r:id="rId6"/>
    <p:sldId id="270" r:id="rId7"/>
    <p:sldId id="273" r:id="rId8"/>
    <p:sldId id="271" r:id="rId9"/>
    <p:sldId id="280" r:id="rId10"/>
    <p:sldId id="272" r:id="rId11"/>
    <p:sldId id="274" r:id="rId12"/>
    <p:sldId id="263" r:id="rId13"/>
    <p:sldId id="265" r:id="rId14"/>
    <p:sldId id="277" r:id="rId15"/>
    <p:sldId id="264" r:id="rId16"/>
    <p:sldId id="276" r:id="rId17"/>
    <p:sldId id="278" r:id="rId18"/>
    <p:sldId id="275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6;&#1088;&#1086;&#1076;&#1086;&#1082;%20&#1074;%20&#1090;&#1072;&#1073;&#1072;&#1082;&#1077;&#1088;&#1082;&#1077;%20(online-video-cutter.com).mp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Users\&#1052;&#1040;&#1056;&#1048;&#1053;&#1040;\Documents\&#1052;&#1072;&#1088;&#1080;&#1085;&#1072;%20&#1042;&#1080;&#1090;&#1072;&#1083;&#1100;&#1077;&#1074;&#1085;&#1072;\&#1064;&#1082;&#1086;&#1083;&#1072;%20&#1056;&#1086;&#1089;&#1089;&#1080;&#1080;\4%20&#1082;&#1083;&#1072;&#1089;&#1089;\&#1083;&#1080;&#1090;&#1077;&#1088;&#1072;&#1090;&#1091;&#1088;&#1085;&#1086;&#1077;%20&#1095;&#1090;&#1077;&#1085;&#1080;&#1077;\&#1054;&#1076;&#1086;&#1077;&#1074;&#1089;&#1082;&#1080;&#1081;\&#1052;&#1091;&#1079;&#1099;&#1082;&#1072;&#1083;&#1100;&#1085;&#1072;&#1103;%20&#1096;&#1082;&#1072;&#1090;&#1091;&#1083;&#1082;&#1072;%20_%20A%20small%20town%20in%20a%20music%20box%20(online-video-cutter.com).mp4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5355"/>
            <a:ext cx="533993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708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7758980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213285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Что такое закон Перспективы.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1889015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99695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46732" y="2996952"/>
            <a:ext cx="3003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FF0000"/>
                </a:solidFill>
              </a:rPr>
              <a:t>Надо быть хорошим рассказчиком и </a:t>
            </a:r>
            <a:r>
              <a:rPr lang="ru-RU" sz="2000" dirty="0" smtClean="0">
                <a:solidFill>
                  <a:srgbClr val="FF0000"/>
                </a:solidFill>
              </a:rPr>
              <a:t>слушателем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5030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816163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213285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Что такое закон Перспективы.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1889015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99695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46732" y="2996952"/>
            <a:ext cx="30034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FF0000"/>
                </a:solidFill>
              </a:rPr>
              <a:t>Надо быть хорошим рассказчиком и </a:t>
            </a:r>
            <a:r>
              <a:rPr lang="ru-RU" sz="2000" dirty="0" smtClean="0">
                <a:solidFill>
                  <a:srgbClr val="FF0000"/>
                </a:solidFill>
              </a:rPr>
              <a:t>слушателем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6732" y="4149080"/>
            <a:ext cx="3003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Движение – это работа, а работа  приносит пользу.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664" y="376530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857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181852"/>
              </p:ext>
            </p:extLst>
          </p:nvPr>
        </p:nvGraphicFramePr>
        <p:xfrm>
          <a:off x="755575" y="1628798"/>
          <a:ext cx="7848873" cy="3506276"/>
        </p:xfrm>
        <a:graphic>
          <a:graphicData uri="http://schemas.openxmlformats.org/drawingml/2006/table">
            <a:tbl>
              <a:tblPr firstRow="1" firstCol="1" bandRow="1"/>
              <a:tblGrid>
                <a:gridCol w="3240361"/>
                <a:gridCol w="2304256"/>
                <a:gridCol w="2304256"/>
              </a:tblGrid>
              <a:tr h="301125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выглядит герой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зовут героя (ев)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Какие звуки издаёт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373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Лежит на диване,  в халате и с боку на бок переворачивается, только всё лицом кверху.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Господа на тоненьких ножках, с предлинными носами.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2249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змейка, то свернётся, то развернётся.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3373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 золотою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головкою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, в серебряной юбочке, и много их, много и все мал мала меньше.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05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5373216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Почему звучание колокольчиков разное? Найди ответ в тексте. Запиши.</a:t>
            </a:r>
            <a:endParaRPr lang="ru-RU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56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0" y="25866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ПРОВЕРКА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6632411"/>
              </p:ext>
            </p:extLst>
          </p:nvPr>
        </p:nvGraphicFramePr>
        <p:xfrm>
          <a:off x="827584" y="1268760"/>
          <a:ext cx="7560840" cy="3616518"/>
        </p:xfrm>
        <a:graphic>
          <a:graphicData uri="http://schemas.openxmlformats.org/drawingml/2006/table">
            <a:tbl>
              <a:tblPr firstRow="1" firstCol="1" bandRow="1"/>
              <a:tblGrid>
                <a:gridCol w="3678835"/>
                <a:gridCol w="2009797"/>
                <a:gridCol w="1872208"/>
              </a:tblGrid>
              <a:tr h="562114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выглядит герой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зовут героя (ев)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Какие звуки издаёт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172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Лежит на диване,  в халате и с боку на бок переворачивается, только всё лицом кверху.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НАДЗИРАТЕЛЬ</a:t>
                      </a:r>
                    </a:p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ВАЛИК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ШУРЫ - МУРЫ</a:t>
                      </a:r>
                      <a:endParaRPr lang="ru-RU" sz="20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820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Господа на тоненьких ножках, с предлинными носами.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ДЯДЬКИ</a:t>
                      </a:r>
                    </a:p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МОЛОТОЧКИ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ТУК -ТУК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114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Как змейка, то свернётся, то развернётся.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ЦАРЕВНА</a:t>
                      </a:r>
                    </a:p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ПРУЖИНКА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ЗИЦ-ЗИЦ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172">
                <a:tc>
                  <a:txBody>
                    <a:bodyPr/>
                    <a:lstStyle/>
                    <a:p>
                      <a:pPr>
                        <a:spcAft>
                          <a:spcPts val="75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 золотою головкою, в серебряной юбочке, и много их, много и все мал мала меньше.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МАЛЬЧИКИ – КОЛОКОЛЬЧИКИ 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ДИНЬ - ДИНЬ</a:t>
                      </a: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71600" y="5229200"/>
            <a:ext cx="7416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Стр.123      Кто из нас побольше, у того и голос потолще.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65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33386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213285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Что такое закон Перспективы.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1889015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99695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46732" y="2996952"/>
            <a:ext cx="3370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FF0000"/>
                </a:solidFill>
              </a:rPr>
              <a:t>Надо быть хорошим рассказчиком и </a:t>
            </a:r>
            <a:r>
              <a:rPr lang="ru-RU" sz="2000" dirty="0" smtClean="0">
                <a:solidFill>
                  <a:srgbClr val="FF0000"/>
                </a:solidFill>
              </a:rPr>
              <a:t>внимательным слушателем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6732" y="4149080"/>
            <a:ext cx="300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Движение приносит пользу.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664" y="376530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46732" y="4797152"/>
            <a:ext cx="320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Отчего зависит голос колокольчика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790" y="4500920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078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spcAft>
                <a:spcPts val="750"/>
              </a:spcAft>
            </a:pP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Механика — наука о механическом движении материальных тел и происходящих при этом взаимодействиях между ними. </a:t>
            </a:r>
            <a:endParaRPr lang="ru-RU" i="1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>
              <a:spcAft>
                <a:spcPts val="750"/>
              </a:spcAft>
            </a:pPr>
            <a:r>
              <a:rPr lang="ru-RU" i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Механика </a:t>
            </a:r>
            <a:r>
              <a:rPr lang="ru-RU" i="1" dirty="0">
                <a:solidFill>
                  <a:srgbClr val="000000"/>
                </a:solidFill>
                <a:latin typeface="Times New Roman"/>
                <a:ea typeface="Times New Roman"/>
              </a:rPr>
              <a:t>– один из разделов физики.</a:t>
            </a:r>
            <a:endParaRPr lang="ru-RU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308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hlinkClick r:id="rId3" action="ppaction://hlinkfile"/>
              </a:rPr>
              <a:t>Городок в табакерке (</a:t>
            </a:r>
            <a:r>
              <a:rPr lang="en-US" sz="2400" dirty="0" smtClean="0">
                <a:hlinkClick r:id="rId3" action="ppaction://hlinkfile"/>
              </a:rPr>
              <a:t>online-video-cutter.com).mp4</a:t>
            </a:r>
            <a:endParaRPr lang="ru-RU" sz="2400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sz="1400" dirty="0" smtClean="0">
              <a:hlinkClick r:id="rId4" action="ppaction://hlinkfile"/>
            </a:endParaRPr>
          </a:p>
          <a:p>
            <a:endParaRPr lang="ru-RU" sz="1400" dirty="0">
              <a:hlinkClick r:id="rId4" action="ppaction://hlinkfile"/>
            </a:endParaRPr>
          </a:p>
          <a:p>
            <a:endParaRPr lang="ru-RU" sz="1400" dirty="0" smtClean="0">
              <a:hlinkClick r:id="rId4" action="ppaction://hlinkfile"/>
            </a:endParaRPr>
          </a:p>
          <a:p>
            <a:r>
              <a:rPr lang="en-US" sz="1400" dirty="0" smtClean="0">
                <a:hlinkClick r:id="rId4" action="ppaction://hlinkfile"/>
              </a:rPr>
              <a:t>C:\Users\</a:t>
            </a:r>
            <a:r>
              <a:rPr lang="ru-RU" sz="1400" dirty="0" smtClean="0">
                <a:hlinkClick r:id="rId4" action="ppaction://hlinkfile"/>
              </a:rPr>
              <a:t>МАРИНА\</a:t>
            </a:r>
            <a:r>
              <a:rPr lang="en-US" sz="1400" dirty="0" smtClean="0">
                <a:hlinkClick r:id="rId4" action="ppaction://hlinkfile"/>
              </a:rPr>
              <a:t>Documents\</a:t>
            </a:r>
            <a:r>
              <a:rPr lang="ru-RU" sz="1400" dirty="0" smtClean="0">
                <a:hlinkClick r:id="rId4" action="ppaction://hlinkfile"/>
              </a:rPr>
              <a:t>Марина Витальевна\Школа России\4 класс\литературное чтение\Одоевский\Музыкальная шкатулка _ </a:t>
            </a:r>
            <a:r>
              <a:rPr lang="en-US" sz="1400" dirty="0" smtClean="0">
                <a:hlinkClick r:id="rId4" action="ppaction://hlinkfile"/>
              </a:rPr>
              <a:t>A small town in a music box (online-video-cutter.com).mp4</a:t>
            </a:r>
            <a:endParaRPr lang="ru-RU" sz="1400" dirty="0" smtClean="0"/>
          </a:p>
          <a:p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911897"/>
              </p:ext>
            </p:extLst>
          </p:nvPr>
        </p:nvGraphicFramePr>
        <p:xfrm>
          <a:off x="755576" y="3068960"/>
          <a:ext cx="7920883" cy="504056"/>
        </p:xfrm>
        <a:graphic>
          <a:graphicData uri="http://schemas.openxmlformats.org/drawingml/2006/table">
            <a:tbl>
              <a:tblPr firstRow="1" firstCol="1" bandRow="1"/>
              <a:tblGrid>
                <a:gridCol w="1584178"/>
                <a:gridCol w="1224136"/>
                <a:gridCol w="1800200"/>
                <a:gridCol w="2088232"/>
                <a:gridCol w="1224137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Пружинка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Валик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Молоточки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Колокольчики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750"/>
                        </a:spcAft>
                      </a:pPr>
                      <a:r>
                        <a:rPr lang="ru-RU" sz="2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67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2599885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213285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Что такое закон Перспективы.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1889015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299695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46732" y="2996952"/>
            <a:ext cx="33707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sz="2000" dirty="0">
                <a:solidFill>
                  <a:srgbClr val="FF0000"/>
                </a:solidFill>
              </a:rPr>
              <a:t>Надо быть хорошим рассказчиком и </a:t>
            </a:r>
            <a:r>
              <a:rPr lang="ru-RU" sz="2000" dirty="0" smtClean="0">
                <a:solidFill>
                  <a:srgbClr val="FF0000"/>
                </a:solidFill>
              </a:rPr>
              <a:t>внимательным слушателем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6732" y="4149080"/>
            <a:ext cx="30034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Движение приносит пользу.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664" y="3765302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746732" y="4797152"/>
            <a:ext cx="320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Отчего зависит </a:t>
            </a:r>
            <a:r>
              <a:rPr lang="ru-RU" sz="2000" smtClean="0">
                <a:solidFill>
                  <a:srgbClr val="FF0000"/>
                </a:solidFill>
              </a:rPr>
              <a:t>голос колокольчика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790" y="4500920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46732" y="5505038"/>
            <a:ext cx="3201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Отчего музыка в табакерке играет. Составили схему.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790" y="5176096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264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 </a:t>
            </a:r>
            <a:endParaRPr lang="ru-RU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7498920"/>
              </p:ext>
            </p:extLst>
          </p:nvPr>
        </p:nvGraphicFramePr>
        <p:xfrm>
          <a:off x="539552" y="1268760"/>
          <a:ext cx="8208913" cy="5050435"/>
        </p:xfrm>
        <a:graphic>
          <a:graphicData uri="http://schemas.openxmlformats.org/drawingml/2006/table">
            <a:tbl>
              <a:tblPr firstRow="1" firstCol="1" bandRow="1"/>
              <a:tblGrid>
                <a:gridCol w="266395"/>
                <a:gridCol w="1309082"/>
                <a:gridCol w="2089536"/>
                <a:gridCol w="754787"/>
                <a:gridCol w="3789113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Домашнее задание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Могут ли открытия Миши пригодиться нам в жизни? Какие советы ты бы дал детям на месте Миши?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02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Найди в тексте описание крышки табакерки и нарисуй  её.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Составь план произведения для краткого пересказа. Запиши его в тетрадь.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Учебник стр. 127 №7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Расскажи о путешествии в городок  Динь – Динь от лица Миши.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Найди в Интернете музыкальную пьесу  А.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Лядова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 «Музыкальная шкатулка». Послушай её.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Учебник стр. 127 №8 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Вспомни народные сказки, в которых описываются научные изобретения, техника.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625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7398084" cy="416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4437112"/>
            <a:ext cx="80648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работал(а):       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Спустя рукава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Засучив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рукава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Не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покладая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Сидел сложа руки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Рука об руку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9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6" y="16203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Что объединяет?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41" b="2248"/>
          <a:stretch/>
        </p:blipFill>
        <p:spPr bwMode="auto">
          <a:xfrm>
            <a:off x="1046194" y="1052736"/>
            <a:ext cx="2448272" cy="163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0498" y="1076091"/>
            <a:ext cx="1713790" cy="214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9512" y="2865130"/>
            <a:ext cx="4619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В.Ф. Одоевский «Городок в табакерке»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99592" y="3392713"/>
            <a:ext cx="36807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Авторская сказка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3928" y="3441917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Автор сказок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7904" y="4137508"/>
            <a:ext cx="36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«Сказка – ложь, да в ней намёк, добрым молодцам урок</a:t>
            </a:r>
            <a:r>
              <a:rPr lang="ru-RU" sz="2800" dirty="0" smtClean="0">
                <a:solidFill>
                  <a:srgbClr val="002060"/>
                </a:solidFill>
              </a:rPr>
              <a:t>!.»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  </a:t>
            </a:r>
          </a:p>
          <a:p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                   </a:t>
            </a:r>
            <a:r>
              <a:rPr lang="ru-RU" sz="2400" dirty="0" smtClean="0">
                <a:solidFill>
                  <a:srgbClr val="002060"/>
                </a:solidFill>
              </a:rPr>
              <a:t>/</a:t>
            </a:r>
            <a:r>
              <a:rPr lang="ru-RU" sz="2400" dirty="0" err="1">
                <a:solidFill>
                  <a:srgbClr val="002060"/>
                </a:solidFill>
              </a:rPr>
              <a:t>А.С.Пушкин</a:t>
            </a:r>
            <a:r>
              <a:rPr lang="ru-RU" sz="2400" dirty="0" smtClean="0">
                <a:solidFill>
                  <a:srgbClr val="002060"/>
                </a:solidFill>
              </a:rPr>
              <a:t>/                                                             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4143048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Чему  научит нас  сказка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В.Ф. Одоевского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 «Городок в табакерке?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2680594" y="5386722"/>
            <a:ext cx="260323" cy="4616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335787" y="5947703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>
                <a:solidFill>
                  <a:srgbClr val="FF0000"/>
                </a:solidFill>
              </a:rPr>
              <a:t>ЦЕЛЬ УРОКА</a:t>
            </a:r>
            <a:endParaRPr lang="ru-RU" sz="24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366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  <p:bldP spid="13" grpId="0"/>
      <p:bldP spid="1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</a:rPr>
              <a:t>Выдели среди случайных букв названия школьных предметов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Свлрпиррлитературающгкнгррисованиеагпнпкнрсветскаяэтикарнпрщцувфизикаошкрпшмузыкалрашгупфизкультурагцрраралжа</a:t>
            </a:r>
          </a:p>
        </p:txBody>
      </p:sp>
    </p:spTree>
    <p:extLst>
      <p:ext uri="{BB962C8B-B14F-4D97-AF65-F5344CB8AC3E}">
        <p14:creationId xmlns:p14="http://schemas.microsoft.com/office/powerpoint/2010/main" val="395507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9592560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184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B050"/>
                </a:solidFill>
              </a:rPr>
              <a:t>Используя опорные слова,  расскажите о главном герое </a:t>
            </a:r>
            <a:r>
              <a:rPr lang="ru-RU" sz="3600" b="1" dirty="0" smtClean="0">
                <a:solidFill>
                  <a:srgbClr val="00B050"/>
                </a:solidFill>
              </a:rPr>
              <a:t>Мише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500" dirty="0"/>
              <a:t>осторожный                   </a:t>
            </a:r>
            <a:r>
              <a:rPr lang="ru-RU" sz="3500" dirty="0" smtClean="0"/>
              <a:t>   </a:t>
            </a:r>
            <a:r>
              <a:rPr lang="ru-RU" sz="3500" dirty="0"/>
              <a:t>любопытный</a:t>
            </a:r>
          </a:p>
          <a:p>
            <a:pPr marL="0" indent="0">
              <a:buNone/>
            </a:pPr>
            <a:r>
              <a:rPr lang="ru-RU" sz="3500" dirty="0"/>
              <a:t>воспитанный                   </a:t>
            </a:r>
            <a:r>
              <a:rPr lang="ru-RU" sz="3500" dirty="0" smtClean="0"/>
              <a:t>  находчивый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учтивый                          </a:t>
            </a:r>
            <a:r>
              <a:rPr lang="ru-RU" sz="3500" dirty="0" smtClean="0"/>
              <a:t>    </a:t>
            </a:r>
            <a:r>
              <a:rPr lang="ru-RU" sz="3500" dirty="0"/>
              <a:t>добрый</a:t>
            </a:r>
          </a:p>
          <a:p>
            <a:pPr marL="0" indent="0">
              <a:buNone/>
            </a:pPr>
            <a:r>
              <a:rPr lang="ru-RU" sz="3500" dirty="0"/>
              <a:t>внимательный                 </a:t>
            </a:r>
            <a:r>
              <a:rPr lang="ru-RU" sz="3500" dirty="0" smtClean="0"/>
              <a:t> безответственный 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любознательный              </a:t>
            </a:r>
            <a:r>
              <a:rPr lang="ru-RU" sz="3500" dirty="0" smtClean="0"/>
              <a:t>равнодушный</a:t>
            </a:r>
          </a:p>
          <a:p>
            <a:pPr marL="0" indent="0">
              <a:buNone/>
            </a:pPr>
            <a:endParaRPr lang="ru-RU" sz="3500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11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0315365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895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ЗАКОН ПЕРСПЕКТИВЫ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9"/>
          <a:stretch/>
        </p:blipFill>
        <p:spPr bwMode="auto">
          <a:xfrm>
            <a:off x="16412" y="1330036"/>
            <a:ext cx="9144000" cy="552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958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8876332"/>
              </p:ext>
            </p:extLst>
          </p:nvPr>
        </p:nvGraphicFramePr>
        <p:xfrm>
          <a:off x="694709" y="286570"/>
          <a:ext cx="7771172" cy="6689868"/>
        </p:xfrm>
        <a:graphic>
          <a:graphicData uri="http://schemas.openxmlformats.org/drawingml/2006/table">
            <a:tbl>
              <a:tblPr firstRow="1" firstCol="1" bandRow="1"/>
              <a:tblGrid>
                <a:gridCol w="468392"/>
                <a:gridCol w="2301711"/>
                <a:gridCol w="3673955"/>
                <a:gridCol w="1327114"/>
              </a:tblGrid>
              <a:tr h="3771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Учебный предмет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Что нового узнал (а)?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Чему научился (ась)?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Светская этика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98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Рисование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Литературное чтение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Музыка 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 gridSpan="3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Отметка за урок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084" marR="67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08720"/>
            <a:ext cx="3219450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908720"/>
            <a:ext cx="12557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2132856"/>
            <a:ext cx="36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Что такое закон Перспективы.</a:t>
            </a:r>
            <a:endParaRPr lang="ru-RU" sz="20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7432" y="1889015"/>
            <a:ext cx="123190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32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0590" cy="685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771662"/>
              </p:ext>
            </p:extLst>
          </p:nvPr>
        </p:nvGraphicFramePr>
        <p:xfrm>
          <a:off x="755576" y="1916831"/>
          <a:ext cx="7776863" cy="3312368"/>
        </p:xfrm>
        <a:graphic>
          <a:graphicData uri="http://schemas.openxmlformats.org/drawingml/2006/table">
            <a:tbl>
              <a:tblPr firstRow="1" firstCol="1" bandRow="1"/>
              <a:tblGrid>
                <a:gridCol w="3672408"/>
                <a:gridCol w="4104455"/>
              </a:tblGrid>
              <a:tr h="1009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Вперёд не смейся над теми,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 больше другого знает.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91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Закусил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 кого поговорка дурная.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Иной и с поговоркой,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глаз.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9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спускает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язык.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285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768</Words>
  <Application>Microsoft Office PowerPoint</Application>
  <PresentationFormat>Экран (4:3)</PresentationFormat>
  <Paragraphs>396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Что объединяет?</vt:lpstr>
      <vt:lpstr>Выдели среди случайных букв названия школьных предметов</vt:lpstr>
      <vt:lpstr>Презентация PowerPoint</vt:lpstr>
      <vt:lpstr>Используя опорные слова,  расскажите о главном герое Мише</vt:lpstr>
      <vt:lpstr>Презентация PowerPoint</vt:lpstr>
      <vt:lpstr>ЗАКОН ПЕРСПЕКТИВЫ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ПРОВЕРКА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МАРТЕНС</cp:lastModifiedBy>
  <cp:revision>25</cp:revision>
  <dcterms:created xsi:type="dcterms:W3CDTF">2021-12-12T09:04:27Z</dcterms:created>
  <dcterms:modified xsi:type="dcterms:W3CDTF">2021-12-15T17:38:14Z</dcterms:modified>
</cp:coreProperties>
</file>