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9/11/2021</a:t>
            </a:fld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9/11/2021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9/11/2021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9/11/2021</a:t>
            </a:fld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9/11/2021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9/11/2021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9/11/2021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9/11/2021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9/11/2021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9/11/2021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9/11/2021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9/11/2021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916832"/>
            <a:ext cx="6906344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692424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bg1"/>
                </a:solidFill>
                <a:effectLst/>
                <a:latin typeface="Times New Roman"/>
                <a:ea typeface="Calibri"/>
              </a:rPr>
              <a:t>«</a:t>
            </a:r>
            <a:r>
              <a:rPr lang="ru-RU" sz="2000" i="1" dirty="0">
                <a:solidFill>
                  <a:schemeClr val="bg1"/>
                </a:solidFill>
                <a:effectLst/>
                <a:latin typeface="Times New Roman"/>
                <a:ea typeface="Calibri"/>
              </a:rPr>
              <a:t>Надо, чтобы за дверью каждого довольного, счастливого человека стоял кто-нибудь с молоточком и постоянно напоминал бы стуком, что есть несчастные, что, как бы он ни был счастлив, жизнь рано или поздно покажет ему свои когти, стрясётся беда – болезнь, бедность, потери, и его никто не увидит и не услышит, как теперь он не видит и не слышит других</a:t>
            </a:r>
            <a:r>
              <a:rPr lang="ru-RU" sz="2000" dirty="0">
                <a:solidFill>
                  <a:schemeClr val="bg1"/>
                </a:solidFill>
                <a:effectLst/>
                <a:latin typeface="Times New Roman"/>
                <a:ea typeface="Calibri"/>
              </a:rPr>
              <a:t>». 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744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«..Есть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ли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 "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Черный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монах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" 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добрый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гений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, успокаивающий утомленных Людей мечтами и грезами о роли "избранников божиих", благодетелей человечества, или, напротив, злой 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гений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, коварной лестью увлекающий людей в мир болезни, несчастия и горя для окружающих близких и, наконец, смерти? Я не знаю". * * ( Русское богатство. 1900. № 4. С. 132-133. )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599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20688"/>
            <a:ext cx="8191756" cy="5399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1783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5013176"/>
            <a:ext cx="8229600" cy="121920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effectLst/>
                <a:latin typeface="Times New Roman"/>
                <a:ea typeface="Calibri"/>
                <a:cs typeface="Times New Roman"/>
              </a:rPr>
              <a:t>«..Ты</a:t>
            </a:r>
            <a:r>
              <a:rPr lang="ru-RU" sz="4000" dirty="0"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4000" b="1" dirty="0">
                <a:effectLst/>
                <a:latin typeface="Times New Roman"/>
                <a:ea typeface="Calibri"/>
                <a:cs typeface="Times New Roman"/>
              </a:rPr>
              <a:t>один</a:t>
            </a:r>
            <a:r>
              <a:rPr lang="ru-RU" sz="4000" dirty="0"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4000" b="1" dirty="0">
                <a:effectLst/>
                <a:latin typeface="Times New Roman"/>
                <a:ea typeface="Calibri"/>
                <a:cs typeface="Times New Roman"/>
              </a:rPr>
              <a:t>из</a:t>
            </a:r>
            <a:r>
              <a:rPr lang="ru-RU" sz="4000" dirty="0"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4000" b="1" dirty="0">
                <a:effectLst/>
                <a:latin typeface="Times New Roman"/>
                <a:ea typeface="Calibri"/>
                <a:cs typeface="Times New Roman"/>
              </a:rPr>
              <a:t>тех</a:t>
            </a:r>
            <a:r>
              <a:rPr lang="ru-RU" sz="4000" dirty="0"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4000" b="1" dirty="0">
                <a:effectLst/>
                <a:latin typeface="Times New Roman"/>
                <a:ea typeface="Calibri"/>
                <a:cs typeface="Times New Roman"/>
              </a:rPr>
              <a:t>немногих</a:t>
            </a:r>
            <a:r>
              <a:rPr lang="ru-RU" sz="4000" dirty="0">
                <a:effectLst/>
                <a:latin typeface="Times New Roman"/>
                <a:ea typeface="Calibri"/>
                <a:cs typeface="Times New Roman"/>
              </a:rPr>
              <a:t>, </a:t>
            </a:r>
            <a:r>
              <a:rPr lang="ru-RU" sz="4000" b="1" dirty="0">
                <a:effectLst/>
                <a:latin typeface="Times New Roman"/>
                <a:ea typeface="Calibri"/>
                <a:cs typeface="Times New Roman"/>
              </a:rPr>
              <a:t>которые</a:t>
            </a:r>
            <a:r>
              <a:rPr lang="ru-RU" sz="4000" dirty="0"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4000" b="1" dirty="0">
                <a:effectLst/>
                <a:latin typeface="Times New Roman"/>
                <a:ea typeface="Calibri"/>
                <a:cs typeface="Times New Roman"/>
              </a:rPr>
              <a:t>по</a:t>
            </a:r>
            <a:r>
              <a:rPr lang="ru-RU" sz="4000" dirty="0"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4000" b="1" dirty="0">
                <a:effectLst/>
                <a:latin typeface="Times New Roman"/>
                <a:ea typeface="Calibri"/>
                <a:cs typeface="Times New Roman"/>
              </a:rPr>
              <a:t>справедливости</a:t>
            </a:r>
            <a:r>
              <a:rPr lang="ru-RU" sz="4000" dirty="0">
                <a:effectLst/>
                <a:latin typeface="Times New Roman"/>
                <a:ea typeface="Calibri"/>
                <a:cs typeface="Times New Roman"/>
              </a:rPr>
              <a:t> называются избранниками божиими. </a:t>
            </a:r>
            <a:r>
              <a:rPr lang="ru-RU" sz="4000" b="1" dirty="0">
                <a:effectLst/>
                <a:latin typeface="Times New Roman"/>
                <a:ea typeface="Calibri"/>
                <a:cs typeface="Times New Roman"/>
              </a:rPr>
              <a:t>Ты</a:t>
            </a:r>
            <a:r>
              <a:rPr lang="ru-RU" sz="4000" dirty="0">
                <a:effectLst/>
                <a:latin typeface="Times New Roman"/>
                <a:ea typeface="Calibri"/>
                <a:cs typeface="Times New Roman"/>
              </a:rPr>
              <a:t> служишь вечной правде. Твои мысли, намерения, твоя удивительная наука и вся твоя жизнь носят на себе божественную, небесную печать, так как посвящены они разумному и прекрасному, </a:t>
            </a:r>
            <a:r>
              <a:rPr lang="ru-RU" sz="4000" b="1" dirty="0">
                <a:effectLst/>
                <a:latin typeface="Times New Roman"/>
                <a:ea typeface="Calibri"/>
                <a:cs typeface="Times New Roman"/>
              </a:rPr>
              <a:t>то</a:t>
            </a:r>
            <a:r>
              <a:rPr lang="ru-RU" sz="4000" dirty="0">
                <a:effectLst/>
                <a:latin typeface="Times New Roman"/>
                <a:ea typeface="Calibri"/>
                <a:cs typeface="Times New Roman"/>
              </a:rPr>
              <a:t> есть </a:t>
            </a:r>
            <a:r>
              <a:rPr lang="ru-RU" sz="4000" b="1" dirty="0">
                <a:effectLst/>
                <a:latin typeface="Times New Roman"/>
                <a:ea typeface="Calibri"/>
                <a:cs typeface="Times New Roman"/>
              </a:rPr>
              <a:t>тому</a:t>
            </a:r>
            <a:r>
              <a:rPr lang="ru-RU" sz="4000" dirty="0">
                <a:effectLst/>
                <a:latin typeface="Times New Roman"/>
                <a:ea typeface="Calibri"/>
                <a:cs typeface="Times New Roman"/>
              </a:rPr>
              <a:t>, что вечно».</a:t>
            </a:r>
            <a:r>
              <a:rPr lang="ru-RU" sz="36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230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00808"/>
            <a:ext cx="6279141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04392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«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Странно</a:t>
            </a:r>
            <a:r>
              <a:rPr lang="ru-RU" sz="2400" dirty="0">
                <a:effectLst/>
                <a:latin typeface="Times New Roman"/>
                <a:ea typeface="Calibri"/>
                <a:cs typeface="Times New Roman"/>
              </a:rPr>
              <a:t>, </a:t>
            </a:r>
            <a:r>
              <a:rPr lang="ru-RU" sz="2400" b="1" dirty="0">
                <a:effectLst/>
                <a:latin typeface="Times New Roman"/>
                <a:ea typeface="Calibri"/>
                <a:cs typeface="Times New Roman"/>
              </a:rPr>
              <a:t>ты</a:t>
            </a:r>
            <a:r>
              <a:rPr lang="ru-RU" sz="2400" dirty="0">
                <a:effectLst/>
                <a:latin typeface="Times New Roman"/>
                <a:ea typeface="Calibri"/>
                <a:cs typeface="Times New Roman"/>
              </a:rPr>
              <a:t> повторяешь </a:t>
            </a:r>
            <a:r>
              <a:rPr lang="ru-RU" sz="2400" b="1" dirty="0">
                <a:effectLst/>
                <a:latin typeface="Times New Roman"/>
                <a:ea typeface="Calibri"/>
                <a:cs typeface="Times New Roman"/>
              </a:rPr>
              <a:t>то</a:t>
            </a:r>
            <a:r>
              <a:rPr lang="ru-RU" sz="2400" dirty="0">
                <a:effectLst/>
                <a:latin typeface="Times New Roman"/>
                <a:ea typeface="Calibri"/>
                <a:cs typeface="Times New Roman"/>
              </a:rPr>
              <a:t>, </a:t>
            </a:r>
            <a:r>
              <a:rPr lang="ru-RU" sz="2400" b="1" dirty="0">
                <a:effectLst/>
                <a:latin typeface="Times New Roman"/>
                <a:ea typeface="Calibri"/>
                <a:cs typeface="Times New Roman"/>
              </a:rPr>
              <a:t>что</a:t>
            </a:r>
            <a:r>
              <a:rPr lang="ru-RU" sz="2400" dirty="0">
                <a:effectLst/>
                <a:latin typeface="Times New Roman"/>
                <a:ea typeface="Calibri"/>
                <a:cs typeface="Times New Roman"/>
              </a:rPr>
              <a:t> часто </a:t>
            </a:r>
            <a:r>
              <a:rPr lang="ru-RU" sz="2400" b="1" dirty="0">
                <a:effectLst/>
                <a:latin typeface="Times New Roman"/>
                <a:ea typeface="Calibri"/>
                <a:cs typeface="Times New Roman"/>
              </a:rPr>
              <a:t>мне</a:t>
            </a:r>
            <a:r>
              <a:rPr lang="ru-RU" sz="2400" dirty="0"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2400" b="1" dirty="0">
                <a:effectLst/>
                <a:latin typeface="Times New Roman"/>
                <a:ea typeface="Calibri"/>
                <a:cs typeface="Times New Roman"/>
              </a:rPr>
              <a:t>самому</a:t>
            </a:r>
            <a:r>
              <a:rPr lang="ru-RU" sz="2400" dirty="0"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2400" b="1" dirty="0">
                <a:effectLst/>
                <a:latin typeface="Times New Roman"/>
                <a:ea typeface="Calibri"/>
                <a:cs typeface="Times New Roman"/>
              </a:rPr>
              <a:t>приходит</a:t>
            </a:r>
            <a:r>
              <a:rPr lang="ru-RU" sz="2400" dirty="0"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2400" b="1" dirty="0">
                <a:effectLst/>
                <a:latin typeface="Times New Roman"/>
                <a:ea typeface="Calibri"/>
                <a:cs typeface="Times New Roman"/>
              </a:rPr>
              <a:t>в</a:t>
            </a:r>
            <a:r>
              <a:rPr lang="ru-RU" sz="2400" dirty="0"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2400" b="1" dirty="0">
                <a:effectLst/>
                <a:latin typeface="Times New Roman"/>
                <a:ea typeface="Calibri"/>
                <a:cs typeface="Times New Roman"/>
              </a:rPr>
              <a:t>голову</a:t>
            </a:r>
            <a:r>
              <a:rPr lang="ru-RU" sz="2400" dirty="0">
                <a:effectLst/>
                <a:latin typeface="Times New Roman"/>
                <a:ea typeface="Calibri"/>
                <a:cs typeface="Times New Roman"/>
              </a:rPr>
              <a:t>, — </a:t>
            </a:r>
            <a:r>
              <a:rPr lang="ru-RU" sz="2400" b="1" dirty="0">
                <a:effectLst/>
                <a:latin typeface="Times New Roman"/>
                <a:ea typeface="Calibri"/>
                <a:cs typeface="Times New Roman"/>
              </a:rPr>
              <a:t>сказал</a:t>
            </a:r>
            <a:r>
              <a:rPr lang="ru-RU" sz="2400" dirty="0"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2400" dirty="0" err="1">
                <a:effectLst/>
                <a:latin typeface="Times New Roman"/>
                <a:ea typeface="Calibri"/>
                <a:cs typeface="Times New Roman"/>
              </a:rPr>
              <a:t>Коврин</a:t>
            </a:r>
            <a:r>
              <a:rPr lang="ru-RU" sz="2400" dirty="0">
                <a:effectLst/>
                <a:latin typeface="Times New Roman"/>
                <a:ea typeface="Calibri"/>
                <a:cs typeface="Times New Roman"/>
              </a:rPr>
              <a:t>. — </a:t>
            </a:r>
            <a:r>
              <a:rPr lang="ru-RU" sz="2400" b="1" dirty="0">
                <a:effectLst/>
                <a:latin typeface="Times New Roman"/>
                <a:ea typeface="Calibri"/>
                <a:cs typeface="Times New Roman"/>
              </a:rPr>
              <a:t>Ты</a:t>
            </a:r>
            <a:r>
              <a:rPr lang="ru-RU" sz="2400" dirty="0">
                <a:effectLst/>
                <a:latin typeface="Times New Roman"/>
                <a:ea typeface="Calibri"/>
                <a:cs typeface="Times New Roman"/>
              </a:rPr>
              <a:t> как будто подсмотрел и подслушал мои сокровенные мысли</a:t>
            </a: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.».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5780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603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95936" y="5661248"/>
            <a:ext cx="5559152" cy="621716"/>
          </a:xfrm>
        </p:spPr>
        <p:txBody>
          <a:bodyPr/>
          <a:lstStyle/>
          <a:p>
            <a:r>
              <a:rPr lang="ru-RU" sz="1800" dirty="0" smtClean="0"/>
              <a:t>Подготовил учитель русского языка и литературы Николенко Е.А.</a:t>
            </a:r>
          </a:p>
          <a:p>
            <a:r>
              <a:rPr lang="ru-RU" sz="1800" dirty="0" smtClean="0"/>
              <a:t>МБОУ СОШ№6 г. Пятигорск</a:t>
            </a: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 dirty="0"/>
              <a:t>Тема урока: </a:t>
            </a:r>
            <a:r>
              <a:rPr lang="ru-RU" sz="4400" dirty="0" smtClean="0"/>
              <a:t>Мистика в жизни одного из самых загадочных писателей.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83265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96752"/>
            <a:ext cx="3665220" cy="5004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0" y="692696"/>
            <a:ext cx="4114800" cy="4464496"/>
          </a:xfrm>
        </p:spPr>
        <p:txBody>
          <a:bodyPr>
            <a:noAutofit/>
          </a:bodyPr>
          <a:lstStyle/>
          <a:p>
            <a:r>
              <a:rPr lang="ru-RU" sz="2800" dirty="0" smtClean="0">
                <a:effectLst/>
                <a:latin typeface="Times New Roman"/>
                <a:ea typeface="Calibri"/>
              </a:rPr>
              <a:t>«</a:t>
            </a:r>
            <a:r>
              <a:rPr lang="ru-RU" sz="2800" dirty="0">
                <a:effectLst/>
                <a:latin typeface="Times New Roman"/>
                <a:ea typeface="Calibri"/>
              </a:rPr>
              <a:t>преступник ростом был метра под два, имел солдатскую выправку и был неимоверно силен, а справился с ним паренек, который ростом был не выше пупка нападавшего»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0322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19200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1C1C1C"/>
                </a:solidFill>
                <a:effectLst/>
                <a:latin typeface="Arial"/>
              </a:rPr>
              <a:t>«</a:t>
            </a:r>
            <a:r>
              <a:rPr lang="ru-RU" sz="2800" i="1" dirty="0">
                <a:solidFill>
                  <a:srgbClr val="1C1C1C"/>
                </a:solidFill>
                <a:effectLst/>
                <a:latin typeface="Arial"/>
              </a:rPr>
              <a:t>Чудес нет, бога нет, того света нет, жизнь коротка и едина, умер — и в землю, никуда более</a:t>
            </a:r>
            <a:r>
              <a:rPr lang="ru-RU" sz="2800" dirty="0">
                <a:solidFill>
                  <a:srgbClr val="1C1C1C"/>
                </a:solidFill>
                <a:effectLst/>
                <a:latin typeface="Arial"/>
              </a:rPr>
              <a:t>», — был убежден Чехов</a:t>
            </a:r>
            <a:r>
              <a:rPr lang="ru-RU" sz="2800" dirty="0" smtClean="0">
                <a:solidFill>
                  <a:srgbClr val="1C1C1C"/>
                </a:solidFill>
                <a:effectLst/>
                <a:latin typeface="Arial"/>
              </a:rPr>
              <a:t>.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628800"/>
            <a:ext cx="8382000" cy="459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3250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524000"/>
            <a:ext cx="6858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effectLst/>
                <a:latin typeface="Times New Roman"/>
                <a:ea typeface="Calibri"/>
              </a:rPr>
              <a:t> «У меня было видение: если я тебя не выгоню сейчас, я не расстанусь с тобой до конца дней, а жить с тобой до старости мне совсем не хочется».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97510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2564904"/>
            <a:ext cx="5169281" cy="3679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03848" y="1268760"/>
            <a:ext cx="5698976" cy="1219200"/>
          </a:xfrm>
        </p:spPr>
        <p:txBody>
          <a:bodyPr>
            <a:normAutofit fontScale="90000"/>
          </a:bodyPr>
          <a:lstStyle/>
          <a:p>
            <a:r>
              <a:rPr lang="ru-RU" sz="4400" dirty="0">
                <a:effectLst/>
                <a:latin typeface="Times New Roman"/>
                <a:ea typeface="Calibri"/>
              </a:rPr>
              <a:t>«Я видел вас во сне, вы сломаете руку».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522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638" y="1524000"/>
            <a:ext cx="6664723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>
                <a:effectLst/>
                <a:latin typeface="Times New Roman"/>
                <a:ea typeface="Calibri"/>
              </a:rPr>
              <a:t>«Ребенок! Ребенок будет мертвым!»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392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716016" y="260648"/>
            <a:ext cx="4258816" cy="6696744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«..На горизонте, точно вихрь или смерч, поднимался от земли до неба высокий черный столб. Контуры у него были неясны, но и первое же мгновение можно было понять, что он не стоял на месте, а двигался с страшною быстротой, двигался именно сюда, прямо на </a:t>
            </a:r>
            <a:r>
              <a:rPr lang="ru-RU" sz="2800" dirty="0" err="1">
                <a:latin typeface="Times New Roman"/>
                <a:ea typeface="Calibri"/>
                <a:cs typeface="Times New Roman"/>
              </a:rPr>
              <a:t>Коврина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, и чем ближе он подвигался, тем становился все меньше и яснее. </a:t>
            </a:r>
            <a:r>
              <a:rPr lang="ru-RU" sz="2800" dirty="0" err="1">
                <a:latin typeface="Times New Roman"/>
                <a:ea typeface="Calibri"/>
                <a:cs typeface="Times New Roman"/>
              </a:rPr>
              <a:t>Коврин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 бросился в сторону, в рожь, чтобы дать ему дорогу, и едва успел это сделать… Монах в 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черной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 одежде, с седою головой и 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черными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 бровями, скрестив на груди руки, пронесся мимо…»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4420358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709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84784"/>
            <a:ext cx="7209496" cy="4789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Андрей </a:t>
            </a:r>
            <a:r>
              <a:rPr lang="ru-RU" dirty="0" err="1" smtClean="0"/>
              <a:t>Коврин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085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76</TotalTime>
  <Words>226</Words>
  <Application>Microsoft Office PowerPoint</Application>
  <PresentationFormat>Экран (4:3)</PresentationFormat>
  <Paragraphs>15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Бумажная</vt:lpstr>
      <vt:lpstr>«Надо, чтобы за дверью каждого довольного, счастливого человека стоял кто-нибудь с молоточком и постоянно напоминал бы стуком, что есть несчастные, что, как бы он ни был счастлив, жизнь рано или поздно покажет ему свои когти, стрясётся беда – болезнь, бедность, потери, и его никто не увидит и не услышит, как теперь он не видит и не слышит других». </vt:lpstr>
      <vt:lpstr>Тема урока: Мистика в жизни одного из самых загадочных писателей.</vt:lpstr>
      <vt:lpstr>«преступник ростом был метра под два, имел солдатскую выправку и был неимоверно силен, а справился с ним паренек, который ростом был не выше пупка нападавшего»</vt:lpstr>
      <vt:lpstr>«Чудес нет, бога нет, того света нет, жизнь коротка и едина, умер — и в землю, никуда более», — был убежден Чехов.</vt:lpstr>
      <vt:lpstr> «У меня было видение: если я тебя не выгоню сейчас, я не расстанусь с тобой до конца дней, а жить с тобой до старости мне совсем не хочется».</vt:lpstr>
      <vt:lpstr>«Я видел вас во сне, вы сломаете руку». </vt:lpstr>
      <vt:lpstr>«Ребенок! Ребенок будет мертвым!» </vt:lpstr>
      <vt:lpstr>Презентация PowerPoint</vt:lpstr>
      <vt:lpstr>Андрей Коврин</vt:lpstr>
      <vt:lpstr>Презентация PowerPoint</vt:lpstr>
      <vt:lpstr>Презентация PowerPoint</vt:lpstr>
      <vt:lpstr>«..Ты один из тех немногих, которые по справедливости называются избранниками божиими. Ты служишь вечной правде. Твои мысли, намерения, твоя удивительная наука и вся твоя жизнь носят на себе божественную, небесную печать, так как посвящены они разумному и прекрасному, то есть тому, что вечно». </vt:lpstr>
      <vt:lpstr>«Странно, ты повторяешь то, что часто мне самому приходит в голову, — сказал Коврин. — Ты как будто подсмотрел и подслушал мои сокровенные мысли.».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«Надо, чтобы за дверью каждого довольного, счастливого человека стоял кто-нибудь с молоточком и постоянно напоминал бы стуком, что есть несчастные, что, как бы он ни был счастлив, жизнь рано или поздно покажет ему свои когти, стрясётся беда – болезнь, бедность, потери, и его никто не увидит и не услышит, как теперь он не видит и не слышит других».</dc:title>
  <dc:creator>Екатерина</dc:creator>
  <cp:lastModifiedBy>Екатерина</cp:lastModifiedBy>
  <cp:revision>6</cp:revision>
  <dcterms:created xsi:type="dcterms:W3CDTF">2021-09-11T17:42:30Z</dcterms:created>
  <dcterms:modified xsi:type="dcterms:W3CDTF">2021-09-11T18:59:18Z</dcterms:modified>
</cp:coreProperties>
</file>