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74" r:id="rId3"/>
    <p:sldId id="273" r:id="rId4"/>
    <p:sldId id="275" r:id="rId5"/>
    <p:sldId id="265" r:id="rId6"/>
    <p:sldId id="272" r:id="rId7"/>
    <p:sldId id="269" r:id="rId8"/>
    <p:sldId id="276" r:id="rId9"/>
    <p:sldId id="279" r:id="rId10"/>
    <p:sldId id="267" r:id="rId11"/>
    <p:sldId id="266" r:id="rId12"/>
    <p:sldId id="284" r:id="rId13"/>
    <p:sldId id="283" r:id="rId14"/>
    <p:sldId id="285" r:id="rId15"/>
    <p:sldId id="258" r:id="rId16"/>
    <p:sldId id="281" r:id="rId17"/>
    <p:sldId id="259" r:id="rId18"/>
    <p:sldId id="280" r:id="rId19"/>
    <p:sldId id="282" r:id="rId20"/>
    <p:sldId id="260" r:id="rId21"/>
    <p:sldId id="288" r:id="rId22"/>
    <p:sldId id="289" r:id="rId23"/>
    <p:sldId id="286" r:id="rId24"/>
    <p:sldId id="28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>
            <a:alpha val="5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88752" y="1928802"/>
            <a:ext cx="75090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accent6">
                      <a:lumMod val="50000"/>
                    </a:schemeClr>
                  </a:solidFill>
                </a:ln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Дополнительная общеобразовательная программа </a:t>
            </a:r>
            <a:endParaRPr lang="ru-RU" sz="2000" dirty="0">
              <a:ln w="12700">
                <a:solidFill>
                  <a:schemeClr val="accent6">
                    <a:lumMod val="50000"/>
                  </a:schemeClr>
                </a:solidFill>
              </a:ln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2214554"/>
            <a:ext cx="75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/>
              <a:t>«Юный эколог»</a:t>
            </a:r>
            <a:endParaRPr lang="ru-RU" sz="8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57488" y="3929066"/>
            <a:ext cx="58579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/>
              <a:t>Педагог доп.образования</a:t>
            </a:r>
          </a:p>
          <a:p>
            <a:pPr algn="r"/>
            <a:r>
              <a:rPr lang="ru-RU" sz="2800" b="1" dirty="0" smtClean="0"/>
              <a:t>МБОУ «Лицей №13»:</a:t>
            </a:r>
          </a:p>
          <a:p>
            <a:pPr algn="r"/>
            <a:r>
              <a:rPr lang="ru-RU" sz="2800" b="1" dirty="0" err="1" smtClean="0"/>
              <a:t>Коцупей</a:t>
            </a:r>
            <a:r>
              <a:rPr lang="ru-RU" sz="2800" b="1" dirty="0" smtClean="0"/>
              <a:t>  Ирина Александровна</a:t>
            </a:r>
          </a:p>
        </p:txBody>
      </p:sp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3071802" y="2357430"/>
          <a:ext cx="2871787" cy="4064000"/>
        </p:xfrm>
        <a:graphic>
          <a:graphicData uri="http://schemas.openxmlformats.org/presentationml/2006/ole">
            <p:oleObj spid="_x0000_s8194" name="Acrobat Document" r:id="rId3" imgW="5667037" imgH="8019948" progId="AcroExch.Document.DC">
              <p:embed/>
            </p:oleObj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285720" y="2428868"/>
          <a:ext cx="2871787" cy="4064000"/>
        </p:xfrm>
        <a:graphic>
          <a:graphicData uri="http://schemas.openxmlformats.org/presentationml/2006/ole">
            <p:oleObj spid="_x0000_s8195" name="Acrobat Document" r:id="rId4" imgW="5667037" imgH="8019948" progId="AcroExch.Document.DC">
              <p:embed/>
            </p:oleObj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6000760" y="2357430"/>
          <a:ext cx="2871787" cy="4064000"/>
        </p:xfrm>
        <a:graphic>
          <a:graphicData uri="http://schemas.openxmlformats.org/presentationml/2006/ole">
            <p:oleObj spid="_x0000_s8196" name="Acrobat Document" r:id="rId5" imgW="5667037" imgH="8019948" progId="AcroExch.Document.DC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00034" y="428604"/>
            <a:ext cx="757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0000"/>
                </a:solidFill>
              </a:rPr>
              <a:t>ВСЕРОССИЙСКИЙ КОНКУРС «МЕДАЛИНГРАД»</a:t>
            </a:r>
            <a:endParaRPr lang="ru-RU" sz="3600" b="1" dirty="0">
              <a:solidFill>
                <a:srgbClr val="CC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214282" y="2000240"/>
          <a:ext cx="2871787" cy="4064000"/>
        </p:xfrm>
        <a:graphic>
          <a:graphicData uri="http://schemas.openxmlformats.org/presentationml/2006/ole">
            <p:oleObj spid="_x0000_s9217" name="Acrobat Document" r:id="rId3" imgW="5667037" imgH="8019948" progId="AcroExch.Document.DC">
              <p:embed/>
            </p:oleObj>
          </a:graphicData>
        </a:graphic>
      </p:graphicFrame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3214678" y="2571744"/>
          <a:ext cx="2871787" cy="4064000"/>
        </p:xfrm>
        <a:graphic>
          <a:graphicData uri="http://schemas.openxmlformats.org/presentationml/2006/ole">
            <p:oleObj spid="_x0000_s9218" name="Acrobat Document" r:id="rId4" imgW="5667037" imgH="8019948" progId="AcroExch.Document.DC">
              <p:embed/>
            </p:oleObj>
          </a:graphicData>
        </a:graphic>
      </p:graphicFrame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6072198" y="2000240"/>
          <a:ext cx="2871787" cy="4064000"/>
        </p:xfrm>
        <a:graphic>
          <a:graphicData uri="http://schemas.openxmlformats.org/presentationml/2006/ole">
            <p:oleObj spid="_x0000_s9219" name="Acrobat Document" r:id="rId5" imgW="5667037" imgH="8019948" progId="AcroExch.Document.DC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2976" y="357166"/>
            <a:ext cx="7358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0000"/>
                </a:solidFill>
              </a:rPr>
              <a:t>ВСЕРОССИЙСКИЙ ТВОРЧЕСКИЙ КОНКУРС «ТАЛАНТОХА»</a:t>
            </a:r>
            <a:endParaRPr lang="ru-RU" sz="3600" b="1" dirty="0">
              <a:solidFill>
                <a:srgbClr val="CC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Всероссийский конкурс «Эрудит»</a:t>
            </a:r>
            <a:endParaRPr lang="ru-RU" dirty="0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28596" y="1428736"/>
          <a:ext cx="3643338" cy="5155858"/>
        </p:xfrm>
        <a:graphic>
          <a:graphicData uri="http://schemas.openxmlformats.org/presentationml/2006/ole">
            <p:oleObj spid="_x0000_s40962" name="Acrobat Document" r:id="rId3" imgW="5667037" imgH="8019948" progId="AcroExch.Document.DC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071934" y="1500174"/>
            <a:ext cx="435771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C0000"/>
                </a:solidFill>
                <a:latin typeface="Arial Black" pitchFamily="34" charset="0"/>
              </a:rPr>
              <a:t>2014-2015 учебный год</a:t>
            </a:r>
          </a:p>
          <a:p>
            <a:r>
              <a:rPr lang="ru-RU" sz="2400" dirty="0" smtClean="0">
                <a:solidFill>
                  <a:srgbClr val="CC0000"/>
                </a:solidFill>
              </a:rPr>
              <a:t>7-победителей</a:t>
            </a:r>
          </a:p>
          <a:p>
            <a:r>
              <a:rPr lang="ru-RU" sz="2400" dirty="0" smtClean="0">
                <a:solidFill>
                  <a:srgbClr val="CC0000"/>
                </a:solidFill>
              </a:rPr>
              <a:t>5-призеров</a:t>
            </a:r>
          </a:p>
          <a:p>
            <a:r>
              <a:rPr lang="ru-RU" sz="2400" dirty="0" smtClean="0">
                <a:solidFill>
                  <a:srgbClr val="CC0000"/>
                </a:solidFill>
                <a:latin typeface="Arial Black" pitchFamily="34" charset="0"/>
              </a:rPr>
              <a:t>2015-2016 учебный год</a:t>
            </a:r>
          </a:p>
          <a:p>
            <a:r>
              <a:rPr lang="ru-RU" sz="2400" dirty="0" smtClean="0">
                <a:solidFill>
                  <a:srgbClr val="CC0000"/>
                </a:solidFill>
              </a:rPr>
              <a:t>25-победителей</a:t>
            </a:r>
          </a:p>
          <a:p>
            <a:r>
              <a:rPr lang="ru-RU" sz="2400" dirty="0" smtClean="0">
                <a:solidFill>
                  <a:srgbClr val="CC0000"/>
                </a:solidFill>
              </a:rPr>
              <a:t>13 призеров</a:t>
            </a:r>
          </a:p>
          <a:p>
            <a:r>
              <a:rPr lang="ru-RU" sz="2400" dirty="0" smtClean="0">
                <a:solidFill>
                  <a:srgbClr val="CC0000"/>
                </a:solidFill>
                <a:latin typeface="Arial Black" pitchFamily="34" charset="0"/>
              </a:rPr>
              <a:t>2016-2017 учебный год</a:t>
            </a:r>
          </a:p>
          <a:p>
            <a:r>
              <a:rPr lang="ru-RU" sz="2400" dirty="0" smtClean="0">
                <a:solidFill>
                  <a:srgbClr val="CC0000"/>
                </a:solidFill>
              </a:rPr>
              <a:t>32-победителя</a:t>
            </a:r>
          </a:p>
          <a:p>
            <a:r>
              <a:rPr lang="ru-RU" sz="2400" dirty="0" smtClean="0">
                <a:solidFill>
                  <a:srgbClr val="CC0000"/>
                </a:solidFill>
              </a:rPr>
              <a:t>12-призеров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C0000"/>
                </a:solidFill>
              </a:rPr>
              <a:t>Всероссийский конкурс </a:t>
            </a:r>
            <a:br>
              <a:rPr lang="ru-RU" b="1" dirty="0" smtClean="0">
                <a:solidFill>
                  <a:srgbClr val="CC0000"/>
                </a:solidFill>
              </a:rPr>
            </a:br>
            <a:r>
              <a:rPr lang="ru-RU" b="1" dirty="0" smtClean="0">
                <a:solidFill>
                  <a:srgbClr val="CC0000"/>
                </a:solidFill>
              </a:rPr>
              <a:t>« 100 чудес света»</a:t>
            </a:r>
            <a:endParaRPr lang="ru-RU" b="1" dirty="0">
              <a:solidFill>
                <a:srgbClr val="CC0000"/>
              </a:solidFill>
            </a:endParaRPr>
          </a:p>
        </p:txBody>
      </p:sp>
      <p:pic>
        <p:nvPicPr>
          <p:cNvPr id="35843" name="Picture 3" descr="C:\Users\Ирина\Desktop\ЗАПИСАТЬ ДИСК\ФОТОГРАФМИИ НАСАЙТ\IMG_393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1714488"/>
            <a:ext cx="5143536" cy="4143404"/>
          </a:xfrm>
          <a:prstGeom prst="rect">
            <a:avLst/>
          </a:prstGeom>
          <a:noFill/>
        </p:spPr>
      </p:pic>
      <p:pic>
        <p:nvPicPr>
          <p:cNvPr id="35844" name="Picture 4" descr="D:\Рабочий стол\ГРАМОТЫ\грамоты 2015-16г\аванта\Шишкину Арсению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2"/>
            <a:ext cx="3206052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C0000"/>
                </a:solidFill>
              </a:rPr>
              <a:t>Областной конкурс им.Белкина</a:t>
            </a:r>
            <a:endParaRPr lang="ru-RU" b="1" dirty="0">
              <a:solidFill>
                <a:srgbClr val="CC0000"/>
              </a:solidFill>
            </a:endParaRPr>
          </a:p>
        </p:txBody>
      </p:sp>
      <p:pic>
        <p:nvPicPr>
          <p:cNvPr id="6" name="Содержимое 5" descr="в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71736" y="1285860"/>
            <a:ext cx="3836694" cy="5416691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C0000"/>
                </a:solidFill>
              </a:rPr>
              <a:t>Городской конкурс  </a:t>
            </a:r>
            <a:br>
              <a:rPr lang="ru-RU" b="1" dirty="0" smtClean="0">
                <a:solidFill>
                  <a:srgbClr val="CC0000"/>
                </a:solidFill>
              </a:rPr>
            </a:br>
            <a:r>
              <a:rPr lang="ru-RU" b="1" dirty="0" smtClean="0">
                <a:solidFill>
                  <a:srgbClr val="CC0000"/>
                </a:solidFill>
              </a:rPr>
              <a:t>«Юный натуралист»</a:t>
            </a:r>
            <a:endParaRPr lang="ru-RU" b="1" dirty="0">
              <a:solidFill>
                <a:srgbClr val="CC0000"/>
              </a:solidFill>
            </a:endParaRPr>
          </a:p>
        </p:txBody>
      </p:sp>
      <p:pic>
        <p:nvPicPr>
          <p:cNvPr id="25601" name="Picture 1" descr="D:\Рабочий стол\ГРАМОТЫ\ГРАМОТЫ2014-15\юный натуралист\Scan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3199655" cy="4525963"/>
          </a:xfrm>
          <a:prstGeom prst="rect">
            <a:avLst/>
          </a:prstGeom>
          <a:noFill/>
        </p:spPr>
      </p:pic>
      <p:pic>
        <p:nvPicPr>
          <p:cNvPr id="25603" name="Picture 3" descr="C:\Users\Ирина\Desktop\ЗАПИСАТЬ ДИСК\ФОТОГРАФМИИ НАСАЙТ\мои работы\дети\IMG_09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3392" y="1571612"/>
            <a:ext cx="3279004" cy="235745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143372" y="4357694"/>
            <a:ext cx="45005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Дудко Александр-5класс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Ткаченко Софья-7класс</a:t>
            </a:r>
          </a:p>
          <a:p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Турасова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Анастасия-7класс</a:t>
            </a:r>
          </a:p>
          <a:p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Флоренко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Егор-7класс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Макарова Анастасия-7класс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Изикеева Анастасия- 7класс</a:t>
            </a: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C:\Users\Ирина\Desktop\ЗАПИСАТЬ ДИСК\ФОТОГРАФМИИ НАСАЙТ\мои работы\дети\IMG_87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C0000"/>
                </a:solidFill>
              </a:rPr>
              <a:t>Городской конкурс «Тропинка»</a:t>
            </a:r>
            <a:endParaRPr lang="ru-RU" b="1" dirty="0">
              <a:solidFill>
                <a:srgbClr val="CC0000"/>
              </a:solidFill>
            </a:endParaRPr>
          </a:p>
        </p:txBody>
      </p:sp>
      <p:pic>
        <p:nvPicPr>
          <p:cNvPr id="24577" name="Picture 1" descr="C:\Users\Ирина\Desktop\ЗАПИСАТЬ ДИСК\ФОТОГРАФМИИ НАСАЙТ\мои работы\дети\IMG_41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1643050"/>
            <a:ext cx="4857783" cy="330812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86380" y="1714488"/>
            <a:ext cx="364333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/>
              <a:t>Варлаков</a:t>
            </a:r>
            <a:r>
              <a:rPr lang="ru-RU" sz="3200" b="1" dirty="0" smtClean="0"/>
              <a:t> Сергей- </a:t>
            </a:r>
          </a:p>
          <a:p>
            <a:r>
              <a:rPr lang="ru-RU" sz="3200" b="1" dirty="0" smtClean="0"/>
              <a:t>3 класс</a:t>
            </a:r>
          </a:p>
          <a:p>
            <a:r>
              <a:rPr lang="ru-RU" sz="3200" b="1" dirty="0" err="1" smtClean="0"/>
              <a:t>Гарифзянов</a:t>
            </a:r>
            <a:r>
              <a:rPr lang="ru-RU" sz="3200" b="1" dirty="0" smtClean="0"/>
              <a:t> Эмиль -3класс</a:t>
            </a:r>
          </a:p>
          <a:p>
            <a:r>
              <a:rPr lang="ru-RU" sz="3200" b="1" dirty="0" err="1" smtClean="0"/>
              <a:t>Сайгин</a:t>
            </a:r>
            <a:r>
              <a:rPr lang="ru-RU" sz="3200" b="1" dirty="0" smtClean="0"/>
              <a:t> Эрик-</a:t>
            </a:r>
          </a:p>
          <a:p>
            <a:r>
              <a:rPr lang="ru-RU" sz="3200" b="1" dirty="0" smtClean="0"/>
              <a:t>3 класс</a:t>
            </a:r>
            <a:endParaRPr lang="ru-RU" sz="32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C0000"/>
                </a:solidFill>
              </a:rPr>
              <a:t>Всероссийский урок </a:t>
            </a:r>
            <a:br>
              <a:rPr lang="ru-RU" b="1" dirty="0" smtClean="0">
                <a:solidFill>
                  <a:srgbClr val="CC0000"/>
                </a:solidFill>
              </a:rPr>
            </a:br>
            <a:r>
              <a:rPr lang="ru-RU" b="1" dirty="0" smtClean="0">
                <a:solidFill>
                  <a:srgbClr val="CC0000"/>
                </a:solidFill>
              </a:rPr>
              <a:t>«Хранители воды»</a:t>
            </a:r>
            <a:endParaRPr lang="ru-RU" b="1" dirty="0">
              <a:solidFill>
                <a:srgbClr val="CC0000"/>
              </a:solidFill>
            </a:endParaRPr>
          </a:p>
        </p:txBody>
      </p:sp>
      <p:pic>
        <p:nvPicPr>
          <p:cNvPr id="32770" name="Picture 2" descr="C:\Users\Ирина\Desktop\ЗАПИСАТЬ ДИСК\ФОТОГРАФМИИ НАСАЙТ\мои работы\дети\IMG_45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5720" y="1571612"/>
            <a:ext cx="4038600" cy="2692400"/>
          </a:xfrm>
          <a:prstGeom prst="rect">
            <a:avLst/>
          </a:prstGeom>
          <a:noFill/>
        </p:spPr>
      </p:pic>
      <p:pic>
        <p:nvPicPr>
          <p:cNvPr id="32774" name="Picture 6" descr="C:\Users\Ирина\Desktop\ЗАПИСАТЬ ДИСК\ФОТОГРАФМИИ НАСАЙТ\мои работы\дети\IMG_451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571612"/>
            <a:ext cx="4038600" cy="2643205"/>
          </a:xfrm>
          <a:prstGeom prst="rect">
            <a:avLst/>
          </a:prstGeom>
          <a:noFill/>
        </p:spPr>
      </p:pic>
      <p:pic>
        <p:nvPicPr>
          <p:cNvPr id="8" name="Picture 2" descr="C:\Users\Ирина\Desktop\ЗАПИСАТЬ ДИСК\ФОТОГРАФМИИ НАСАЙТ\мои работы\дети\IMG_45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4286256"/>
            <a:ext cx="3536182" cy="23574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500034" y="571480"/>
          <a:ext cx="3786214" cy="5358048"/>
        </p:xfrm>
        <a:graphic>
          <a:graphicData uri="http://schemas.openxmlformats.org/presentationml/2006/ole">
            <p:oleObj spid="_x0000_s34818" name="Acrobat Document" r:id="rId3" imgW="5667037" imgH="8019948" progId="AcroExch.Document.DC">
              <p:embed/>
            </p:oleObj>
          </a:graphicData>
        </a:graphic>
      </p:graphicFrame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4550122" y="571480"/>
          <a:ext cx="3679483" cy="5207008"/>
        </p:xfrm>
        <a:graphic>
          <a:graphicData uri="http://schemas.openxmlformats.org/presentationml/2006/ole">
            <p:oleObj spid="_x0000_s34819" name="Acrobat Document" r:id="rId4" imgW="5667037" imgH="8019948" progId="AcroExch.Document.DC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928670"/>
            <a:ext cx="78581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C0000"/>
                </a:solidFill>
                <a:latin typeface="Arial Black" pitchFamily="34" charset="0"/>
              </a:rPr>
              <a:t>новизна</a:t>
            </a:r>
            <a:endParaRPr lang="ru-RU" sz="6000" b="1" dirty="0">
              <a:solidFill>
                <a:srgbClr val="CC000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2143116"/>
            <a:ext cx="8429684" cy="3539430"/>
          </a:xfrm>
          <a:prstGeom prst="rect">
            <a:avLst/>
          </a:prstGeom>
          <a:solidFill>
            <a:srgbClr val="FFCCCC">
              <a:alpha val="13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обусловлена использованием учебно-исследовательских методик позволяющих познакомить учащихся с методами познания и оценки состояния окружающей природной среды(формируется умение определять качество ОПС)</a:t>
            </a:r>
          </a:p>
          <a:p>
            <a:pPr algn="ctr"/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 descr="D:\Рабочий стол\ГРАМОТЫ\грамоты 2015-16г\Зеленая весна\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14282" y="214290"/>
            <a:ext cx="4485432" cy="635798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214942" y="500042"/>
            <a:ext cx="335758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C0000"/>
                </a:solidFill>
                <a:latin typeface="Arial Black" pitchFamily="34" charset="0"/>
              </a:rPr>
              <a:t>Ежегодное участие в акции «Зеленая весна»</a:t>
            </a:r>
            <a:endParaRPr lang="ru-RU" sz="4000" dirty="0">
              <a:solidFill>
                <a:srgbClr val="CC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C0000"/>
                </a:solidFill>
                <a:latin typeface="Arial Black" pitchFamily="34" charset="0"/>
              </a:rPr>
              <a:t>Здоровье планеты? В моих руках!</a:t>
            </a:r>
            <a:endParaRPr lang="ru-RU" sz="2800" dirty="0">
              <a:solidFill>
                <a:srgbClr val="CC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500034" y="1357298"/>
          <a:ext cx="3871919" cy="5072098"/>
        </p:xfrm>
        <a:graphic>
          <a:graphicData uri="http://schemas.openxmlformats.org/presentationml/2006/ole">
            <p:oleObj spid="_x0000_s41986" name="Acrobat Document" r:id="rId3" imgW="5667037" imgH="8019948" progId="AcroExch.Document.DC">
              <p:embed/>
            </p:oleObj>
          </a:graphicData>
        </a:graphic>
      </p:graphicFrame>
      <p:graphicFrame>
        <p:nvGraphicFramePr>
          <p:cNvPr id="41987" name="Object 3"/>
          <p:cNvGraphicFramePr>
            <a:graphicFrameLocks noChangeAspect="1"/>
          </p:cNvGraphicFramePr>
          <p:nvPr/>
        </p:nvGraphicFramePr>
        <p:xfrm>
          <a:off x="4572000" y="1428736"/>
          <a:ext cx="4071966" cy="4929222"/>
        </p:xfrm>
        <a:graphic>
          <a:graphicData uri="http://schemas.openxmlformats.org/presentationml/2006/ole">
            <p:oleObj spid="_x0000_s41987" name="Acrobat Document" r:id="rId4" imgW="5667037" imgH="8019948" progId="AcroExch.Document.DC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571472" y="1571612"/>
          <a:ext cx="4006868" cy="4741612"/>
        </p:xfrm>
        <a:graphic>
          <a:graphicData uri="http://schemas.openxmlformats.org/presentationml/2006/ole">
            <p:oleObj spid="_x0000_s43010" name="Acrobat Document" r:id="rId3" imgW="5667037" imgH="8019948" progId="AcroExch.Document.DC">
              <p:embed/>
            </p:oleObj>
          </a:graphicData>
        </a:graphic>
      </p:graphicFrame>
      <p:pic>
        <p:nvPicPr>
          <p:cNvPr id="43011" name="Picture 3" descr="C:\Users\Ирина\Downloads\Хасанова Ирина Александровн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600200"/>
            <a:ext cx="3623889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C0000"/>
                </a:solidFill>
                <a:latin typeface="Arial Black" pitchFamily="34" charset="0"/>
              </a:rPr>
              <a:t>Выводы</a:t>
            </a:r>
            <a:endParaRPr lang="ru-RU" dirty="0">
              <a:solidFill>
                <a:srgbClr val="CC0000"/>
              </a:solidFill>
              <a:latin typeface="Arial Black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1.Реализуя данную программу решаются научно-экологические аспекты биологического образования среди  обучающихся 5-7 классов в рамках новой концепции  биологического образования.</a:t>
            </a:r>
          </a:p>
          <a:p>
            <a:pPr>
              <a:buNone/>
            </a:pPr>
            <a:r>
              <a:rPr lang="ru-RU" dirty="0" smtClean="0"/>
              <a:t>2.Осуществляется  воспитательный процесс экологической культуры, формирование бережного отношения к природе и рационального использования природных ресурсов.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CC0000"/>
                </a:solidFill>
              </a:rPr>
              <a:t>Спасибо за внимание!</a:t>
            </a:r>
            <a:endParaRPr lang="ru-RU" sz="6000" dirty="0">
              <a:solidFill>
                <a:srgbClr val="CC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714356"/>
            <a:ext cx="685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C0000"/>
                </a:solidFill>
                <a:latin typeface="Arial Black" pitchFamily="34" charset="0"/>
              </a:rPr>
              <a:t>Актуальность</a:t>
            </a:r>
            <a:endParaRPr lang="ru-RU" sz="3600" dirty="0">
              <a:solidFill>
                <a:srgbClr val="CC000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357298"/>
            <a:ext cx="8072494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1.Необходимо формировать системные знания о природоохранной деятельности подростков. Возможности ориентироваться в поиске знаний об экологических аспектах объекта познания</a:t>
            </a:r>
          </a:p>
          <a:p>
            <a:r>
              <a:rPr lang="ru-RU" sz="2400" dirty="0" smtClean="0">
                <a:latin typeface="Arial Black" pitchFamily="34" charset="0"/>
              </a:rPr>
              <a:t>2.Важным аспектом формирования способов учебно-познавательной деятельности естествоиспытателей по охране окружающей природной среды </a:t>
            </a:r>
          </a:p>
          <a:p>
            <a:r>
              <a:rPr lang="ru-RU" sz="2400" dirty="0" smtClean="0">
                <a:latin typeface="Arial Black" pitchFamily="34" charset="0"/>
              </a:rPr>
              <a:t>(опыты, эксперименты, наблюдения)</a:t>
            </a:r>
          </a:p>
          <a:p>
            <a:r>
              <a:rPr lang="ru-RU" sz="2400" dirty="0" smtClean="0">
                <a:latin typeface="Arial Black" pitchFamily="34" charset="0"/>
              </a:rPr>
              <a:t>3.Необходимо формировать экологическую культуру обеспечивающей раскрытие убежденности учащихся в рациональном использовании природных объектов.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C0000"/>
                </a:solidFill>
                <a:latin typeface="Arial Black" pitchFamily="34" charset="0"/>
              </a:rPr>
              <a:t>Преимущество: </a:t>
            </a:r>
            <a:endParaRPr lang="ru-RU" dirty="0">
              <a:solidFill>
                <a:srgbClr val="CC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1.Заключается </a:t>
            </a:r>
            <a:r>
              <a:rPr lang="ru-RU" dirty="0">
                <a:latin typeface="Arial Black" pitchFamily="34" charset="0"/>
              </a:rPr>
              <a:t>в том, что она позволяет сформировать структуру учебно-познавательной деятельности учащихся на исследовательском уровне, адекватно отражающей деятельность естествоиспытателя.</a:t>
            </a:r>
          </a:p>
          <a:p>
            <a:pPr>
              <a:buNone/>
            </a:pPr>
            <a:r>
              <a:rPr lang="ru-RU" dirty="0">
                <a:latin typeface="Arial Black" pitchFamily="34" charset="0"/>
              </a:rPr>
              <a:t>2.Программа построена </a:t>
            </a:r>
            <a:r>
              <a:rPr lang="ru-RU" dirty="0" smtClean="0">
                <a:latin typeface="Arial Black" pitchFamily="34" charset="0"/>
              </a:rPr>
              <a:t>на изучении </a:t>
            </a:r>
            <a:r>
              <a:rPr lang="ru-RU" dirty="0">
                <a:latin typeface="Arial Black" pitchFamily="34" charset="0"/>
              </a:rPr>
              <a:t>природоохранных </a:t>
            </a:r>
            <a:r>
              <a:rPr lang="ru-RU" dirty="0" smtClean="0">
                <a:latin typeface="Arial Black" pitchFamily="34" charset="0"/>
              </a:rPr>
              <a:t>объектов местного </a:t>
            </a:r>
            <a:r>
              <a:rPr lang="ru-RU" dirty="0">
                <a:latin typeface="Arial Black" pitchFamily="34" charset="0"/>
              </a:rPr>
              <a:t>и регионального уровня.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0166" y="214290"/>
            <a:ext cx="6000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CC0000"/>
                </a:solidFill>
                <a:latin typeface="Arial Black" pitchFamily="34" charset="0"/>
              </a:rPr>
              <a:t>ЦЕЛЬ</a:t>
            </a:r>
            <a:endParaRPr lang="ru-RU" sz="4000" dirty="0">
              <a:solidFill>
                <a:srgbClr val="CC0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1500174"/>
            <a:ext cx="428628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Формирование навыков учебно-исследовательской деятельности в рамках изучения объектов природы и оценки их экологического состояния.</a:t>
            </a:r>
          </a:p>
          <a:p>
            <a:endParaRPr lang="ru-RU" dirty="0">
              <a:latin typeface="Arial Black" pitchFamily="34" charset="0"/>
            </a:endParaRPr>
          </a:p>
        </p:txBody>
      </p:sp>
      <p:pic>
        <p:nvPicPr>
          <p:cNvPr id="7" name="Picture 2" descr="D:\Рабочий стол\ФОТОГРАФИЯ\родники троицка\SDC119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71546"/>
            <a:ext cx="3571900" cy="2678925"/>
          </a:xfrm>
          <a:prstGeom prst="rect">
            <a:avLst/>
          </a:prstGeom>
          <a:noFill/>
        </p:spPr>
      </p:pic>
      <p:pic>
        <p:nvPicPr>
          <p:cNvPr id="8" name="Picture 3" descr="E:\ФОТО\Полевая практика\пол пр 07\пл пр 4 06 07\S50021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929066"/>
            <a:ext cx="3652810" cy="27400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571480"/>
            <a:ext cx="600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C0000"/>
                </a:solidFill>
                <a:latin typeface="Arial Black" pitchFamily="34" charset="0"/>
              </a:rPr>
              <a:t>ЗАДАЧИ</a:t>
            </a:r>
            <a:endParaRPr lang="ru-RU" sz="3600" dirty="0">
              <a:solidFill>
                <a:srgbClr val="CC000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357298"/>
            <a:ext cx="821537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1.Сформировать экологические знания на примере объектов природы г.Троицка и Троицкого района;</a:t>
            </a:r>
          </a:p>
          <a:p>
            <a:r>
              <a:rPr lang="ru-RU" sz="2400" dirty="0" smtClean="0">
                <a:latin typeface="Arial Black" pitchFamily="34" charset="0"/>
              </a:rPr>
              <a:t>2.Развить структуру учебно-исследовательской деятельности и сформировать уровень действий и операций учебно-исследовательской деятельности при выполнении исследований оценки объектов природы. </a:t>
            </a:r>
          </a:p>
          <a:p>
            <a:r>
              <a:rPr lang="ru-RU" sz="2400" dirty="0" smtClean="0">
                <a:latin typeface="Arial Black" pitchFamily="34" charset="0"/>
              </a:rPr>
              <a:t>3.Сформировать  ценностных культурных элементов, связанных с охраной природных объектов.</a:t>
            </a:r>
          </a:p>
          <a:p>
            <a:pPr algn="just"/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785794"/>
            <a:ext cx="74295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0000"/>
                </a:solidFill>
                <a:latin typeface="Arial Black" pitchFamily="34" charset="0"/>
              </a:rPr>
              <a:t>Содержание:</a:t>
            </a:r>
          </a:p>
          <a:p>
            <a:r>
              <a:rPr lang="ru-RU" sz="2000" b="1" dirty="0" smtClean="0">
                <a:latin typeface="Arial Black" pitchFamily="34" charset="0"/>
              </a:rPr>
              <a:t>5 классы:  (коллективная работа обучающихся)</a:t>
            </a:r>
          </a:p>
          <a:p>
            <a:r>
              <a:rPr lang="ru-RU" sz="2000" b="1" dirty="0" smtClean="0">
                <a:latin typeface="Arial Black" pitchFamily="34" charset="0"/>
              </a:rPr>
              <a:t>6 классы: групповая работа обучающихся</a:t>
            </a:r>
          </a:p>
          <a:p>
            <a:r>
              <a:rPr lang="ru-RU" sz="2000" b="1" dirty="0" smtClean="0">
                <a:latin typeface="Arial Black" pitchFamily="34" charset="0"/>
              </a:rPr>
              <a:t>7 классы: индивидуальная работа обучающихся</a:t>
            </a:r>
          </a:p>
          <a:p>
            <a:endParaRPr lang="ru-RU" sz="3600" b="1" dirty="0">
              <a:latin typeface="Arial Black" pitchFamily="34" charset="0"/>
            </a:endParaRPr>
          </a:p>
        </p:txBody>
      </p:sp>
      <p:pic>
        <p:nvPicPr>
          <p:cNvPr id="6148" name="Picture 4" descr="C:\Users\Ирина\Desktop\ЗАПИСАТЬ ДИСК\ФОТОГРАФМИИ НАСАЙТ\всероссийский субботник Зеленая весна\IMG_12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3357562"/>
            <a:ext cx="2428892" cy="3286148"/>
          </a:xfrm>
          <a:prstGeom prst="rect">
            <a:avLst/>
          </a:prstGeom>
          <a:noFill/>
        </p:spPr>
      </p:pic>
      <p:pic>
        <p:nvPicPr>
          <p:cNvPr id="7" name="Picture 2" descr="C:\Users\Ирина\Desktop\ЗАПИСАТЬ ДИСК\ФОТОГРАФМИИ НАСАЙТ\3C-_3ULNN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714620"/>
            <a:ext cx="3286148" cy="2214578"/>
          </a:xfrm>
          <a:prstGeom prst="rect">
            <a:avLst/>
          </a:prstGeom>
          <a:noFill/>
        </p:spPr>
      </p:pic>
      <p:pic>
        <p:nvPicPr>
          <p:cNvPr id="8" name="Picture 3" descr="C:\Users\Ирина\Desktop\ЗАПИСАТЬ ДИСК\ФОТОГРАФМИИ НАСАЙТ\поезка на р.Уй\IMG_30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220" y="2786058"/>
            <a:ext cx="3144060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6047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C0000"/>
                </a:solidFill>
                <a:latin typeface="Arial Black" pitchFamily="34" charset="0"/>
              </a:rPr>
              <a:t>ВСЕРОССИЙСКИЙ КОНКУРС </a:t>
            </a:r>
            <a:br>
              <a:rPr lang="ru-RU" sz="2800" dirty="0" smtClean="0">
                <a:solidFill>
                  <a:srgbClr val="CC00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CC0000"/>
                </a:solidFill>
                <a:latin typeface="Arial Black" pitchFamily="34" charset="0"/>
              </a:rPr>
              <a:t>«ТАЛАНТЫ РОССИИ»</a:t>
            </a:r>
            <a:endParaRPr lang="ru-RU" sz="2800" dirty="0">
              <a:solidFill>
                <a:srgbClr val="CC0000"/>
              </a:solidFill>
              <a:latin typeface="Arial Black" pitchFamily="34" charset="0"/>
            </a:endParaRPr>
          </a:p>
        </p:txBody>
      </p:sp>
      <p:pic>
        <p:nvPicPr>
          <p:cNvPr id="29700" name="Picture 4" descr="D:\Рабочий стол\ГРАМОТЫ\ГРАМОТЫ2014-15\грамоты 2014-2015\таланты россии\19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571612"/>
            <a:ext cx="3786214" cy="5000660"/>
          </a:xfrm>
          <a:prstGeom prst="rect">
            <a:avLst/>
          </a:prstGeom>
          <a:noFill/>
        </p:spPr>
      </p:pic>
      <p:pic>
        <p:nvPicPr>
          <p:cNvPr id="7" name="Picture 1" descr="D:\Рабочий стол\ГРАМОТЫ\ГРАМОТЫ2014-15\грамоты 2014-2015\таланты россии\2772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428736"/>
            <a:ext cx="3500462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Рабочий стол\ГРАМОТЫ\ГРАМОТЫ2014-15\грамоты 2014-2015\таланты россии\10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929222" cy="3286148"/>
          </a:xfrm>
          <a:prstGeom prst="rect">
            <a:avLst/>
          </a:prstGeom>
          <a:noFill/>
        </p:spPr>
      </p:pic>
      <p:pic>
        <p:nvPicPr>
          <p:cNvPr id="5" name="Picture 3" descr="D:\Рабочий стол\ГРАМОТЫ\ГРАМОТЫ2014-15\грамоты 2014-2015\таланты россии\1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286124"/>
            <a:ext cx="5000660" cy="32861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242</TotalTime>
  <Words>337</Words>
  <PresentationFormat>Экран (4:3)</PresentationFormat>
  <Paragraphs>60</Paragraphs>
  <Slides>24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Тема Office</vt:lpstr>
      <vt:lpstr>Acrobat Document</vt:lpstr>
      <vt:lpstr>Слайд 1</vt:lpstr>
      <vt:lpstr>Слайд 2</vt:lpstr>
      <vt:lpstr>Слайд 3</vt:lpstr>
      <vt:lpstr>Преимущество: </vt:lpstr>
      <vt:lpstr>Слайд 5</vt:lpstr>
      <vt:lpstr>Слайд 6</vt:lpstr>
      <vt:lpstr>Слайд 7</vt:lpstr>
      <vt:lpstr>ВСЕРОССИЙСКИЙ КОНКУРС  «ТАЛАНТЫ РОССИИ»</vt:lpstr>
      <vt:lpstr>Слайд 9</vt:lpstr>
      <vt:lpstr>Слайд 10</vt:lpstr>
      <vt:lpstr>Слайд 11</vt:lpstr>
      <vt:lpstr>Всероссийский конкурс «Эрудит»</vt:lpstr>
      <vt:lpstr>Всероссийский конкурс  « 100 чудес света»</vt:lpstr>
      <vt:lpstr>Областной конкурс им.Белкина</vt:lpstr>
      <vt:lpstr>Городской конкурс   «Юный натуралист»</vt:lpstr>
      <vt:lpstr>Слайд 16</vt:lpstr>
      <vt:lpstr>Городской конкурс «Тропинка»</vt:lpstr>
      <vt:lpstr>Всероссийский урок  «Хранители воды»</vt:lpstr>
      <vt:lpstr>Слайд 19</vt:lpstr>
      <vt:lpstr>Слайд 20</vt:lpstr>
      <vt:lpstr>Здоровье планеты? В моих руках!</vt:lpstr>
      <vt:lpstr>Слайд 22</vt:lpstr>
      <vt:lpstr>Выводы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 Хасанова</cp:lastModifiedBy>
  <cp:revision>10</cp:revision>
  <dcterms:created xsi:type="dcterms:W3CDTF">2017-02-02T02:51:12Z</dcterms:created>
  <dcterms:modified xsi:type="dcterms:W3CDTF">2022-01-20T04:52:48Z</dcterms:modified>
</cp:coreProperties>
</file>