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73" r:id="rId6"/>
    <p:sldId id="261" r:id="rId7"/>
    <p:sldId id="272" r:id="rId8"/>
    <p:sldId id="262" r:id="rId9"/>
    <p:sldId id="263" r:id="rId10"/>
    <p:sldId id="264" r:id="rId11"/>
    <p:sldId id="265" r:id="rId12"/>
    <p:sldId id="274" r:id="rId13"/>
    <p:sldId id="266" r:id="rId14"/>
    <p:sldId id="268" r:id="rId15"/>
    <p:sldId id="267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4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1"/>
    </mc:Choice>
    <mc:Fallback>
      <c:style val="21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0.52</c:v>
                </c:pt>
                <c:pt idx="1">
                  <c:v>0.88000000000000012</c:v>
                </c:pt>
                <c:pt idx="2">
                  <c:v>0.72000000000000008</c:v>
                </c:pt>
                <c:pt idx="3">
                  <c:v>0.88000000000000012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0.48000000000000004</c:v>
                </c:pt>
                <c:pt idx="1">
                  <c:v>0.12000000000000001</c:v>
                </c:pt>
                <c:pt idx="2">
                  <c:v>0.28000000000000008</c:v>
                </c:pt>
                <c:pt idx="3">
                  <c:v>0.12000000000000001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71446920"/>
        <c:axId val="371443784"/>
        <c:axId val="0"/>
      </c:bar3DChart>
      <c:catAx>
        <c:axId val="3714469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71443784"/>
        <c:crosses val="autoZero"/>
        <c:auto val="1"/>
        <c:lblAlgn val="ctr"/>
        <c:lblOffset val="100"/>
        <c:noMultiLvlLbl val="0"/>
      </c:catAx>
      <c:valAx>
        <c:axId val="37144378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3714469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346084864391953"/>
          <c:y val="0.85364948809659758"/>
          <c:w val="0.15209470691163604"/>
          <c:h val="0.1040673635844086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0B6BCE-3315-4D1E-A933-C9CDF87F3A10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B4DA9-16DF-4CA6-B316-DF4B8A5C84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152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B4DA9-16DF-4CA6-B316-DF4B8A5C84C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608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redkrab.ru/" TargetMode="External"/><Relationship Id="rId3" Type="http://schemas.openxmlformats.org/officeDocument/2006/relationships/hyperlink" Target="https://www.liveinternet.ru/" TargetMode="External"/><Relationship Id="rId7" Type="http://schemas.openxmlformats.org/officeDocument/2006/relationships/hyperlink" Target="https://surveys.yandex.ru/" TargetMode="External"/><Relationship Id="rId2" Type="http://schemas.openxmlformats.org/officeDocument/2006/relationships/hyperlink" Target="https://vidamir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krugosvet.ru/" TargetMode="External"/><Relationship Id="rId5" Type="http://schemas.openxmlformats.org/officeDocument/2006/relationships/hyperlink" Target="https://nauchniestati.ru/" TargetMode="External"/><Relationship Id="rId4" Type="http://schemas.openxmlformats.org/officeDocument/2006/relationships/hyperlink" Target="https://ru.wikipedia.org/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768" y="332656"/>
            <a:ext cx="90730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общеобразовательное учреждение </a:t>
            </a:r>
          </a:p>
          <a:p>
            <a:pPr algn="ctr"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Козьмодемьяновская средняя общеобразовательная школа</a:t>
            </a:r>
          </a:p>
          <a:p>
            <a:pPr algn="ctr"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с. Козьмодемьяновка Тамбовского муниципального округа </a:t>
            </a:r>
            <a:r>
              <a:rPr lang="ru-RU" sz="16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Амурской области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7272" y="1556792"/>
            <a:ext cx="4572000" cy="30752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Творческий проект</a:t>
            </a:r>
            <a:endParaRPr lang="ru-RU" sz="24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 технологии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Напольная кукла</a:t>
            </a:r>
            <a:endParaRPr lang="ru-RU" sz="3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СТРАУСЁНОК</a:t>
            </a:r>
            <a:endParaRPr lang="ru-RU" sz="3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4221088"/>
            <a:ext cx="5472608" cy="2264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Работу выполнила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algn="r"/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учащаяся 10 класса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algn="r"/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МОУ Козьмодемьяновской СОШ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algn="r"/>
            <a:r>
              <a:rPr lang="ru-RU" sz="1600" b="1" dirty="0" smtClean="0">
                <a:effectLst/>
                <a:latin typeface="Times New Roman"/>
                <a:ea typeface="Calibri"/>
                <a:cs typeface="Times New Roman"/>
              </a:rPr>
              <a:t>Емельянова Диана Александровна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algn="r"/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Руководитель: Лещук Ж. Ю.,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algn="r"/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учитель технологии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67272" y="5671392"/>
            <a:ext cx="4572000" cy="11208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с. Козьмодемьяновка</a:t>
            </a:r>
            <a:endParaRPr lang="ru-RU" sz="160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2024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2910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155" y="-172343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идей и предложений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05867"/>
            <a:ext cx="2088232" cy="2304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9788" y="3114508"/>
            <a:ext cx="3686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</a:rPr>
              <a:t>Вариант №1.</a:t>
            </a:r>
            <a:r>
              <a:rPr lang="ru-RU" b="1" dirty="0" smtClean="0">
                <a:solidFill>
                  <a:srgbClr val="7030A0"/>
                </a:solidFill>
                <a:effectLst/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</a:rPr>
              <a:t>Напольная кукла  </a:t>
            </a:r>
            <a:endParaRPr lang="ru-RU" b="1" dirty="0" smtClean="0">
              <a:solidFill>
                <a:srgbClr val="7030A0"/>
              </a:solidFill>
              <a:effectLst/>
            </a:endParaRPr>
          </a:p>
          <a:p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</a:rPr>
              <a:t>                  «Весёлый страус»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764705"/>
            <a:ext cx="3499481" cy="2331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99992" y="3212976"/>
            <a:ext cx="371084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Вариант №2. Напольная кукла   </a:t>
            </a:r>
            <a:endParaRPr lang="ru-RU" sz="1400" b="1" dirty="0" smtClean="0">
              <a:solidFill>
                <a:srgbClr val="7030A0"/>
              </a:solidFill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                                   «Страусёнок»</a:t>
            </a:r>
            <a:endParaRPr lang="ru-RU" sz="1400" b="1" dirty="0">
              <a:solidFill>
                <a:srgbClr val="7030A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55" y="3776358"/>
            <a:ext cx="3467862" cy="231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63042" y="6211669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</a:rPr>
              <a:t>Вариант №3. Напольная кукла</a:t>
            </a:r>
            <a:endParaRPr lang="ru-RU" b="1" dirty="0" smtClean="0">
              <a:solidFill>
                <a:srgbClr val="7030A0"/>
              </a:solidFill>
              <a:effectLst/>
            </a:endParaRPr>
          </a:p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</a:rPr>
              <a:t>                           «Страус Эму»</a:t>
            </a:r>
            <a:endParaRPr lang="ru-RU" b="1" dirty="0">
              <a:solidFill>
                <a:srgbClr val="7030A0"/>
              </a:solidFill>
              <a:effectLst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031" y="3683208"/>
            <a:ext cx="1459380" cy="2528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25955" y="623141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</a:rPr>
              <a:t>Вариант №4. Напольная кукла </a:t>
            </a:r>
            <a:endParaRPr lang="ru-RU" b="1" dirty="0" smtClean="0">
              <a:solidFill>
                <a:srgbClr val="7030A0"/>
              </a:solidFill>
              <a:effectLst/>
            </a:endParaRPr>
          </a:p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</a:rPr>
              <a:t>                           «Кот Леопольд»</a:t>
            </a:r>
            <a:endParaRPr lang="ru-RU" b="1" dirty="0">
              <a:solidFill>
                <a:srgbClr val="7030A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8784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13997"/>
            <a:ext cx="7467600" cy="11430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Коллекция материалов</a:t>
            </a:r>
            <a:endParaRPr lang="ru-RU" sz="3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24744"/>
            <a:ext cx="5544616" cy="5472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5537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24340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Конструкторская документация</a:t>
            </a:r>
            <a:endParaRPr lang="ru-RU" sz="3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\Desktop\IMG_20240215_1917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495" y="782809"/>
            <a:ext cx="4035028" cy="5915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IMG_20240215_1917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82809"/>
            <a:ext cx="4032448" cy="5915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61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-171400"/>
            <a:ext cx="10548664" cy="1143000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3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Экономическое </a:t>
            </a:r>
            <a:r>
              <a:rPr lang="ru-RU" sz="3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обоснование  проекта</a:t>
            </a:r>
            <a:endParaRPr lang="ru-RU" sz="3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164926"/>
              </p:ext>
            </p:extLst>
          </p:nvPr>
        </p:nvGraphicFramePr>
        <p:xfrm>
          <a:off x="683568" y="886617"/>
          <a:ext cx="7992888" cy="4078240"/>
        </p:xfrm>
        <a:graphic>
          <a:graphicData uri="http://schemas.openxmlformats.org/drawingml/2006/table">
            <a:tbl>
              <a:tblPr firstRow="1" firstCol="1" bandRow="1"/>
              <a:tblGrid>
                <a:gridCol w="2880320"/>
                <a:gridCol w="1827225"/>
                <a:gridCol w="1327833"/>
                <a:gridCol w="1957510"/>
              </a:tblGrid>
              <a:tr h="2869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</a:rPr>
                        <a:t>Материал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</a:rPr>
                        <a:t>Количество, шт.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</a:rPr>
                        <a:t>Цена</a:t>
                      </a:r>
                      <a:endParaRPr lang="ru-RU" sz="16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985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</a:rPr>
                        <a:t>Стоимость, руб. </a:t>
                      </a:r>
                      <a:endParaRPr lang="ru-RU" sz="16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3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</a:rPr>
                        <a:t>Бархатная ткань красная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>
                          <a:effectLst/>
                          <a:latin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</a:rPr>
                        <a:t>Имелось в наличии</a:t>
                      </a:r>
                      <a:endParaRPr lang="ru-RU" sz="16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</a:rPr>
                        <a:t>Хлопчатобумажная ткань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</a:rPr>
                        <a:t>1х0,4 метра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642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>
                          <a:effectLst/>
                          <a:latin typeface="Times New Roman"/>
                        </a:rPr>
                        <a:t>Обивочная ткань для мебели</a:t>
                      </a:r>
                      <a:endParaRPr lang="ru-RU" sz="16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</a:rPr>
                        <a:t>1х1,5 метра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365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>
                          <a:effectLst/>
                          <a:latin typeface="Times New Roman"/>
                        </a:rPr>
                        <a:t>Синтепон</a:t>
                      </a:r>
                      <a:endParaRPr lang="ru-RU" sz="16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</a:rPr>
                        <a:t>500 грамм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>
                          <a:effectLst/>
                          <a:latin typeface="Times New Roman"/>
                        </a:rPr>
                        <a:t>Поролон</a:t>
                      </a:r>
                      <a:endParaRPr lang="ru-RU" sz="16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>
                          <a:effectLst/>
                          <a:latin typeface="Times New Roman"/>
                        </a:rPr>
                        <a:t>Бумага для выкройки</a:t>
                      </a:r>
                      <a:endParaRPr lang="ru-RU" sz="16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</a:rPr>
                        <a:t>1х1 метр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>
                          <a:effectLst/>
                          <a:latin typeface="Times New Roman"/>
                        </a:rPr>
                        <a:t>Нитки</a:t>
                      </a:r>
                      <a:endParaRPr lang="ru-RU" sz="16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</a:rPr>
                        <a:t>1катушка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>
                          <a:effectLst/>
                          <a:latin typeface="Times New Roman"/>
                        </a:rPr>
                        <a:t>Эластичная тесьма</a:t>
                      </a:r>
                      <a:endParaRPr lang="ru-RU" sz="16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>
                          <a:effectLst/>
                          <a:latin typeface="Times New Roman"/>
                        </a:rPr>
                        <a:t>2 метра</a:t>
                      </a:r>
                      <a:endParaRPr lang="ru-RU" sz="16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</a:rPr>
                        <a:t>65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</a:rPr>
                        <a:t>130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10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>
                          <a:effectLst/>
                          <a:latin typeface="Times New Roman"/>
                        </a:rPr>
                        <a:t>Мех искусственный длинноворсовый</a:t>
                      </a:r>
                      <a:endParaRPr lang="ru-RU" sz="16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>
                          <a:effectLst/>
                          <a:latin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>
                          <a:effectLst/>
                          <a:latin typeface="Times New Roman"/>
                        </a:rPr>
                        <a:t>1,5 метра</a:t>
                      </a:r>
                      <a:endParaRPr lang="ru-RU" sz="16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</a:rPr>
                        <a:t>400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</a:rPr>
                        <a:t>600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521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</a:rPr>
                        <a:t>Итого: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0383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</a:rPr>
                        <a:t>730</a:t>
                      </a:r>
                      <a:endParaRPr lang="ru-RU" sz="16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357907"/>
              </p:ext>
            </p:extLst>
          </p:nvPr>
        </p:nvGraphicFramePr>
        <p:xfrm>
          <a:off x="1187624" y="5369499"/>
          <a:ext cx="6984775" cy="1326386"/>
        </p:xfrm>
        <a:graphic>
          <a:graphicData uri="http://schemas.openxmlformats.org/drawingml/2006/table">
            <a:tbl>
              <a:tblPr firstRow="1" firstCol="1" bandRow="1"/>
              <a:tblGrid>
                <a:gridCol w="2251388"/>
                <a:gridCol w="1551523"/>
                <a:gridCol w="1448624"/>
                <a:gridCol w="1733240"/>
              </a:tblGrid>
              <a:tr h="7881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/>
                          <a:ea typeface="Calibri"/>
                        </a:rPr>
                        <a:t>Наименование затрат</a:t>
                      </a:r>
                      <a:endParaRPr lang="ru-RU" sz="15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/>
                          <a:ea typeface="Calibri"/>
                        </a:rPr>
                        <a:t>Количество часов работы</a:t>
                      </a:r>
                      <a:endParaRPr lang="ru-RU" sz="15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Times New Roman"/>
                          <a:ea typeface="Calibri"/>
                        </a:rPr>
                        <a:t>Стоимость 1 кВт/час, руб.</a:t>
                      </a:r>
                      <a:endParaRPr lang="ru-RU" sz="15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/>
                          <a:ea typeface="Calibri"/>
                        </a:rPr>
                        <a:t>Затраты </a:t>
                      </a:r>
                      <a:r>
                        <a:rPr lang="ru-RU" sz="1500" b="1" dirty="0" err="1">
                          <a:effectLst/>
                          <a:latin typeface="Times New Roman"/>
                          <a:ea typeface="Calibri"/>
                        </a:rPr>
                        <a:t>эл.энергии</a:t>
                      </a:r>
                      <a:r>
                        <a:rPr lang="ru-RU" sz="1500" b="1" dirty="0">
                          <a:effectLst/>
                          <a:latin typeface="Times New Roman"/>
                          <a:ea typeface="Calibri"/>
                        </a:rPr>
                        <a:t>, руб.</a:t>
                      </a:r>
                      <a:endParaRPr lang="ru-RU" sz="15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1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Calibri"/>
                        </a:rPr>
                        <a:t>Электрическая машина</a:t>
                      </a:r>
                      <a:endParaRPr lang="ru-RU" sz="15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5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/>
                          <a:ea typeface="Calibri"/>
                        </a:rPr>
                        <a:t>2,84</a:t>
                      </a:r>
                      <a:endParaRPr lang="ru-RU" sz="15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Calibri"/>
                        </a:rPr>
                        <a:t>14,2</a:t>
                      </a:r>
                      <a:endParaRPr lang="ru-RU" sz="15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1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>
                          <a:effectLst/>
                          <a:latin typeface="Times New Roman"/>
                          <a:ea typeface="Calibri"/>
                        </a:rPr>
                        <a:t>Итого:</a:t>
                      </a:r>
                      <a:endParaRPr lang="ru-RU" sz="15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/>
                          <a:ea typeface="Calibri"/>
                        </a:rPr>
                        <a:t>14,2</a:t>
                      </a:r>
                      <a:endParaRPr lang="ru-RU" sz="15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55776" y="4904681"/>
            <a:ext cx="3582777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Затраты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электроэнергию</a:t>
            </a:r>
            <a:endParaRPr lang="ru-RU" sz="14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1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0"/>
            <a:ext cx="3682752" cy="106613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Моё изделие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C:\Users\User\Desktop\Новая папка\IMG-20231122-WA00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5" r="25215"/>
          <a:stretch/>
        </p:blipFill>
        <p:spPr bwMode="auto">
          <a:xfrm>
            <a:off x="395536" y="836712"/>
            <a:ext cx="2952328" cy="5788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Новая папка\IMG-20240206-WA000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23814" r="12568"/>
          <a:stretch/>
        </p:blipFill>
        <p:spPr bwMode="auto">
          <a:xfrm>
            <a:off x="3635896" y="1760814"/>
            <a:ext cx="5353174" cy="4185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27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4934" y="-243408"/>
            <a:ext cx="7467600" cy="11430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924050" algn="l"/>
                <a:tab pos="2276475" algn="l"/>
              </a:tabLst>
            </a:pPr>
            <a:r>
              <a:rPr lang="ru-RU" sz="3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Источники </a:t>
            </a:r>
            <a:r>
              <a:rPr lang="ru-RU" sz="3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информации</a:t>
            </a:r>
            <a:endParaRPr lang="ru-RU" sz="3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972" y="620688"/>
            <a:ext cx="8895524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Times New Roman"/>
              <a:buAutoNum type="arabicPeriod"/>
              <a:tabLst>
                <a:tab pos="269875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Виды кукол. [Электронный ресурс] – Режим доступа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: </a:t>
            </a:r>
            <a:r>
              <a:rPr lang="ru-RU" u="sng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  <a:hlinkClick r:id="rId2"/>
              </a:rPr>
              <a:t>https://vidamir.com/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Times New Roman"/>
              <a:buAutoNum type="arabicPeriod"/>
              <a:tabLst>
                <a:tab pos="269875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Виды наполнителей и их свойства </a:t>
            </a:r>
            <a:r>
              <a:rPr lang="ru-RU" dirty="0">
                <a:latin typeface="Times New Roman"/>
                <a:ea typeface="Calibri"/>
                <a:cs typeface="Times New Roman"/>
                <a:sym typeface="Symbol"/>
              </a:rPr>
              <a:t>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Электронный ресурс</a:t>
            </a:r>
            <a:r>
              <a:rPr lang="ru-RU" dirty="0">
                <a:latin typeface="Times New Roman"/>
                <a:ea typeface="Calibri"/>
                <a:cs typeface="Times New Roman"/>
                <a:sym typeface="Symbol"/>
              </a:rPr>
              <a:t>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– Режим доступа: </a:t>
            </a:r>
            <a:r>
              <a:rPr lang="ru-RU" u="sng" dirty="0">
                <a:solidFill>
                  <a:schemeClr val="bg2">
                    <a:lumMod val="75000"/>
                  </a:schemeClr>
                </a:solidFill>
                <a:latin typeface="Times New Roman"/>
                <a:ea typeface="Calibri"/>
                <a:cs typeface="Times New Roman"/>
                <a:hlinkClick r:id="rId3"/>
              </a:rPr>
              <a:t>https://www.liveinternet.ru/</a:t>
            </a:r>
            <a:endParaRPr lang="ru-RU" sz="1400" dirty="0">
              <a:solidFill>
                <a:schemeClr val="bg2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Times New Roman"/>
              <a:buAutoNum type="arabicPeriod"/>
              <a:tabLst>
                <a:tab pos="269875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Значение слов для словаря </a:t>
            </a:r>
            <a:r>
              <a:rPr lang="ru-RU" sz="1400" dirty="0">
                <a:latin typeface="Calibri"/>
                <a:ea typeface="Calibri"/>
                <a:cs typeface="Times New Roman"/>
                <a:sym typeface="Symbol"/>
              </a:rPr>
              <a:t>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Электронный ресурс</a:t>
            </a:r>
            <a:r>
              <a:rPr lang="ru-RU" sz="1400" dirty="0">
                <a:latin typeface="Calibri"/>
                <a:ea typeface="Calibri"/>
                <a:cs typeface="Times New Roman"/>
                <a:sym typeface="Symbol"/>
              </a:rPr>
              <a:t></a:t>
            </a:r>
            <a:r>
              <a:rPr lang="ru-RU" dirty="0">
                <a:latin typeface="Times New Roman"/>
                <a:ea typeface="Calibri"/>
                <a:cs typeface="Times New Roman"/>
              </a:rPr>
              <a:t>– Режим доступа: </a:t>
            </a:r>
            <a:r>
              <a:rPr lang="ru-RU" u="sng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  <a:hlinkClick r:id="rId4"/>
              </a:rPr>
              <a:t>https://ru.wikipedia.org/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Times New Roman"/>
              <a:buAutoNum type="arabicPeriod"/>
              <a:tabLst>
                <a:tab pos="269875" algn="l"/>
              </a:tabLst>
            </a:pPr>
            <a:r>
              <a:rPr lang="ru-RU" dirty="0">
                <a:latin typeface="Times New Roman"/>
                <a:ea typeface="Calibri"/>
              </a:rPr>
              <a:t>История создания театра кукол. [Электронный ресурс] – Режим доступа: </a:t>
            </a:r>
            <a:r>
              <a:rPr lang="ru-RU" u="sng" dirty="0">
                <a:solidFill>
                  <a:srgbClr val="0070C0"/>
                </a:solidFill>
                <a:latin typeface="Times New Roman"/>
                <a:ea typeface="Calibri"/>
                <a:hlinkClick r:id="rId5"/>
              </a:rPr>
              <a:t>https://nauchniestati.ru/</a:t>
            </a:r>
            <a:endParaRPr lang="ru-RU" dirty="0"/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Times New Roman"/>
              <a:buAutoNum type="arabicPeriod"/>
              <a:tabLst>
                <a:tab pos="269875" algn="l"/>
              </a:tabLst>
            </a:pPr>
            <a:r>
              <a:rPr lang="ru-RU" dirty="0">
                <a:latin typeface="Times New Roman"/>
                <a:ea typeface="Calibri"/>
              </a:rPr>
              <a:t>Определение термина «Театр кукол». [Электронный ресурс] – Режим доступа: </a:t>
            </a:r>
            <a:r>
              <a:rPr lang="ru-RU" u="sng" dirty="0">
                <a:solidFill>
                  <a:srgbClr val="0070C0"/>
                </a:solidFill>
                <a:latin typeface="Times New Roman"/>
                <a:ea typeface="Calibri"/>
                <a:hlinkClick r:id="rId6"/>
              </a:rPr>
              <a:t>https://www.krugosvet.ru/</a:t>
            </a:r>
            <a:endParaRPr lang="ru-RU" dirty="0"/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Times New Roman"/>
              <a:buAutoNum type="arabicPeriod"/>
              <a:tabLst>
                <a:tab pos="269875" algn="l"/>
              </a:tabLst>
            </a:pPr>
            <a:r>
              <a:rPr lang="ru-RU" dirty="0">
                <a:latin typeface="Times New Roman"/>
                <a:ea typeface="Calibri"/>
              </a:rPr>
              <a:t>Приложение для разработки онлайн-опроса. [Электронный ресурс] – Режим доступа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Calibri"/>
              </a:rPr>
              <a:t>: </a:t>
            </a:r>
            <a:r>
              <a:rPr lang="ru-RU" u="sng" dirty="0">
                <a:solidFill>
                  <a:srgbClr val="0070C0"/>
                </a:solidFill>
                <a:latin typeface="Times New Roman"/>
                <a:ea typeface="Calibri"/>
                <a:hlinkClick r:id="rId7"/>
              </a:rPr>
              <a:t>https://surveys.yandex.ru</a:t>
            </a:r>
            <a:endParaRPr lang="ru-RU" dirty="0"/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Times New Roman"/>
              <a:buAutoNum type="arabicPeriod"/>
              <a:tabLst>
                <a:tab pos="269875" algn="l"/>
              </a:tabLst>
            </a:pPr>
            <a:r>
              <a:rPr lang="ru-RU" dirty="0">
                <a:latin typeface="Times New Roman"/>
                <a:ea typeface="Times New Roman"/>
              </a:rPr>
              <a:t>Работа с рекламой. </a:t>
            </a:r>
            <a:r>
              <a:rPr lang="ru-RU" dirty="0">
                <a:latin typeface="Times New Roman"/>
                <a:ea typeface="Calibri"/>
              </a:rPr>
              <a:t>[Электронный ресурс] – Режим доступа: </a:t>
            </a:r>
            <a:r>
              <a:rPr lang="ru-RU" u="sng" dirty="0">
                <a:solidFill>
                  <a:srgbClr val="0070C0"/>
                </a:solidFill>
                <a:latin typeface="Times New Roman"/>
                <a:ea typeface="Calibri"/>
                <a:hlinkClick r:id="rId8"/>
              </a:rPr>
              <a:t>https://redkrab.ru/</a:t>
            </a:r>
            <a:endParaRPr lang="ru-RU" dirty="0"/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Times New Roman"/>
              <a:buAutoNum type="arabicPeriod"/>
              <a:tabLst>
                <a:tab pos="269875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Технология. Обслуживающий труд: 7 класс: Учебник для учащихся образовательных учреждений / Под ред. В. Д. Симоненко – 3-е изд.,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перераб</a:t>
            </a:r>
            <a:r>
              <a:rPr lang="ru-RU" dirty="0">
                <a:latin typeface="Times New Roman"/>
                <a:ea typeface="Calibri"/>
                <a:cs typeface="Times New Roman"/>
              </a:rPr>
              <a:t>­. – М.: Издательский центр «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Вентана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-Граф».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4409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64904"/>
            <a:ext cx="8136904" cy="135902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383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74343"/>
            <a:ext cx="7992888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Цель проекта: 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изготовить </a:t>
            </a:r>
            <a:r>
              <a:rPr lang="ru-RU" sz="2000" dirty="0" smtClean="0">
                <a:effectLst/>
                <a:latin typeface="Times New Roman"/>
              </a:rPr>
              <a:t>красивую и оригинальную</a:t>
            </a:r>
          </a:p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</a:rPr>
              <a:t> </a:t>
            </a:r>
            <a:r>
              <a:rPr lang="ru-RU" sz="2000" dirty="0" smtClean="0">
                <a:latin typeface="Times New Roman"/>
              </a:rPr>
              <a:t>                               </a:t>
            </a:r>
            <a:r>
              <a:rPr lang="ru-RU" sz="2000" dirty="0" smtClean="0">
                <a:effectLst/>
                <a:latin typeface="Times New Roman"/>
              </a:rPr>
              <a:t> 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напольную куклу «Страусёнок».</a:t>
            </a:r>
            <a:endParaRPr lang="ru-RU" sz="2000" dirty="0" smtClean="0">
              <a:effectLst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  <a:tabLst>
                <a:tab pos="1350645" algn="l"/>
                <a:tab pos="1620520" algn="l"/>
                <a:tab pos="1952625" algn="l"/>
              </a:tabLst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Задачи проекта:</a:t>
            </a:r>
            <a:endParaRPr lang="ru-RU" sz="2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  <a:tab pos="1350645" algn="l"/>
                <a:tab pos="1620520" algn="l"/>
                <a:tab pos="1952625" algn="l"/>
              </a:tabLst>
            </a:pPr>
            <a:r>
              <a:rPr lang="ru-RU" sz="2000" dirty="0" smtClean="0">
                <a:effectLst/>
                <a:latin typeface="Times New Roman"/>
                <a:cs typeface="Times New Roman"/>
              </a:rPr>
              <a:t>Изучить историю появления театра кукол, а также самих кукол.</a:t>
            </a:r>
            <a:endParaRPr lang="ru-RU" sz="2000" dirty="0" smtClean="0">
              <a:effectLst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  <a:tab pos="1350645" algn="l"/>
                <a:tab pos="1620520" algn="l"/>
                <a:tab pos="1952625" algn="l"/>
              </a:tabLst>
            </a:pPr>
            <a:r>
              <a:rPr lang="ru-RU" sz="2000" dirty="0" smtClean="0">
                <a:effectLst/>
                <a:latin typeface="Times New Roman"/>
                <a:cs typeface="Times New Roman"/>
              </a:rPr>
              <a:t>Изучить литературу по созданию изделия, технологии изготовления.</a:t>
            </a:r>
            <a:endParaRPr lang="ru-RU" sz="2000" dirty="0" smtClean="0">
              <a:effectLst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  <a:tab pos="1350645" algn="l"/>
                <a:tab pos="1620520" algn="l"/>
                <a:tab pos="1952625" algn="l"/>
              </a:tabLst>
            </a:pPr>
            <a:r>
              <a:rPr lang="ru-RU" sz="2000" dirty="0" smtClean="0">
                <a:effectLst/>
                <a:latin typeface="Times New Roman"/>
                <a:cs typeface="Times New Roman"/>
              </a:rPr>
              <a:t>Разработать план создания изделия.</a:t>
            </a:r>
            <a:endParaRPr lang="ru-RU" sz="2000" dirty="0" smtClean="0">
              <a:effectLst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  <a:tab pos="1350645" algn="l"/>
                <a:tab pos="1620520" algn="l"/>
                <a:tab pos="1952625" algn="l"/>
              </a:tabLst>
            </a:pPr>
            <a:r>
              <a:rPr lang="ru-RU" sz="2000" dirty="0" smtClean="0">
                <a:effectLst/>
                <a:latin typeface="Times New Roman"/>
                <a:cs typeface="Times New Roman"/>
              </a:rPr>
              <a:t>Разработать дизайн изделия.</a:t>
            </a:r>
            <a:endParaRPr lang="ru-RU" sz="2000" dirty="0" smtClean="0">
              <a:effectLst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  <a:tab pos="1350645" algn="l"/>
                <a:tab pos="1620520" algn="l"/>
                <a:tab pos="1952625" algn="l"/>
              </a:tabLst>
            </a:pPr>
            <a:r>
              <a:rPr lang="ru-RU" sz="2000" dirty="0" smtClean="0">
                <a:effectLst/>
                <a:latin typeface="Times New Roman"/>
                <a:cs typeface="Times New Roman"/>
              </a:rPr>
              <a:t>Подобрать необходимый материал.</a:t>
            </a:r>
            <a:endParaRPr lang="ru-RU" sz="2000" dirty="0" smtClean="0">
              <a:effectLst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  <a:tab pos="1350645" algn="l"/>
                <a:tab pos="1620520" algn="l"/>
                <a:tab pos="1952625" algn="l"/>
              </a:tabLst>
            </a:pPr>
            <a:r>
              <a:rPr lang="ru-RU" sz="2000" dirty="0" smtClean="0">
                <a:effectLst/>
                <a:latin typeface="Times New Roman"/>
                <a:cs typeface="Times New Roman"/>
              </a:rPr>
              <a:t>Соблюдать аккуратность в работе.</a:t>
            </a:r>
            <a:endParaRPr lang="ru-RU" sz="2000" dirty="0" smtClean="0">
              <a:effectLst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/>
              <a:buChar char="•"/>
              <a:tabLst>
                <a:tab pos="457200" algn="l"/>
                <a:tab pos="1350645" algn="l"/>
                <a:tab pos="1620520" algn="l"/>
                <a:tab pos="1952625" algn="l"/>
              </a:tabLst>
            </a:pPr>
            <a:r>
              <a:rPr lang="ru-RU" sz="2000" dirty="0" smtClean="0">
                <a:effectLst/>
                <a:latin typeface="Times New Roman"/>
                <a:cs typeface="Times New Roman"/>
              </a:rPr>
              <a:t>Затратить минимум денежных средств на изготовление изделия.</a:t>
            </a:r>
            <a:endParaRPr lang="ru-RU" sz="2000" dirty="0">
              <a:effectLst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5517232"/>
            <a:ext cx="748883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3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Форма работы над проектом</a:t>
            </a:r>
            <a:r>
              <a:rPr lang="ru-RU" sz="2300" b="1" dirty="0" smtClean="0">
                <a:solidFill>
                  <a:srgbClr val="FFFF00"/>
                </a:solidFill>
                <a:effectLst/>
                <a:latin typeface="Times New Roman"/>
              </a:rPr>
              <a:t> </a:t>
            </a:r>
            <a:r>
              <a:rPr lang="ru-RU" sz="2100" b="1" dirty="0" smtClean="0">
                <a:effectLst/>
                <a:latin typeface="Times New Roman"/>
              </a:rPr>
              <a:t>– </a:t>
            </a:r>
            <a:r>
              <a:rPr lang="ru-RU" sz="2100" dirty="0" smtClean="0">
                <a:effectLst/>
                <a:latin typeface="Times New Roman"/>
              </a:rPr>
              <a:t>индивидуальная</a:t>
            </a:r>
            <a:r>
              <a:rPr lang="ru-RU" sz="2000" dirty="0" smtClean="0">
                <a:effectLst/>
                <a:latin typeface="Times New Roman"/>
              </a:rPr>
              <a:t>.</a:t>
            </a:r>
            <a:endParaRPr lang="ru-RU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3414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4176464" cy="6394058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FFFF0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ru-RU" dirty="0" smtClean="0">
              <a:effectLst/>
              <a:latin typeface="Calibri"/>
              <a:ea typeface="Calibri"/>
              <a:cs typeface="Times New Roman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  <a:tabLst>
                <a:tab pos="2105025" algn="l"/>
              </a:tabLst>
            </a:pPr>
            <a:r>
              <a:rPr lang="ru-RU" sz="1700" dirty="0" smtClean="0">
                <a:effectLst/>
                <a:latin typeface="Times New Roman"/>
                <a:ea typeface="Calibri"/>
              </a:rPr>
              <a:t>Уважаемый респондент!</a:t>
            </a:r>
            <a:endParaRPr lang="ru-RU" sz="1700" dirty="0"/>
          </a:p>
          <a:p>
            <a:pPr indent="450215" algn="ctr">
              <a:lnSpc>
                <a:spcPct val="150000"/>
              </a:lnSpc>
              <a:spcAft>
                <a:spcPts val="0"/>
              </a:spcAft>
              <a:tabLst>
                <a:tab pos="2105025" algn="l"/>
              </a:tabLst>
            </a:pPr>
            <a:r>
              <a:rPr lang="ru-RU" sz="1700" dirty="0" smtClean="0">
                <a:effectLst/>
                <a:latin typeface="Times New Roman"/>
                <a:ea typeface="Calibri"/>
              </a:rPr>
              <a:t> Прошу ответить на вопросы по теме «Напольные театральные куклы»</a:t>
            </a:r>
            <a:endParaRPr lang="ru-RU" sz="1700" dirty="0" smtClean="0">
              <a:effectLst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105025" algn="l"/>
              </a:tabLst>
            </a:pPr>
            <a:r>
              <a:rPr lang="ru-RU" sz="17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1</a:t>
            </a:r>
            <a:r>
              <a:rPr lang="ru-RU" sz="1700" u="sng" dirty="0" smtClean="0">
                <a:effectLst/>
                <a:latin typeface="Times New Roman"/>
                <a:ea typeface="Calibri"/>
              </a:rPr>
              <a:t>.</a:t>
            </a:r>
            <a:r>
              <a:rPr lang="ru-RU" sz="1700" dirty="0" smtClean="0">
                <a:effectLst/>
                <a:latin typeface="Times New Roman"/>
                <a:ea typeface="Calibri"/>
              </a:rPr>
              <a:t> Известна ли Вам история театра кукол?</a:t>
            </a:r>
            <a:endParaRPr lang="ru-RU" sz="1700" dirty="0" smtClean="0">
              <a:effectLst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105025" algn="l"/>
              </a:tabLst>
            </a:pPr>
            <a:r>
              <a:rPr lang="ru-RU" sz="1700" dirty="0" smtClean="0">
                <a:effectLst/>
                <a:latin typeface="Times New Roman"/>
                <a:ea typeface="Calibri"/>
              </a:rPr>
              <a:t>      Да □        Нет □</a:t>
            </a:r>
            <a:endParaRPr lang="ru-RU" sz="1700" dirty="0" smtClean="0">
              <a:effectLst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105025" algn="l"/>
              </a:tabLst>
            </a:pPr>
            <a:r>
              <a:rPr lang="ru-RU" sz="17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2</a:t>
            </a:r>
            <a:r>
              <a:rPr lang="ru-RU" sz="1700" u="sng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.</a:t>
            </a:r>
            <a:r>
              <a:rPr lang="ru-RU" sz="17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ru-RU" sz="1700" dirty="0" smtClean="0">
                <a:effectLst/>
                <a:latin typeface="Times New Roman"/>
                <a:ea typeface="Calibri"/>
              </a:rPr>
              <a:t>Важна ли роль театра кукол в наше время?</a:t>
            </a:r>
            <a:endParaRPr lang="ru-RU" sz="1700" dirty="0" smtClean="0">
              <a:effectLst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868680" algn="l"/>
              </a:tabLst>
            </a:pPr>
            <a:r>
              <a:rPr lang="ru-RU" sz="1700" dirty="0" smtClean="0">
                <a:effectLst/>
                <a:latin typeface="Times New Roman"/>
                <a:ea typeface="Calibri"/>
              </a:rPr>
              <a:t>      Да □	      Нет □</a:t>
            </a:r>
            <a:endParaRPr lang="ru-RU" sz="1700" dirty="0" smtClean="0">
              <a:effectLst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105025" algn="l"/>
              </a:tabLst>
            </a:pPr>
            <a:r>
              <a:rPr lang="ru-RU" sz="17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3</a:t>
            </a:r>
            <a:r>
              <a:rPr lang="ru-RU" sz="1700" u="sng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.</a:t>
            </a:r>
            <a:r>
              <a:rPr lang="ru-RU" sz="17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ru-RU" sz="1700" dirty="0" smtClean="0">
                <a:effectLst/>
                <a:latin typeface="Times New Roman"/>
                <a:ea typeface="Calibri"/>
              </a:rPr>
              <a:t>Знаете ли Вы что такое напольные куклы?</a:t>
            </a:r>
            <a:endParaRPr lang="ru-RU" sz="1700" dirty="0" smtClean="0">
              <a:effectLst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105025" algn="l"/>
              </a:tabLst>
            </a:pPr>
            <a:r>
              <a:rPr lang="ru-RU" sz="1700" dirty="0" smtClean="0">
                <a:effectLst/>
                <a:latin typeface="Times New Roman"/>
                <a:ea typeface="Calibri"/>
              </a:rPr>
              <a:t>      Да □        Нет □</a:t>
            </a:r>
            <a:endParaRPr lang="ru-RU" sz="1700" dirty="0" smtClean="0">
              <a:effectLst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105025" algn="l"/>
              </a:tabLst>
            </a:pPr>
            <a:r>
              <a:rPr lang="ru-RU" sz="17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4.</a:t>
            </a:r>
            <a:r>
              <a:rPr lang="ru-RU" sz="1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r>
              <a:rPr lang="ru-RU" sz="1700" dirty="0" smtClean="0">
                <a:effectLst/>
                <a:latin typeface="Times New Roman"/>
                <a:ea typeface="Calibri"/>
              </a:rPr>
              <a:t>Хотели бы вы поучаствовать в постановке с напольными куклами?</a:t>
            </a:r>
            <a:endParaRPr lang="ru-RU" sz="1700" dirty="0" smtClean="0">
              <a:effectLst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960120" algn="l"/>
              </a:tabLst>
            </a:pPr>
            <a:r>
              <a:rPr lang="ru-RU" sz="1700" dirty="0" smtClean="0">
                <a:effectLst/>
                <a:latin typeface="Times New Roman"/>
                <a:ea typeface="Calibri"/>
              </a:rPr>
              <a:t>       Да □	     Нет □</a:t>
            </a:r>
            <a:endParaRPr lang="ru-RU" sz="1700" dirty="0" smtClean="0">
              <a:effectLst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81025" algn="l"/>
              </a:tabLst>
            </a:pP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Спасибо за участие в анкетировании!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864858212"/>
              </p:ext>
            </p:extLst>
          </p:nvPr>
        </p:nvGraphicFramePr>
        <p:xfrm>
          <a:off x="4572000" y="260648"/>
          <a:ext cx="4572000" cy="6323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323528" y="-387424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Анкетирование</a:t>
            </a:r>
            <a:endParaRPr lang="ru-RU" sz="3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033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10" grpId="0">
        <p:bldAsOne/>
      </p:bldGraphic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176" y="1825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Историческая справка</a:t>
            </a:r>
            <a:endParaRPr lang="ru-RU" sz="3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50" y="1429120"/>
            <a:ext cx="4101494" cy="364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5196286"/>
            <a:ext cx="28956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Первый театр кукол</a:t>
            </a:r>
            <a:endParaRPr lang="ru-RU" sz="1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756670"/>
            <a:ext cx="4625981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72000" y="4291665"/>
            <a:ext cx="39978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Первые костяные, каменные и деревянные куклы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5411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Историческая справка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1417638"/>
            <a:ext cx="3561660" cy="36675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1422650"/>
            <a:ext cx="4320480" cy="36542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13752" y="5290907"/>
            <a:ext cx="1381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Кукла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Вуду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15414" y="5271543"/>
            <a:ext cx="2657587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tabLst>
                <a:tab pos="2066925" algn="l"/>
              </a:tabLst>
            </a:pPr>
            <a:r>
              <a:rPr lang="ru-RU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Рождественский </a:t>
            </a:r>
            <a:r>
              <a:rPr lang="ru-RU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вертеп</a:t>
            </a:r>
            <a:endParaRPr lang="ru-RU" sz="1400" b="1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5848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12722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Историческая справка</a:t>
            </a:r>
            <a:endParaRPr lang="ru-RU" sz="3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15" y="2132856"/>
            <a:ext cx="4513461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48238" y="5661248"/>
            <a:ext cx="1950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</a:rPr>
              <a:t>Куклы </a:t>
            </a:r>
            <a:r>
              <a:rPr lang="ru-RU" b="1" dirty="0" err="1" smtClean="0">
                <a:solidFill>
                  <a:srgbClr val="7030A0"/>
                </a:solidFill>
                <a:effectLst/>
                <a:latin typeface="Times New Roman"/>
                <a:ea typeface="Calibri"/>
              </a:rPr>
              <a:t>Берегини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493" y="836712"/>
            <a:ext cx="4199507" cy="33843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835703" y="4509120"/>
            <a:ext cx="2227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</a:rPr>
              <a:t>Петрушка в России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64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9177"/>
            <a:ext cx="7467600" cy="1143000"/>
          </a:xfrm>
        </p:spPr>
        <p:txBody>
          <a:bodyPr/>
          <a:lstStyle/>
          <a:p>
            <a:pPr algn="ctr"/>
            <a:r>
              <a:rPr lang="ru-RU" sz="3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Историческая справка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59" y="1082037"/>
            <a:ext cx="3291151" cy="46030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8840" y="1076413"/>
            <a:ext cx="3350930" cy="460329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860032" y="5794596"/>
            <a:ext cx="4175887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tabLst>
                <a:tab pos="2066925" algn="l"/>
              </a:tabLst>
            </a:pPr>
            <a:r>
              <a:rPr lang="ru-RU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Петрушка </a:t>
            </a:r>
            <a:r>
              <a:rPr lang="ru-RU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во </a:t>
            </a:r>
            <a:r>
              <a:rPr lang="ru-RU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Франции (Полишинель)</a:t>
            </a:r>
            <a:endParaRPr lang="ru-RU" sz="1400" b="1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5813960"/>
            <a:ext cx="3918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Петрушка в 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Англии (Мистер Панч)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82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490" y="-71993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Историческая справка</a:t>
            </a:r>
            <a:endParaRPr lang="ru-RU" sz="3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770" y="856165"/>
            <a:ext cx="2232249" cy="313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4299" y="4015623"/>
            <a:ext cx="3923190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2066925" algn="l"/>
              </a:tabLst>
            </a:pPr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Петрушка в Италии (Пульчинелла)</a:t>
            </a:r>
            <a:endParaRPr lang="ru-RU" sz="1400" b="1" dirty="0">
              <a:solidFill>
                <a:srgbClr val="7030A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856166"/>
            <a:ext cx="2353693" cy="313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93004" y="4015623"/>
            <a:ext cx="4003084" cy="670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066925" algn="l"/>
              </a:tabLst>
            </a:pPr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Петрушка в Германии (</a:t>
            </a:r>
            <a:r>
              <a:rPr lang="ru-RU" b="1" dirty="0" err="1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Гансвут</a:t>
            </a:r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 или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066925" algn="l"/>
              </a:tabLst>
            </a:pPr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Каспер)</a:t>
            </a:r>
            <a:endParaRPr lang="ru-RU" sz="1400" b="1" dirty="0">
              <a:solidFill>
                <a:srgbClr val="7030A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460325"/>
            <a:ext cx="3155036" cy="177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86238" y="6237312"/>
            <a:ext cx="3382144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2066925" algn="l"/>
              </a:tabLst>
            </a:pPr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Петрушка в Турции </a:t>
            </a:r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(Карагёз</a:t>
            </a:r>
            <a:r>
              <a:rPr lang="ru-RU" b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)</a:t>
            </a:r>
            <a:endParaRPr lang="ru-RU" sz="1400" b="1" dirty="0">
              <a:solidFill>
                <a:srgbClr val="7030A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1273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344" y="-99392"/>
            <a:ext cx="7467600" cy="1143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Требования к изделию</a:t>
            </a:r>
            <a:endParaRPr lang="ru-RU" sz="3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7715200" cy="4857403"/>
          </a:xfrm>
        </p:spPr>
        <p:txBody>
          <a:bodyPr>
            <a:no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/>
              <a:buChar char="•"/>
              <a:tabLst>
                <a:tab pos="180340" algn="l"/>
                <a:tab pos="630555" algn="l"/>
                <a:tab pos="1952625" algn="l"/>
              </a:tabLst>
            </a:pPr>
            <a:r>
              <a:rPr lang="ru-RU" sz="1800" b="1" dirty="0">
                <a:solidFill>
                  <a:srgbClr val="7030A0"/>
                </a:solidFill>
                <a:latin typeface="Times New Roman"/>
                <a:cs typeface="Times New Roman"/>
              </a:rPr>
              <a:t>эстетические </a:t>
            </a:r>
            <a:r>
              <a:rPr lang="ru-RU" sz="1800" dirty="0">
                <a:latin typeface="Times New Roman"/>
                <a:cs typeface="Times New Roman"/>
              </a:rPr>
              <a:t>– изделие должно быть красивым и ярким. Дизайн изделия должен отличаться оригинальностью; </a:t>
            </a:r>
            <a:endParaRPr lang="ru-RU" sz="1800" dirty="0"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/>
              <a:buChar char="•"/>
              <a:tabLst>
                <a:tab pos="180340" algn="l"/>
                <a:tab pos="630555" algn="l"/>
                <a:tab pos="1952625" algn="l"/>
              </a:tabLst>
            </a:pPr>
            <a:r>
              <a:rPr lang="ru-RU" sz="1800" b="1" dirty="0">
                <a:solidFill>
                  <a:srgbClr val="7030A0"/>
                </a:solidFill>
                <a:latin typeface="Times New Roman"/>
                <a:cs typeface="Times New Roman"/>
              </a:rPr>
              <a:t>экологические</a:t>
            </a:r>
            <a:r>
              <a:rPr lang="ru-RU" sz="1800" dirty="0">
                <a:latin typeface="Times New Roman"/>
                <a:cs typeface="Times New Roman"/>
              </a:rPr>
              <a:t> – изделие должно быть выполнено из экологически чистых материалов, при изготовлении должно быть, как можно меньше отходов;</a:t>
            </a:r>
            <a:endParaRPr lang="ru-RU" sz="1800" dirty="0"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/>
              <a:buChar char="•"/>
              <a:tabLst>
                <a:tab pos="180340" algn="l"/>
                <a:tab pos="630555" algn="l"/>
                <a:tab pos="1952625" algn="l"/>
              </a:tabLst>
            </a:pPr>
            <a:r>
              <a:rPr lang="ru-RU" sz="1800" b="1" dirty="0">
                <a:solidFill>
                  <a:srgbClr val="7030A0"/>
                </a:solidFill>
                <a:latin typeface="Times New Roman"/>
                <a:cs typeface="Times New Roman"/>
              </a:rPr>
              <a:t>экономические </a:t>
            </a:r>
            <a:r>
              <a:rPr lang="ru-RU" sz="1800" dirty="0">
                <a:latin typeface="Times New Roman"/>
                <a:cs typeface="Times New Roman"/>
              </a:rPr>
              <a:t>– изделие должно быть изготовлено из доступных, бросовых и недорогих материалов, иметь невысокую себестоимость;</a:t>
            </a:r>
            <a:endParaRPr lang="ru-RU" sz="1800" dirty="0"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/>
              <a:buChar char="•"/>
              <a:tabLst>
                <a:tab pos="180340" algn="l"/>
                <a:tab pos="630555" algn="l"/>
                <a:tab pos="1952625" algn="l"/>
              </a:tabLst>
            </a:pPr>
            <a:r>
              <a:rPr lang="ru-RU" sz="1800" b="1" dirty="0">
                <a:solidFill>
                  <a:srgbClr val="7030A0"/>
                </a:solidFill>
                <a:latin typeface="Times New Roman"/>
                <a:cs typeface="Times New Roman"/>
              </a:rPr>
              <a:t>эксплуатационные</a:t>
            </a:r>
            <a:r>
              <a:rPr lang="ru-RU" sz="1800" dirty="0">
                <a:latin typeface="Times New Roman"/>
                <a:cs typeface="Times New Roman"/>
              </a:rPr>
              <a:t> – оно должно иметь удобную для эксплуатации конструкцию и соответствовать назначению;</a:t>
            </a:r>
            <a:endParaRPr lang="ru-RU" sz="1800" dirty="0"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/>
              <a:buChar char="•"/>
              <a:tabLst>
                <a:tab pos="180340" algn="l"/>
                <a:tab pos="630555" algn="l"/>
                <a:tab pos="1952625" algn="l"/>
              </a:tabLst>
            </a:pPr>
            <a:r>
              <a:rPr lang="ru-RU" sz="1800" dirty="0">
                <a:latin typeface="Times New Roman"/>
                <a:cs typeface="Times New Roman"/>
              </a:rPr>
              <a:t>изделие должно соответствовать выбранной теме и выполнено своими руками.</a:t>
            </a:r>
            <a:endParaRPr lang="ru-RU" sz="1800" dirty="0">
              <a:cs typeface="Times New Roman"/>
            </a:endParaRPr>
          </a:p>
          <a:p>
            <a:pPr marL="36576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40027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283</TotalTime>
  <Words>584</Words>
  <Application>Microsoft Office PowerPoint</Application>
  <PresentationFormat>Экран (4:3)</PresentationFormat>
  <Paragraphs>139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Franklin Gothic Book</vt:lpstr>
      <vt:lpstr>Symbol</vt:lpstr>
      <vt:lpstr>Times New Roman</vt:lpstr>
      <vt:lpstr>Wingdings 2</vt:lpstr>
      <vt:lpstr>Техническая</vt:lpstr>
      <vt:lpstr>Презентация PowerPoint</vt:lpstr>
      <vt:lpstr>Презентация PowerPoint</vt:lpstr>
      <vt:lpstr>Презентация PowerPoint</vt:lpstr>
      <vt:lpstr>Историческая справка</vt:lpstr>
      <vt:lpstr>Историческая справка</vt:lpstr>
      <vt:lpstr>Историческая справка</vt:lpstr>
      <vt:lpstr>Историческая справка</vt:lpstr>
      <vt:lpstr>Историческая справка</vt:lpstr>
      <vt:lpstr>Требования к изделию</vt:lpstr>
      <vt:lpstr>Варианты идей и предложений</vt:lpstr>
      <vt:lpstr>Коллекция материалов</vt:lpstr>
      <vt:lpstr>Конструкторская документация</vt:lpstr>
      <vt:lpstr>Экономическое обоснование  проекта</vt:lpstr>
      <vt:lpstr>Моё изделие</vt:lpstr>
      <vt:lpstr>Источники информации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Учетная запись Майкрософт</cp:lastModifiedBy>
  <cp:revision>32</cp:revision>
  <dcterms:created xsi:type="dcterms:W3CDTF">2023-11-20T13:30:52Z</dcterms:created>
  <dcterms:modified xsi:type="dcterms:W3CDTF">2024-02-15T12:52:44Z</dcterms:modified>
</cp:coreProperties>
</file>