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18" autoAdjust="0"/>
  </p:normalViewPr>
  <p:slideViewPr>
    <p:cSldViewPr>
      <p:cViewPr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9FCB02-7BF4-4746-BB29-16E32943A1E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8806A2B-74E6-4B25-9180-0A43D0E33868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2800" dirty="0" smtClean="0"/>
            <a:t>ЦЕНТРАЛЬНЫЙ БАНК  </a:t>
          </a:r>
        </a:p>
        <a:p>
          <a:r>
            <a:rPr lang="ru-RU" sz="2800" dirty="0" smtClean="0"/>
            <a:t>главный банк страны</a:t>
          </a:r>
          <a:endParaRPr lang="ru-RU" sz="2800" dirty="0"/>
        </a:p>
      </dgm:t>
    </dgm:pt>
    <dgm:pt modelId="{6C68E32F-8F61-4B2A-B92A-0BFE01293A52}" type="parTrans" cxnId="{022B5DBD-1D2D-471F-9FF6-92F0F69431AF}">
      <dgm:prSet/>
      <dgm:spPr/>
      <dgm:t>
        <a:bodyPr/>
        <a:lstStyle/>
        <a:p>
          <a:endParaRPr lang="ru-RU"/>
        </a:p>
      </dgm:t>
    </dgm:pt>
    <dgm:pt modelId="{45054A8C-EF14-4527-9931-A09E285F30A8}" type="sibTrans" cxnId="{022B5DBD-1D2D-471F-9FF6-92F0F69431AF}">
      <dgm:prSet/>
      <dgm:spPr/>
      <dgm:t>
        <a:bodyPr/>
        <a:lstStyle/>
        <a:p>
          <a:endParaRPr lang="ru-RU"/>
        </a:p>
      </dgm:t>
    </dgm:pt>
    <dgm:pt modelId="{6637524A-753C-41EE-82F1-C6D1E27D9C62}">
      <dgm:prSet phldrT="[Текст]" custT="1"/>
      <dgm:spPr/>
      <dgm:t>
        <a:bodyPr/>
        <a:lstStyle/>
        <a:p>
          <a:r>
            <a:rPr lang="ru-RU" sz="2400" dirty="0" smtClean="0"/>
            <a:t>КОММЕРЧЕСКИЕ БАНКИ</a:t>
          </a:r>
        </a:p>
        <a:p>
          <a:r>
            <a:rPr lang="ru-RU" sz="2400" dirty="0" smtClean="0"/>
            <a:t>-универсальные</a:t>
          </a:r>
        </a:p>
        <a:p>
          <a:r>
            <a:rPr lang="ru-RU" sz="2400" dirty="0" smtClean="0"/>
            <a:t>-депозитные</a:t>
          </a:r>
        </a:p>
        <a:p>
          <a:r>
            <a:rPr lang="ru-RU" sz="2400" dirty="0" smtClean="0"/>
            <a:t>-ипотечные </a:t>
          </a:r>
          <a:endParaRPr lang="ru-RU" sz="2400" dirty="0"/>
        </a:p>
      </dgm:t>
    </dgm:pt>
    <dgm:pt modelId="{A5F9EDAA-6335-4DE7-B940-D653A072928B}" type="parTrans" cxnId="{062BFA6C-7F8F-496E-8498-A902A29EF916}">
      <dgm:prSet/>
      <dgm:spPr/>
      <dgm:t>
        <a:bodyPr/>
        <a:lstStyle/>
        <a:p>
          <a:endParaRPr lang="ru-RU"/>
        </a:p>
      </dgm:t>
    </dgm:pt>
    <dgm:pt modelId="{4C998AE6-F4D0-475E-B6F5-D61F85CDE37E}" type="sibTrans" cxnId="{062BFA6C-7F8F-496E-8498-A902A29EF916}">
      <dgm:prSet/>
      <dgm:spPr/>
      <dgm:t>
        <a:bodyPr/>
        <a:lstStyle/>
        <a:p>
          <a:endParaRPr lang="ru-RU"/>
        </a:p>
      </dgm:t>
    </dgm:pt>
    <dgm:pt modelId="{E3ABE5E0-E6A0-4087-927E-3B8A169F1D61}">
      <dgm:prSet phldrT="[Текст]" custT="1"/>
      <dgm:spPr/>
      <dgm:t>
        <a:bodyPr/>
        <a:lstStyle/>
        <a:p>
          <a:pPr>
            <a:lnSpc>
              <a:spcPct val="90000"/>
            </a:lnSpc>
          </a:pPr>
          <a:r>
            <a:rPr lang="ru-RU" sz="2400" dirty="0" smtClean="0"/>
            <a:t>КРЕДИТНО-ФИНАНСОВЫЕ ОРГАНИЗАЦИИ</a:t>
          </a:r>
        </a:p>
        <a:p>
          <a:pPr>
            <a:lnSpc>
              <a:spcPct val="100000"/>
            </a:lnSpc>
          </a:pPr>
          <a:r>
            <a:rPr lang="ru-RU" sz="2400" dirty="0" smtClean="0"/>
            <a:t>-ломбарды</a:t>
          </a:r>
        </a:p>
        <a:p>
          <a:pPr>
            <a:lnSpc>
              <a:spcPct val="100000"/>
            </a:lnSpc>
          </a:pPr>
          <a:r>
            <a:rPr lang="ru-RU" sz="2400" dirty="0" smtClean="0"/>
            <a:t>-НПФ</a:t>
          </a:r>
        </a:p>
        <a:p>
          <a:pPr>
            <a:lnSpc>
              <a:spcPct val="100000"/>
            </a:lnSpc>
          </a:pPr>
          <a:r>
            <a:rPr lang="ru-RU" sz="2400" dirty="0" smtClean="0"/>
            <a:t>-страховые </a:t>
          </a:r>
          <a:r>
            <a:rPr lang="ru-RU" sz="2400" dirty="0" err="1" smtClean="0"/>
            <a:t>компмнии</a:t>
          </a:r>
          <a:endParaRPr lang="ru-RU" sz="2400" dirty="0"/>
        </a:p>
      </dgm:t>
    </dgm:pt>
    <dgm:pt modelId="{391D68B3-9A1D-4CD3-B9D0-8DAC628FE6AC}" type="parTrans" cxnId="{7AB10A7E-FD7A-4DE3-9329-BAE66308F824}">
      <dgm:prSet/>
      <dgm:spPr/>
      <dgm:t>
        <a:bodyPr/>
        <a:lstStyle/>
        <a:p>
          <a:endParaRPr lang="ru-RU"/>
        </a:p>
      </dgm:t>
    </dgm:pt>
    <dgm:pt modelId="{A68AB48C-008C-41D1-B7A7-4569F15151D7}" type="sibTrans" cxnId="{7AB10A7E-FD7A-4DE3-9329-BAE66308F824}">
      <dgm:prSet/>
      <dgm:spPr/>
      <dgm:t>
        <a:bodyPr/>
        <a:lstStyle/>
        <a:p>
          <a:endParaRPr lang="ru-RU"/>
        </a:p>
      </dgm:t>
    </dgm:pt>
    <dgm:pt modelId="{D8C1A539-E58B-4D52-8921-801081A893C6}" type="pres">
      <dgm:prSet presAssocID="{CB9FCB02-7BF4-4746-BB29-16E32943A1E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953F945-EAE7-49B1-9C54-14210B293F7A}" type="pres">
      <dgm:prSet presAssocID="{18806A2B-74E6-4B25-9180-0A43D0E33868}" presName="hierRoot1" presStyleCnt="0">
        <dgm:presLayoutVars>
          <dgm:hierBranch val="init"/>
        </dgm:presLayoutVars>
      </dgm:prSet>
      <dgm:spPr/>
    </dgm:pt>
    <dgm:pt modelId="{CCFAE151-8D7D-492E-83FF-34E459C1F118}" type="pres">
      <dgm:prSet presAssocID="{18806A2B-74E6-4B25-9180-0A43D0E33868}" presName="rootComposite1" presStyleCnt="0"/>
      <dgm:spPr/>
    </dgm:pt>
    <dgm:pt modelId="{D118DD33-A230-4782-B9F6-B09CBCBD3387}" type="pres">
      <dgm:prSet presAssocID="{18806A2B-74E6-4B25-9180-0A43D0E33868}" presName="rootText1" presStyleLbl="node0" presStyleIdx="0" presStyleCnt="1" custLinFactNeighborY="-297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064810-C0D5-4D6D-8717-F7253C6827D1}" type="pres">
      <dgm:prSet presAssocID="{18806A2B-74E6-4B25-9180-0A43D0E3386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C8042C5F-5960-4D2A-B9FF-C35CDC53D604}" type="pres">
      <dgm:prSet presAssocID="{18806A2B-74E6-4B25-9180-0A43D0E33868}" presName="hierChild2" presStyleCnt="0"/>
      <dgm:spPr/>
    </dgm:pt>
    <dgm:pt modelId="{B38B4777-B539-4D7E-8F4D-21E2510B5A16}" type="pres">
      <dgm:prSet presAssocID="{A5F9EDAA-6335-4DE7-B940-D653A072928B}" presName="Name37" presStyleLbl="parChTrans1D2" presStyleIdx="0" presStyleCnt="2"/>
      <dgm:spPr/>
      <dgm:t>
        <a:bodyPr/>
        <a:lstStyle/>
        <a:p>
          <a:endParaRPr lang="ru-RU"/>
        </a:p>
      </dgm:t>
    </dgm:pt>
    <dgm:pt modelId="{8607083B-293C-4188-944C-AED0A3D5E7D6}" type="pres">
      <dgm:prSet presAssocID="{6637524A-753C-41EE-82F1-C6D1E27D9C62}" presName="hierRoot2" presStyleCnt="0">
        <dgm:presLayoutVars>
          <dgm:hierBranch val="init"/>
        </dgm:presLayoutVars>
      </dgm:prSet>
      <dgm:spPr/>
    </dgm:pt>
    <dgm:pt modelId="{C52D34C9-3B54-4F4E-B9AD-2132EC40EC31}" type="pres">
      <dgm:prSet presAssocID="{6637524A-753C-41EE-82F1-C6D1E27D9C62}" presName="rootComposite" presStyleCnt="0"/>
      <dgm:spPr/>
    </dgm:pt>
    <dgm:pt modelId="{0B097F79-30E8-475D-8807-2CD3886D01BC}" type="pres">
      <dgm:prSet presAssocID="{6637524A-753C-41EE-82F1-C6D1E27D9C62}" presName="rootText" presStyleLbl="node2" presStyleIdx="0" presStyleCnt="2" custScaleY="121842" custLinFactNeighborY="297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5FE0D63-0FFC-41F3-A411-180AD1D34733}" type="pres">
      <dgm:prSet presAssocID="{6637524A-753C-41EE-82F1-C6D1E27D9C62}" presName="rootConnector" presStyleLbl="node2" presStyleIdx="0" presStyleCnt="2"/>
      <dgm:spPr/>
      <dgm:t>
        <a:bodyPr/>
        <a:lstStyle/>
        <a:p>
          <a:endParaRPr lang="ru-RU"/>
        </a:p>
      </dgm:t>
    </dgm:pt>
    <dgm:pt modelId="{C0591DB7-6B50-4A82-8154-93C63C776249}" type="pres">
      <dgm:prSet presAssocID="{6637524A-753C-41EE-82F1-C6D1E27D9C62}" presName="hierChild4" presStyleCnt="0"/>
      <dgm:spPr/>
    </dgm:pt>
    <dgm:pt modelId="{D30BE8ED-DE51-444F-8C72-863752AEE01A}" type="pres">
      <dgm:prSet presAssocID="{6637524A-753C-41EE-82F1-C6D1E27D9C62}" presName="hierChild5" presStyleCnt="0"/>
      <dgm:spPr/>
    </dgm:pt>
    <dgm:pt modelId="{2419D21B-2CD1-447F-95A5-15EEB6C68A2E}" type="pres">
      <dgm:prSet presAssocID="{391D68B3-9A1D-4CD3-B9D0-8DAC628FE6AC}" presName="Name37" presStyleLbl="parChTrans1D2" presStyleIdx="1" presStyleCnt="2"/>
      <dgm:spPr/>
      <dgm:t>
        <a:bodyPr/>
        <a:lstStyle/>
        <a:p>
          <a:endParaRPr lang="ru-RU"/>
        </a:p>
      </dgm:t>
    </dgm:pt>
    <dgm:pt modelId="{883B3A97-5780-427E-BF55-9C8E239F09AD}" type="pres">
      <dgm:prSet presAssocID="{E3ABE5E0-E6A0-4087-927E-3B8A169F1D61}" presName="hierRoot2" presStyleCnt="0">
        <dgm:presLayoutVars>
          <dgm:hierBranch val="init"/>
        </dgm:presLayoutVars>
      </dgm:prSet>
      <dgm:spPr/>
    </dgm:pt>
    <dgm:pt modelId="{694364FC-DCEC-4740-A68D-FCF0797DB595}" type="pres">
      <dgm:prSet presAssocID="{E3ABE5E0-E6A0-4087-927E-3B8A169F1D61}" presName="rootComposite" presStyleCnt="0"/>
      <dgm:spPr/>
    </dgm:pt>
    <dgm:pt modelId="{FC4A02D3-DADB-4B7E-A583-E6CF3B814937}" type="pres">
      <dgm:prSet presAssocID="{E3ABE5E0-E6A0-4087-927E-3B8A169F1D61}" presName="rootText" presStyleLbl="node2" presStyleIdx="1" presStyleCnt="2" custScaleY="121842" custLinFactNeighborY="297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861D27C-2F04-40D7-BF45-E1F4450D632A}" type="pres">
      <dgm:prSet presAssocID="{E3ABE5E0-E6A0-4087-927E-3B8A169F1D61}" presName="rootConnector" presStyleLbl="node2" presStyleIdx="1" presStyleCnt="2"/>
      <dgm:spPr/>
      <dgm:t>
        <a:bodyPr/>
        <a:lstStyle/>
        <a:p>
          <a:endParaRPr lang="ru-RU"/>
        </a:p>
      </dgm:t>
    </dgm:pt>
    <dgm:pt modelId="{6F77B4F3-B316-40B3-BE5D-22DA18ACB136}" type="pres">
      <dgm:prSet presAssocID="{E3ABE5E0-E6A0-4087-927E-3B8A169F1D61}" presName="hierChild4" presStyleCnt="0"/>
      <dgm:spPr/>
    </dgm:pt>
    <dgm:pt modelId="{1AAEBCA1-6326-4A6C-A867-F8142465A2ED}" type="pres">
      <dgm:prSet presAssocID="{E3ABE5E0-E6A0-4087-927E-3B8A169F1D61}" presName="hierChild5" presStyleCnt="0"/>
      <dgm:spPr/>
    </dgm:pt>
    <dgm:pt modelId="{FFEDE0DD-B007-4DBE-92EB-2126D262061D}" type="pres">
      <dgm:prSet presAssocID="{18806A2B-74E6-4B25-9180-0A43D0E33868}" presName="hierChild3" presStyleCnt="0"/>
      <dgm:spPr/>
    </dgm:pt>
  </dgm:ptLst>
  <dgm:cxnLst>
    <dgm:cxn modelId="{7AB10A7E-FD7A-4DE3-9329-BAE66308F824}" srcId="{18806A2B-74E6-4B25-9180-0A43D0E33868}" destId="{E3ABE5E0-E6A0-4087-927E-3B8A169F1D61}" srcOrd="1" destOrd="0" parTransId="{391D68B3-9A1D-4CD3-B9D0-8DAC628FE6AC}" sibTransId="{A68AB48C-008C-41D1-B7A7-4569F15151D7}"/>
    <dgm:cxn modelId="{7BB6896F-31A4-4D9D-BDBD-A99DDFCC85EE}" type="presOf" srcId="{6637524A-753C-41EE-82F1-C6D1E27D9C62}" destId="{15FE0D63-0FFC-41F3-A411-180AD1D34733}" srcOrd="1" destOrd="0" presId="urn:microsoft.com/office/officeart/2005/8/layout/orgChart1"/>
    <dgm:cxn modelId="{CE663E86-D78C-4122-AC31-4717C59B8739}" type="presOf" srcId="{18806A2B-74E6-4B25-9180-0A43D0E33868}" destId="{5D064810-C0D5-4D6D-8717-F7253C6827D1}" srcOrd="1" destOrd="0" presId="urn:microsoft.com/office/officeart/2005/8/layout/orgChart1"/>
    <dgm:cxn modelId="{D13DBC2F-E49D-4FAE-9401-D502B47E6003}" type="presOf" srcId="{E3ABE5E0-E6A0-4087-927E-3B8A169F1D61}" destId="{FC4A02D3-DADB-4B7E-A583-E6CF3B814937}" srcOrd="0" destOrd="0" presId="urn:microsoft.com/office/officeart/2005/8/layout/orgChart1"/>
    <dgm:cxn modelId="{C3545631-9A64-4C39-9FDB-C8213A231CEA}" type="presOf" srcId="{A5F9EDAA-6335-4DE7-B940-D653A072928B}" destId="{B38B4777-B539-4D7E-8F4D-21E2510B5A16}" srcOrd="0" destOrd="0" presId="urn:microsoft.com/office/officeart/2005/8/layout/orgChart1"/>
    <dgm:cxn modelId="{23272FE9-E99C-4C1F-87BE-6AD1C88DB8F8}" type="presOf" srcId="{391D68B3-9A1D-4CD3-B9D0-8DAC628FE6AC}" destId="{2419D21B-2CD1-447F-95A5-15EEB6C68A2E}" srcOrd="0" destOrd="0" presId="urn:microsoft.com/office/officeart/2005/8/layout/orgChart1"/>
    <dgm:cxn modelId="{30D697F0-ED7B-45D2-B230-939A52B9171F}" type="presOf" srcId="{E3ABE5E0-E6A0-4087-927E-3B8A169F1D61}" destId="{6861D27C-2F04-40D7-BF45-E1F4450D632A}" srcOrd="1" destOrd="0" presId="urn:microsoft.com/office/officeart/2005/8/layout/orgChart1"/>
    <dgm:cxn modelId="{062BFA6C-7F8F-496E-8498-A902A29EF916}" srcId="{18806A2B-74E6-4B25-9180-0A43D0E33868}" destId="{6637524A-753C-41EE-82F1-C6D1E27D9C62}" srcOrd="0" destOrd="0" parTransId="{A5F9EDAA-6335-4DE7-B940-D653A072928B}" sibTransId="{4C998AE6-F4D0-475E-B6F5-D61F85CDE37E}"/>
    <dgm:cxn modelId="{FE4E6F41-45C9-4305-8882-CB0741FFC4C1}" type="presOf" srcId="{18806A2B-74E6-4B25-9180-0A43D0E33868}" destId="{D118DD33-A230-4782-B9F6-B09CBCBD3387}" srcOrd="0" destOrd="0" presId="urn:microsoft.com/office/officeart/2005/8/layout/orgChart1"/>
    <dgm:cxn modelId="{A6A6E8CF-FE94-4009-ACCC-FDB02FEAF1E1}" type="presOf" srcId="{6637524A-753C-41EE-82F1-C6D1E27D9C62}" destId="{0B097F79-30E8-475D-8807-2CD3886D01BC}" srcOrd="0" destOrd="0" presId="urn:microsoft.com/office/officeart/2005/8/layout/orgChart1"/>
    <dgm:cxn modelId="{7F218956-FB0C-47A8-8810-09B8DB278347}" type="presOf" srcId="{CB9FCB02-7BF4-4746-BB29-16E32943A1E5}" destId="{D8C1A539-E58B-4D52-8921-801081A893C6}" srcOrd="0" destOrd="0" presId="urn:microsoft.com/office/officeart/2005/8/layout/orgChart1"/>
    <dgm:cxn modelId="{022B5DBD-1D2D-471F-9FF6-92F0F69431AF}" srcId="{CB9FCB02-7BF4-4746-BB29-16E32943A1E5}" destId="{18806A2B-74E6-4B25-9180-0A43D0E33868}" srcOrd="0" destOrd="0" parTransId="{6C68E32F-8F61-4B2A-B92A-0BFE01293A52}" sibTransId="{45054A8C-EF14-4527-9931-A09E285F30A8}"/>
    <dgm:cxn modelId="{2B7ECD01-5E99-45B2-A4D9-97DF4F9C50B7}" type="presParOf" srcId="{D8C1A539-E58B-4D52-8921-801081A893C6}" destId="{F953F945-EAE7-49B1-9C54-14210B293F7A}" srcOrd="0" destOrd="0" presId="urn:microsoft.com/office/officeart/2005/8/layout/orgChart1"/>
    <dgm:cxn modelId="{0688E3DC-BB56-45F4-8B9E-26F6B6490C63}" type="presParOf" srcId="{F953F945-EAE7-49B1-9C54-14210B293F7A}" destId="{CCFAE151-8D7D-492E-83FF-34E459C1F118}" srcOrd="0" destOrd="0" presId="urn:microsoft.com/office/officeart/2005/8/layout/orgChart1"/>
    <dgm:cxn modelId="{E61778A0-967E-4450-9F1B-39262E1FD5E8}" type="presParOf" srcId="{CCFAE151-8D7D-492E-83FF-34E459C1F118}" destId="{D118DD33-A230-4782-B9F6-B09CBCBD3387}" srcOrd="0" destOrd="0" presId="urn:microsoft.com/office/officeart/2005/8/layout/orgChart1"/>
    <dgm:cxn modelId="{CD2CB5A9-1B91-4E60-996D-714C48610858}" type="presParOf" srcId="{CCFAE151-8D7D-492E-83FF-34E459C1F118}" destId="{5D064810-C0D5-4D6D-8717-F7253C6827D1}" srcOrd="1" destOrd="0" presId="urn:microsoft.com/office/officeart/2005/8/layout/orgChart1"/>
    <dgm:cxn modelId="{417D0B4D-79B3-4B61-916E-5A01DD0DC9FF}" type="presParOf" srcId="{F953F945-EAE7-49B1-9C54-14210B293F7A}" destId="{C8042C5F-5960-4D2A-B9FF-C35CDC53D604}" srcOrd="1" destOrd="0" presId="urn:microsoft.com/office/officeart/2005/8/layout/orgChart1"/>
    <dgm:cxn modelId="{0417872A-9BBE-4860-9326-B32744B801FB}" type="presParOf" srcId="{C8042C5F-5960-4D2A-B9FF-C35CDC53D604}" destId="{B38B4777-B539-4D7E-8F4D-21E2510B5A16}" srcOrd="0" destOrd="0" presId="urn:microsoft.com/office/officeart/2005/8/layout/orgChart1"/>
    <dgm:cxn modelId="{A4E07164-B607-4CE6-96CB-2109A4A3BC63}" type="presParOf" srcId="{C8042C5F-5960-4D2A-B9FF-C35CDC53D604}" destId="{8607083B-293C-4188-944C-AED0A3D5E7D6}" srcOrd="1" destOrd="0" presId="urn:microsoft.com/office/officeart/2005/8/layout/orgChart1"/>
    <dgm:cxn modelId="{7F080DDF-51CA-4331-9C0A-455B5CD47B78}" type="presParOf" srcId="{8607083B-293C-4188-944C-AED0A3D5E7D6}" destId="{C52D34C9-3B54-4F4E-B9AD-2132EC40EC31}" srcOrd="0" destOrd="0" presId="urn:microsoft.com/office/officeart/2005/8/layout/orgChart1"/>
    <dgm:cxn modelId="{571A6FC1-3932-4B56-9C0D-5FD6464F52C0}" type="presParOf" srcId="{C52D34C9-3B54-4F4E-B9AD-2132EC40EC31}" destId="{0B097F79-30E8-475D-8807-2CD3886D01BC}" srcOrd="0" destOrd="0" presId="urn:microsoft.com/office/officeart/2005/8/layout/orgChart1"/>
    <dgm:cxn modelId="{1A187EF8-9214-418D-BAF6-3E96D088D7A8}" type="presParOf" srcId="{C52D34C9-3B54-4F4E-B9AD-2132EC40EC31}" destId="{15FE0D63-0FFC-41F3-A411-180AD1D34733}" srcOrd="1" destOrd="0" presId="urn:microsoft.com/office/officeart/2005/8/layout/orgChart1"/>
    <dgm:cxn modelId="{F06AC31E-917F-4161-9EDE-BF7F89D32CC9}" type="presParOf" srcId="{8607083B-293C-4188-944C-AED0A3D5E7D6}" destId="{C0591DB7-6B50-4A82-8154-93C63C776249}" srcOrd="1" destOrd="0" presId="urn:microsoft.com/office/officeart/2005/8/layout/orgChart1"/>
    <dgm:cxn modelId="{8111F381-6FD8-4C3F-A209-6EF7A112F2D5}" type="presParOf" srcId="{8607083B-293C-4188-944C-AED0A3D5E7D6}" destId="{D30BE8ED-DE51-444F-8C72-863752AEE01A}" srcOrd="2" destOrd="0" presId="urn:microsoft.com/office/officeart/2005/8/layout/orgChart1"/>
    <dgm:cxn modelId="{4D5C6B9B-70F1-4CFD-93C7-107A02EB60AE}" type="presParOf" srcId="{C8042C5F-5960-4D2A-B9FF-C35CDC53D604}" destId="{2419D21B-2CD1-447F-95A5-15EEB6C68A2E}" srcOrd="2" destOrd="0" presId="urn:microsoft.com/office/officeart/2005/8/layout/orgChart1"/>
    <dgm:cxn modelId="{AB1DA2BD-3F32-427E-A02C-095158330E14}" type="presParOf" srcId="{C8042C5F-5960-4D2A-B9FF-C35CDC53D604}" destId="{883B3A97-5780-427E-BF55-9C8E239F09AD}" srcOrd="3" destOrd="0" presId="urn:microsoft.com/office/officeart/2005/8/layout/orgChart1"/>
    <dgm:cxn modelId="{1675CD2E-1B3B-493B-B603-EA06C6C95331}" type="presParOf" srcId="{883B3A97-5780-427E-BF55-9C8E239F09AD}" destId="{694364FC-DCEC-4740-A68D-FCF0797DB595}" srcOrd="0" destOrd="0" presId="urn:microsoft.com/office/officeart/2005/8/layout/orgChart1"/>
    <dgm:cxn modelId="{56EA3296-E757-4C6F-B45F-82CFE943B732}" type="presParOf" srcId="{694364FC-DCEC-4740-A68D-FCF0797DB595}" destId="{FC4A02D3-DADB-4B7E-A583-E6CF3B814937}" srcOrd="0" destOrd="0" presId="urn:microsoft.com/office/officeart/2005/8/layout/orgChart1"/>
    <dgm:cxn modelId="{6F16B6F3-D259-4A5E-BB21-67B516312DB8}" type="presParOf" srcId="{694364FC-DCEC-4740-A68D-FCF0797DB595}" destId="{6861D27C-2F04-40D7-BF45-E1F4450D632A}" srcOrd="1" destOrd="0" presId="urn:microsoft.com/office/officeart/2005/8/layout/orgChart1"/>
    <dgm:cxn modelId="{D8C7B8D8-D59F-443A-9C74-5711C88DE2D4}" type="presParOf" srcId="{883B3A97-5780-427E-BF55-9C8E239F09AD}" destId="{6F77B4F3-B316-40B3-BE5D-22DA18ACB136}" srcOrd="1" destOrd="0" presId="urn:microsoft.com/office/officeart/2005/8/layout/orgChart1"/>
    <dgm:cxn modelId="{50858836-FF4F-49D2-9685-C59D005B64B7}" type="presParOf" srcId="{883B3A97-5780-427E-BF55-9C8E239F09AD}" destId="{1AAEBCA1-6326-4A6C-A867-F8142465A2ED}" srcOrd="2" destOrd="0" presId="urn:microsoft.com/office/officeart/2005/8/layout/orgChart1"/>
    <dgm:cxn modelId="{B4F2F71E-E40A-4E81-8193-176A2869C8F7}" type="presParOf" srcId="{F953F945-EAE7-49B1-9C54-14210B293F7A}" destId="{FFEDE0DD-B007-4DBE-92EB-2126D262061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19D21B-2CD1-447F-95A5-15EEB6C68A2E}">
      <dsp:nvSpPr>
        <dsp:cNvPr id="0" name=""/>
        <dsp:cNvSpPr/>
      </dsp:nvSpPr>
      <dsp:spPr>
        <a:xfrm>
          <a:off x="4250560" y="1993848"/>
          <a:ext cx="2326108" cy="19503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6688"/>
              </a:lnTo>
              <a:lnTo>
                <a:pt x="2326108" y="1546688"/>
              </a:lnTo>
              <a:lnTo>
                <a:pt x="2326108" y="195039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8B4777-B539-4D7E-8F4D-21E2510B5A16}">
      <dsp:nvSpPr>
        <dsp:cNvPr id="0" name=""/>
        <dsp:cNvSpPr/>
      </dsp:nvSpPr>
      <dsp:spPr>
        <a:xfrm>
          <a:off x="1924452" y="1993848"/>
          <a:ext cx="2326108" cy="1950393"/>
        </a:xfrm>
        <a:custGeom>
          <a:avLst/>
          <a:gdLst/>
          <a:ahLst/>
          <a:cxnLst/>
          <a:rect l="0" t="0" r="0" b="0"/>
          <a:pathLst>
            <a:path>
              <a:moveTo>
                <a:pt x="2326108" y="0"/>
              </a:moveTo>
              <a:lnTo>
                <a:pt x="2326108" y="1546688"/>
              </a:lnTo>
              <a:lnTo>
                <a:pt x="0" y="1546688"/>
              </a:lnTo>
              <a:lnTo>
                <a:pt x="0" y="195039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18DD33-A230-4782-B9F6-B09CBCBD3387}">
      <dsp:nvSpPr>
        <dsp:cNvPr id="0" name=""/>
        <dsp:cNvSpPr/>
      </dsp:nvSpPr>
      <dsp:spPr>
        <a:xfrm>
          <a:off x="2328157" y="71445"/>
          <a:ext cx="3844806" cy="1922403"/>
        </a:xfrm>
        <a:prstGeom prst="rect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ЦЕНТРАЛЬНЫЙ БАНК 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главный банк страны</a:t>
          </a:r>
          <a:endParaRPr lang="ru-RU" sz="2800" kern="1200" dirty="0"/>
        </a:p>
      </dsp:txBody>
      <dsp:txXfrm>
        <a:off x="2328157" y="71445"/>
        <a:ext cx="3844806" cy="1922403"/>
      </dsp:txXfrm>
    </dsp:sp>
    <dsp:sp modelId="{0B097F79-30E8-475D-8807-2CD3886D01BC}">
      <dsp:nvSpPr>
        <dsp:cNvPr id="0" name=""/>
        <dsp:cNvSpPr/>
      </dsp:nvSpPr>
      <dsp:spPr>
        <a:xfrm>
          <a:off x="2049" y="3944242"/>
          <a:ext cx="3844806" cy="234229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КОММЕРЧЕСКИЕ БАНКИ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-универсальные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-депозитные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-ипотечные </a:t>
          </a:r>
          <a:endParaRPr lang="ru-RU" sz="2400" kern="1200" dirty="0"/>
        </a:p>
      </dsp:txBody>
      <dsp:txXfrm>
        <a:off x="2049" y="3944242"/>
        <a:ext cx="3844806" cy="2342294"/>
      </dsp:txXfrm>
    </dsp:sp>
    <dsp:sp modelId="{FC4A02D3-DADB-4B7E-A583-E6CF3B814937}">
      <dsp:nvSpPr>
        <dsp:cNvPr id="0" name=""/>
        <dsp:cNvSpPr/>
      </dsp:nvSpPr>
      <dsp:spPr>
        <a:xfrm>
          <a:off x="4654265" y="3944242"/>
          <a:ext cx="3844806" cy="234229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КРЕДИТНО-ФИНАНСОВЫЕ ОРГАНИЗАЦИИ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-ломбарды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-НПФ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-страховые </a:t>
          </a:r>
          <a:r>
            <a:rPr lang="ru-RU" sz="2400" kern="1200" dirty="0" err="1" smtClean="0"/>
            <a:t>компмнии</a:t>
          </a:r>
          <a:endParaRPr lang="ru-RU" sz="2400" kern="1200" dirty="0"/>
        </a:p>
      </dsp:txBody>
      <dsp:txXfrm>
        <a:off x="4654265" y="3944242"/>
        <a:ext cx="3844806" cy="23422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Банк картинка без фо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97586" y="3143248"/>
            <a:ext cx="5332132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401080" cy="1143000"/>
          </a:xfrm>
        </p:spPr>
        <p:txBody>
          <a:bodyPr/>
          <a:lstStyle/>
          <a:p>
            <a:r>
              <a:rPr lang="ru-RU" dirty="0" smtClean="0"/>
              <a:t>Функции коммерческого банка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447800"/>
            <a:ext cx="8401080" cy="5053034"/>
          </a:xfrm>
        </p:spPr>
        <p:txBody>
          <a:bodyPr/>
          <a:lstStyle/>
          <a:p>
            <a:pPr lvl="0"/>
            <a:r>
              <a:rPr lang="ru-RU" dirty="0" smtClean="0"/>
              <a:t>мобилизация временно свободных денежных средств и превращение их в капитал;</a:t>
            </a:r>
          </a:p>
          <a:p>
            <a:pPr lvl="0"/>
            <a:r>
              <a:rPr lang="ru-RU" dirty="0" smtClean="0"/>
              <a:t>кредитование предприятий, государства и населения;</a:t>
            </a:r>
          </a:p>
          <a:p>
            <a:pPr lvl="0"/>
            <a:r>
              <a:rPr lang="ru-RU" dirty="0" smtClean="0"/>
              <a:t>выпуск кредитных денег;</a:t>
            </a:r>
          </a:p>
          <a:p>
            <a:pPr lvl="0"/>
            <a:r>
              <a:rPr lang="ru-RU" dirty="0" smtClean="0"/>
              <a:t>осуществление расчетов и платежей в хозяйстве;</a:t>
            </a:r>
          </a:p>
          <a:p>
            <a:pPr lvl="0"/>
            <a:r>
              <a:rPr lang="ru-RU" dirty="0" smtClean="0"/>
              <a:t>обмен валюты;</a:t>
            </a:r>
          </a:p>
          <a:p>
            <a:pPr lvl="0"/>
            <a:r>
              <a:rPr lang="ru-RU" dirty="0" smtClean="0"/>
              <a:t>продажа и покупка ценных бумаг;</a:t>
            </a:r>
          </a:p>
          <a:p>
            <a:r>
              <a:rPr lang="ru-RU" dirty="0" smtClean="0"/>
              <a:t>консультирование, предоставление экономической и финансовой информации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357166"/>
            <a:ext cx="8401080" cy="5662634"/>
          </a:xfrm>
        </p:spPr>
        <p:txBody>
          <a:bodyPr/>
          <a:lstStyle/>
          <a:p>
            <a:r>
              <a:rPr lang="ru-RU" b="1" i="1" dirty="0" smtClean="0"/>
              <a:t>Депозиты </a:t>
            </a:r>
            <a:r>
              <a:rPr lang="ru-RU" dirty="0" smtClean="0"/>
              <a:t>– все виды денежных средств, переданные их владельцами на временное хранение в банк с целью получить доход в виде процентов</a:t>
            </a:r>
            <a:endParaRPr lang="ru-RU" dirty="0"/>
          </a:p>
        </p:txBody>
      </p:sp>
      <p:pic>
        <p:nvPicPr>
          <p:cNvPr id="2355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5738" y="2571744"/>
            <a:ext cx="5820873" cy="39290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571480"/>
          <a:ext cx="8786874" cy="5357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3437"/>
                <a:gridCol w="4393437"/>
              </a:tblGrid>
              <a:tr h="1127968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Виды вкладов </a:t>
                      </a:r>
                      <a:br>
                        <a:rPr lang="ru-RU" sz="2800" dirty="0" smtClean="0"/>
                      </a:br>
                      <a:r>
                        <a:rPr lang="ru-RU" sz="2800" dirty="0" smtClean="0"/>
                        <a:t>(депозитов)</a:t>
                      </a:r>
                      <a:endParaRPr lang="ru-RU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229882">
                <a:tc>
                  <a:txBody>
                    <a:bodyPr/>
                    <a:lstStyle/>
                    <a:p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Вклад до востребования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депозит без указания срока хранения, который возвращается по первому требованию вкладчика,</a:t>
                      </a:r>
                      <a:r>
                        <a:rPr kumimoji="0" lang="ru-RU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используется в основном для текущих платежей и расчётов </a:t>
                      </a:r>
                      <a:endParaRPr kumimoji="0" lang="ru-RU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Срочный вклад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kumimoji="0" lang="ru-RU" sz="2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вклад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по которому устанавливается определённый срок хранения: хранится в банке в размере внесённой суммы и возвращается вкладчику полностью вместе с процентным доходом по истечении обусловленного срока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43998" cy="868346"/>
          </a:xfrm>
        </p:spPr>
        <p:txBody>
          <a:bodyPr/>
          <a:lstStyle/>
          <a:p>
            <a:r>
              <a:rPr lang="ru-RU" dirty="0" smtClean="0"/>
              <a:t>Алгоритм выбора надежного банка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447800"/>
            <a:ext cx="8643998" cy="5124472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/>
              <a:t>Лицензия</a:t>
            </a:r>
            <a:r>
              <a:rPr lang="ru-RU" dirty="0" smtClean="0"/>
              <a:t> (проверить, является ли интересующая вас организация банком, есть ли у неё лицензия ЦБ РФ и какие типы операций она может осуществлять)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lvl="0"/>
            <a:r>
              <a:rPr lang="ru-RU" b="1" dirty="0" smtClean="0"/>
              <a:t>Устойчивость</a:t>
            </a:r>
            <a:r>
              <a:rPr lang="ru-RU" dirty="0" smtClean="0"/>
              <a:t> (определить рейтинг финансовой устойчивости банка)</a:t>
            </a:r>
          </a:p>
          <a:p>
            <a:pPr>
              <a:buNone/>
            </a:pPr>
            <a:r>
              <a:rPr lang="ru-RU" i="1" dirty="0" smtClean="0"/>
              <a:t> </a:t>
            </a:r>
            <a:endParaRPr lang="ru-RU" dirty="0" smtClean="0"/>
          </a:p>
          <a:p>
            <a:pPr lvl="0"/>
            <a:r>
              <a:rPr lang="ru-RU" b="1" dirty="0" smtClean="0"/>
              <a:t>Характеристики банка</a:t>
            </a:r>
            <a:r>
              <a:rPr lang="ru-RU" dirty="0" smtClean="0"/>
              <a:t> (изучить информацию о самом банке и предоставляемых им услугах)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8501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Задача № 16 (ЕГЭ, профильная математика)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124744"/>
            <a:ext cx="8712968" cy="5328592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Близнецы Саша и Паша положили в банк по 50 000 рублей на три года под 10% годовых Однако через год и Саша, и Паша сняли со своих счетов соответственно 10% и 20% имеющихся денег. Еще через год каждый из них снял со своего счета соответственно 20 000 рублей и 15 000 рублей. </a:t>
            </a:r>
            <a:endParaRPr lang="ru-RU" sz="2800" dirty="0" smtClean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У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кого из братьев к концу третьего года на счету окажется большая сумма денег? </a:t>
            </a:r>
            <a:endParaRPr lang="ru-RU" sz="2800" dirty="0" smtClean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На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сколько рублей?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55614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642918"/>
            <a:ext cx="7772400" cy="5376882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Д/З:</a:t>
            </a:r>
            <a:r>
              <a:rPr lang="ru-RU" sz="4000" dirty="0" smtClean="0"/>
              <a:t> </a:t>
            </a:r>
          </a:p>
          <a:p>
            <a:pPr>
              <a:buNone/>
            </a:pPr>
            <a:r>
              <a:rPr lang="ru-RU" sz="4000" dirty="0" smtClean="0"/>
              <a:t>ПП. 10-11 (учебник обществознания, 2 часть), выучить записи в тетради</a:t>
            </a:r>
          </a:p>
          <a:p>
            <a:pPr>
              <a:buNone/>
            </a:pPr>
            <a:r>
              <a:rPr lang="ru-RU" sz="4000" dirty="0" smtClean="0"/>
              <a:t>П. 19 (учебник экономики)</a:t>
            </a:r>
            <a:endParaRPr lang="ru-RU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260648"/>
            <a:ext cx="8606190" cy="6264696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3600" dirty="0"/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565" y="188640"/>
            <a:ext cx="6253779" cy="6508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subTitle" idx="1"/>
          </p:nvPr>
        </p:nvSpPr>
        <p:spPr>
          <a:xfrm>
            <a:off x="0" y="3000372"/>
            <a:ext cx="9144000" cy="3714776"/>
          </a:xfrm>
        </p:spPr>
        <p:txBody>
          <a:bodyPr>
            <a:normAutofit fontScale="77500" lnSpcReduction="20000"/>
          </a:bodyPr>
          <a:lstStyle/>
          <a:p>
            <a:pPr algn="l"/>
            <a:endParaRPr lang="ru-RU" b="1" dirty="0" smtClean="0"/>
          </a:p>
          <a:p>
            <a:pPr algn="l"/>
            <a:r>
              <a:rPr lang="ru-RU" b="1" dirty="0" smtClean="0"/>
              <a:t>     </a:t>
            </a:r>
            <a:r>
              <a:rPr lang="ru-RU" b="1" dirty="0" smtClean="0">
                <a:solidFill>
                  <a:schemeClr val="tx1"/>
                </a:solidFill>
              </a:rPr>
              <a:t>Цель занятия: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-сформировать и обобщить базовые  знания о сущности  банка и банковской системы;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-рассмотреть их структуру и функции на современном этапе развития общества. </a:t>
            </a:r>
          </a:p>
          <a:p>
            <a:pPr algn="l"/>
            <a:endParaRPr lang="ru-RU" dirty="0" smtClean="0">
              <a:solidFill>
                <a:schemeClr val="tx1"/>
              </a:solidFill>
            </a:endParaRP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     Задачи:</a:t>
            </a:r>
          </a:p>
          <a:p>
            <a:pPr lvl="0" algn="l" fontAlgn="base"/>
            <a:r>
              <a:rPr lang="ru-RU" dirty="0" smtClean="0">
                <a:solidFill>
                  <a:schemeClr val="tx1"/>
                </a:solidFill>
              </a:rPr>
              <a:t>-Познакомиться с понятием «банк» и причинами его возникновения.</a:t>
            </a:r>
          </a:p>
          <a:p>
            <a:pPr lvl="0" algn="l" fontAlgn="base"/>
            <a:r>
              <a:rPr lang="ru-RU" dirty="0" smtClean="0">
                <a:solidFill>
                  <a:schemeClr val="tx1"/>
                </a:solidFill>
              </a:rPr>
              <a:t>-Рассмотреть сущность и  уровни банковской системы РФ.</a:t>
            </a:r>
          </a:p>
          <a:p>
            <a:pPr lvl="0" algn="l" fontAlgn="base"/>
            <a:r>
              <a:rPr lang="ru-RU" dirty="0" smtClean="0">
                <a:solidFill>
                  <a:schemeClr val="tx1"/>
                </a:solidFill>
              </a:rPr>
              <a:t>-Вспомним функции Центрального Банка (по Конституции РФ) и коммерческого банка.</a:t>
            </a:r>
          </a:p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Банки. Банковская система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64807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Первые прообразы банков в мире</a:t>
            </a:r>
            <a:endParaRPr lang="ru-RU" sz="3200" b="1" dirty="0"/>
          </a:p>
        </p:txBody>
      </p:sp>
      <p:pic>
        <p:nvPicPr>
          <p:cNvPr id="1026" name="Picture 2" descr="http://demonhost.info/uploads/posts/2010-12/1292620918_5.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64704"/>
            <a:ext cx="4704523" cy="352839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292080" y="548680"/>
            <a:ext cx="352839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dirty="0"/>
              <a:t>Первые зачатки организации денежного хозяйства мы находим в деятельности культовых сооружений, храмов.  </a:t>
            </a:r>
            <a:endParaRPr lang="ru-RU" sz="2000" dirty="0" smtClean="0"/>
          </a:p>
          <a:p>
            <a:endParaRPr lang="ru-RU" sz="800" dirty="0" smtClean="0"/>
          </a:p>
          <a:p>
            <a:pPr>
              <a:buFont typeface="Wingdings" pitchFamily="2" charset="2"/>
              <a:buChar char="ü"/>
            </a:pPr>
            <a:r>
              <a:rPr lang="ru-RU" sz="2000" b="1" dirty="0" smtClean="0"/>
              <a:t>Деятельность: </a:t>
            </a:r>
          </a:p>
          <a:p>
            <a:r>
              <a:rPr lang="ru-RU" sz="2000" dirty="0" smtClean="0"/>
              <a:t>-сохранение </a:t>
            </a:r>
            <a:r>
              <a:rPr lang="ru-RU" sz="2000" dirty="0"/>
              <a:t>товарных денег, </a:t>
            </a:r>
            <a:r>
              <a:rPr lang="ru-RU" sz="2000" dirty="0" smtClean="0"/>
              <a:t>                            -осуществление кассовых операций, </a:t>
            </a:r>
          </a:p>
          <a:p>
            <a:r>
              <a:rPr lang="ru-RU" sz="2000" dirty="0"/>
              <a:t>-</a:t>
            </a:r>
            <a:r>
              <a:rPr lang="ru-RU" sz="2000" dirty="0" smtClean="0"/>
              <a:t>выполнение учетных </a:t>
            </a:r>
            <a:r>
              <a:rPr lang="ru-RU" sz="2000" dirty="0"/>
              <a:t>и </a:t>
            </a:r>
            <a:r>
              <a:rPr lang="ru-RU" sz="2000" dirty="0" smtClean="0"/>
              <a:t>расчетных операций (в весовых единицах)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4931174"/>
            <a:ext cx="8712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/>
              <a:t>Первый банк возник на Древнем Востоке в </a:t>
            </a:r>
            <a:r>
              <a:rPr lang="en-US" sz="2400" dirty="0" smtClean="0"/>
              <a:t>VII-VI</a:t>
            </a:r>
            <a:r>
              <a:rPr lang="ru-RU" sz="2400" dirty="0" smtClean="0"/>
              <a:t> вв. до н.э. </a:t>
            </a:r>
          </a:p>
          <a:p>
            <a:r>
              <a:rPr lang="ru-RU" sz="2400" dirty="0" smtClean="0"/>
              <a:t>уровень благосостояния людей позволил им делать сбережения при сохранении приемлемого уровня текущего потребления </a:t>
            </a: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Период Средневековья</a:t>
            </a:r>
            <a:endParaRPr lang="ru-RU" b="1" dirty="0"/>
          </a:p>
        </p:txBody>
      </p:sp>
      <p:pic>
        <p:nvPicPr>
          <p:cNvPr id="3" name="Picture 1024" descr="320px-Matsys_the_moneylend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214942" y="860485"/>
            <a:ext cx="3716184" cy="3497209"/>
          </a:xfrm>
          <a:prstGeom prst="rect">
            <a:avLst/>
          </a:prstGeom>
          <a:noFill/>
          <a:ln/>
        </p:spPr>
      </p:pic>
      <p:sp>
        <p:nvSpPr>
          <p:cNvPr id="4" name="TextBox 3"/>
          <p:cNvSpPr txBox="1"/>
          <p:nvPr/>
        </p:nvSpPr>
        <p:spPr>
          <a:xfrm>
            <a:off x="251520" y="908720"/>
            <a:ext cx="4968552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2000" dirty="0" smtClean="0"/>
              <a:t>Средневековые </a:t>
            </a:r>
            <a:r>
              <a:rPr lang="ru-RU" sz="2000" b="1" dirty="0" smtClean="0"/>
              <a:t>менялы</a:t>
            </a:r>
            <a:r>
              <a:rPr lang="ru-RU" sz="2000" dirty="0" smtClean="0"/>
              <a:t> – представители денежно-торгового капитала:</a:t>
            </a:r>
            <a:br>
              <a:rPr lang="ru-RU" sz="2000" dirty="0" smtClean="0"/>
            </a:br>
            <a:r>
              <a:rPr lang="ru-RU" sz="2000" dirty="0" smtClean="0"/>
              <a:t>-принимали денежные средства у купцов                        -специализировались на обмене денег различных городов и стран</a:t>
            </a:r>
          </a:p>
          <a:p>
            <a:pPr>
              <a:spcBef>
                <a:spcPct val="50000"/>
              </a:spcBef>
            </a:pPr>
            <a:endParaRPr lang="ru-RU" sz="800" dirty="0"/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2000" dirty="0" smtClean="0"/>
              <a:t>Со временем менялы стали использовать эти вклады, а также собственные денежные средства для </a:t>
            </a:r>
            <a:r>
              <a:rPr lang="ru-RU" sz="2000" b="1" dirty="0" smtClean="0"/>
              <a:t>выдачи ссуд </a:t>
            </a:r>
            <a:r>
              <a:rPr lang="ru-RU" sz="2000" dirty="0" smtClean="0"/>
              <a:t>и </a:t>
            </a:r>
            <a:r>
              <a:rPr lang="ru-RU" sz="2000" b="1" dirty="0" smtClean="0"/>
              <a:t>получения процентов</a:t>
            </a:r>
            <a:r>
              <a:rPr lang="ru-RU" sz="2000" dirty="0" smtClean="0"/>
              <a:t>, что означало превращение менял в </a:t>
            </a:r>
            <a:r>
              <a:rPr lang="ru-RU" sz="2000" b="1" dirty="0" smtClean="0"/>
              <a:t>банкиров</a:t>
            </a: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5445224"/>
            <a:ext cx="8496944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Банк  (</a:t>
            </a:r>
            <a:r>
              <a:rPr lang="ru-RU" sz="2800" dirty="0" err="1" smtClean="0"/>
              <a:t>итал</a:t>
            </a:r>
            <a:r>
              <a:rPr lang="ru-RU" sz="2800" dirty="0" smtClean="0"/>
              <a:t>. «</a:t>
            </a:r>
            <a:r>
              <a:rPr lang="en-US" sz="2800" dirty="0" err="1" smtClean="0"/>
              <a:t>banko</a:t>
            </a:r>
            <a:r>
              <a:rPr lang="ru-RU" sz="2800" dirty="0" smtClean="0"/>
              <a:t>»</a:t>
            </a:r>
            <a:r>
              <a:rPr lang="ru-RU" sz="2800" b="1" dirty="0" smtClean="0"/>
              <a:t>) – </a:t>
            </a:r>
            <a:r>
              <a:rPr lang="ru-RU" sz="2800" dirty="0" smtClean="0"/>
              <a:t>скамья, на которой сидел меняла</a:t>
            </a: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939784"/>
          </a:xfrm>
        </p:spPr>
        <p:txBody>
          <a:bodyPr/>
          <a:lstStyle/>
          <a:p>
            <a:r>
              <a:rPr lang="ru-RU" dirty="0" smtClean="0"/>
              <a:t>В современном мире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285860"/>
            <a:ext cx="8329642" cy="2124076"/>
          </a:xfrm>
        </p:spPr>
        <p:txBody>
          <a:bodyPr/>
          <a:lstStyle/>
          <a:p>
            <a:r>
              <a:rPr lang="ru-RU" b="1" dirty="0" smtClean="0"/>
              <a:t>Банк</a:t>
            </a:r>
            <a:r>
              <a:rPr lang="ru-RU" dirty="0" smtClean="0"/>
              <a:t> - это финансовая организация, основной функцией которой является получение денежных ресурсов от субъектов, у которых они временно высвобождаются, и предоставление их тем, кому они сейчас необходимы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3357562"/>
            <a:ext cx="4911385" cy="32851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85720" y="142852"/>
          <a:ext cx="8501122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1506" name="Picture 2" descr="Picture background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43174" y="2300323"/>
            <a:ext cx="3786214" cy="17001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01122" cy="1143000"/>
          </a:xfrm>
        </p:spPr>
        <p:txBody>
          <a:bodyPr/>
          <a:lstStyle/>
          <a:p>
            <a:r>
              <a:rPr lang="ru-RU" dirty="0" smtClean="0"/>
              <a:t>Функции Центрального Банка РФ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447800"/>
            <a:ext cx="8715436" cy="5053034"/>
          </a:xfrm>
        </p:spPr>
        <p:txBody>
          <a:bodyPr>
            <a:normAutofit/>
          </a:bodyPr>
          <a:lstStyle/>
          <a:p>
            <a:pPr lvl="0" fontAlgn="base"/>
            <a:r>
              <a:rPr lang="ru-RU" dirty="0" smtClean="0"/>
              <a:t>эмиссия национальной валюты, регулирование количества денег в стране; </a:t>
            </a:r>
          </a:p>
          <a:p>
            <a:pPr lvl="0" fontAlgn="base"/>
            <a:r>
              <a:rPr lang="ru-RU" dirty="0" smtClean="0"/>
              <a:t>поддержание стабильности национальной валюты; </a:t>
            </a:r>
          </a:p>
          <a:p>
            <a:pPr lvl="0" fontAlgn="base"/>
            <a:r>
              <a:rPr lang="ru-RU" dirty="0" smtClean="0"/>
              <a:t>общий надзор за деятельностью кредитно-финансовых учреждений страны и исполнением финансового законодательства; </a:t>
            </a:r>
          </a:p>
          <a:p>
            <a:pPr lvl="0" fontAlgn="base"/>
            <a:r>
              <a:rPr lang="ru-RU" dirty="0" smtClean="0"/>
              <a:t>предоставление кредитов коммерческим банкам; </a:t>
            </a:r>
          </a:p>
          <a:p>
            <a:pPr lvl="0" fontAlgn="base"/>
            <a:r>
              <a:rPr lang="ru-RU" dirty="0" smtClean="0"/>
              <a:t>выпуск и погашение государственных ценных бумаг - облигаций; </a:t>
            </a:r>
          </a:p>
          <a:p>
            <a:pPr lvl="0" fontAlgn="base"/>
            <a:r>
              <a:rPr lang="ru-RU" dirty="0" smtClean="0"/>
              <a:t>управление счетами правительства, выполнение зарубежных финансовых операций.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357166"/>
            <a:ext cx="8715436" cy="6215106"/>
          </a:xfrm>
        </p:spPr>
        <p:txBody>
          <a:bodyPr/>
          <a:lstStyle/>
          <a:p>
            <a:r>
              <a:rPr lang="ru-RU" b="1" i="1" dirty="0" smtClean="0"/>
              <a:t>Эмиссия денег </a:t>
            </a:r>
            <a:r>
              <a:rPr lang="ru-RU" dirty="0" smtClean="0"/>
              <a:t>(от фр. </a:t>
            </a:r>
            <a:r>
              <a:rPr lang="ru-RU" i="1" dirty="0" err="1" smtClean="0"/>
              <a:t>émission</a:t>
            </a:r>
            <a:r>
              <a:rPr lang="ru-RU" dirty="0" smtClean="0"/>
              <a:t> – выпуск) – это выпуск в обращение новых денег, который приводит к увеличению всей денежной массы в обращении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2530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85926"/>
            <a:ext cx="4148011" cy="2786081"/>
          </a:xfrm>
          <a:prstGeom prst="rect">
            <a:avLst/>
          </a:prstGeom>
          <a:noFill/>
        </p:spPr>
      </p:pic>
      <p:pic>
        <p:nvPicPr>
          <p:cNvPr id="22532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528" y="3857628"/>
            <a:ext cx="4078588" cy="2714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93</TotalTime>
  <Words>523</Words>
  <Application>Microsoft Office PowerPoint</Application>
  <PresentationFormat>Экран (4:3)</PresentationFormat>
  <Paragraphs>71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Справедливость</vt:lpstr>
      <vt:lpstr>Презентация PowerPoint</vt:lpstr>
      <vt:lpstr>Презентация PowerPoint</vt:lpstr>
      <vt:lpstr>Банки. Банковская система</vt:lpstr>
      <vt:lpstr>Первые прообразы банков в мире</vt:lpstr>
      <vt:lpstr>Период Средневековья</vt:lpstr>
      <vt:lpstr>В современном мире</vt:lpstr>
      <vt:lpstr>Презентация PowerPoint</vt:lpstr>
      <vt:lpstr>Функции Центрального Банка РФ</vt:lpstr>
      <vt:lpstr>Презентация PowerPoint</vt:lpstr>
      <vt:lpstr>Функции коммерческого банка</vt:lpstr>
      <vt:lpstr>Презентация PowerPoint</vt:lpstr>
      <vt:lpstr>Презентация PowerPoint</vt:lpstr>
      <vt:lpstr>Алгоритм выбора надежного банка</vt:lpstr>
      <vt:lpstr>Задача № 16 (ЕГЭ, профильная математика)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76_11</cp:lastModifiedBy>
  <cp:revision>13</cp:revision>
  <dcterms:modified xsi:type="dcterms:W3CDTF">2025-03-17T08:01:15Z</dcterms:modified>
</cp:coreProperties>
</file>