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4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30.11.2021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video/preview/?text=&#1084;&#1080;&#1075;&#1086;+&#1080;+&#1078;&#1091;&#1083;&#1080;&#1086;+&#1086;&#1090;&#1088;&#1099;&#1074;&#1086;&#1082;+&#1080;&#1079;+&#1084;&#1091;&#1083;&#1100;&#1090;&#1092;&#1080;&#1083;&#1100;&#1084;&#1072;+&#1085;&#1077;&#1079;&#1085;&#1072;&#1081;&#1082;&#1072;+&#1085;&#1072;+&#1083;&#1091;&#1085;&#1077;&amp;path=wizard&amp;parent-reqid=1634050992968865-47407159919725210-sas3-0810-0fd-sas-l7-balancer-8080-BAL-9479&amp;wiz_type=vital&amp;filmId=10822736550537721410&amp;url=http://www.youtube.com/watch?v%3DiobDypmyx0c" TargetMode="External"/><Relationship Id="rId2" Type="http://schemas.openxmlformats.org/officeDocument/2006/relationships/hyperlink" Target="https://www.youtube.com/watch?v=pLlSTlHTUwA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s6gy9o9gNI" TargetMode="External"/><Relationship Id="rId2" Type="http://schemas.openxmlformats.org/officeDocument/2006/relationships/hyperlink" Target="https://www.youtube.com/watch?v=N8KoeQCZQZM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/>
              <a:t>Охота на мошенников</a:t>
            </a:r>
            <a:r>
              <a:rPr lang="ru-RU" b="1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0749" y="4569296"/>
            <a:ext cx="6461760" cy="1066800"/>
          </a:xfrm>
        </p:spPr>
        <p:txBody>
          <a:bodyPr>
            <a:normAutofit fontScale="62500" lnSpcReduction="20000"/>
          </a:bodyPr>
          <a:lstStyle/>
          <a:p>
            <a:r>
              <a:rPr lang="ru-RU" sz="2600" b="1" dirty="0"/>
              <a:t>Урок игра для 5-6 классов по теме «Финансовое мошенничество</a:t>
            </a:r>
            <a:r>
              <a:rPr lang="ru-RU" sz="2600" b="1" dirty="0" smtClean="0"/>
              <a:t>»</a:t>
            </a:r>
          </a:p>
          <a:p>
            <a:r>
              <a:rPr lang="ru-RU" dirty="0"/>
              <a:t/>
            </a:r>
            <a:br>
              <a:rPr lang="ru-RU" dirty="0"/>
            </a:br>
            <a:r>
              <a:rPr lang="ru-RU" sz="1700" dirty="0"/>
              <a:t>Исполнитель: </a:t>
            </a:r>
          </a:p>
          <a:p>
            <a:r>
              <a:rPr lang="ru-RU" sz="1700" dirty="0"/>
              <a:t>Халиуллина Халиса Музибовна</a:t>
            </a:r>
          </a:p>
          <a:p>
            <a:r>
              <a:rPr lang="ru-RU" sz="1700" dirty="0"/>
              <a:t>учитель истории и обществознания МБОУ «Покровский лицей»</a:t>
            </a:r>
          </a:p>
          <a:p>
            <a:endParaRPr lang="ru-RU" dirty="0"/>
          </a:p>
        </p:txBody>
      </p:sp>
      <p:pic>
        <p:nvPicPr>
          <p:cNvPr id="4" name="Рисунок 3" descr="https://yt3.ggpht.com/ytc/AKedOLS7OvbnSi80Vm6giTr3nyWGmDv4WU0uEE0_murI=s900-c-k-c0x00ffffff-no-rj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04664"/>
            <a:ext cx="2520280" cy="26642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467682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. «Мобильные мошенники</a:t>
            </a:r>
            <a:r>
              <a:rPr lang="ru-RU" b="1" dirty="0" smtClean="0"/>
              <a:t>»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778" y="1281893"/>
            <a:ext cx="2181530" cy="4658375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3" y="1268760"/>
            <a:ext cx="2510155" cy="4684643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268760"/>
            <a:ext cx="2296160" cy="4665884"/>
          </a:xfrm>
          <a:prstGeom prst="rect">
            <a:avLst/>
          </a:prstGeom>
          <a:noFill/>
        </p:spPr>
      </p:pic>
      <p:pic>
        <p:nvPicPr>
          <p:cNvPr id="7" name="Рисунок 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013" y="1404620"/>
            <a:ext cx="2296160" cy="45300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35749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/>
              <a:t>«Сказочные мошенники</a:t>
            </a:r>
            <a:r>
              <a:rPr lang="ru-RU" sz="3600" dirty="0" smtClean="0"/>
              <a:t>»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4427984" y="1277069"/>
            <a:ext cx="3657600" cy="4590288"/>
          </a:xfrm>
        </p:spPr>
        <p:txBody>
          <a:bodyPr>
            <a:normAutofit/>
          </a:bodyPr>
          <a:lstStyle/>
          <a:p>
            <a:pPr marL="0" fontAlgn="t">
              <a:lnSpc>
                <a:spcPct val="115000"/>
              </a:lnSpc>
              <a:spcBef>
                <a:spcPts val="0"/>
              </a:spcBef>
            </a:pPr>
            <a:r>
              <a:rPr lang="ru-RU" sz="1800" i="1" dirty="0"/>
              <a:t>…нелегко с Кощеем сладить: смерть его на конце иглы, та игла в яйце, то яйцо в утке, та утка в зайце, тот заяц в сундуке, а сундук стоит на высоком дубу, и то дерево Кощей как свой глаз бережёт.</a:t>
            </a:r>
            <a:endParaRPr lang="ru-RU" sz="1800" i="1" dirty="0">
              <a:latin typeface="Arial"/>
            </a:endParaRPr>
          </a:p>
          <a:p>
            <a:pPr marL="0" fontAlgn="t">
              <a:lnSpc>
                <a:spcPct val="115000"/>
              </a:lnSpc>
              <a:spcBef>
                <a:spcPts val="0"/>
              </a:spcBef>
            </a:pPr>
            <a:r>
              <a:rPr lang="ru-RU" sz="2000" b="1" dirty="0"/>
              <a:t>«Царевна-лягушка» русская  народная  сказка</a:t>
            </a:r>
            <a:endParaRPr lang="ru-RU" sz="2000" dirty="0">
              <a:latin typeface="Arial"/>
            </a:endParaRPr>
          </a:p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09600" y="1412776"/>
            <a:ext cx="2286000" cy="43188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2000" b="1" dirty="0"/>
              <a:t>Сказка, в  которой   один  из персонажей  осуществляет  взлом  многоуровневой  защиты,  приводящий к утрате другим  действующих лицом всех ресурсов .</a:t>
            </a:r>
            <a:endParaRPr lang="ru-RU" sz="2000" b="1" dirty="0">
              <a:ea typeface="Calibri"/>
              <a:cs typeface="Times New Roman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293096"/>
            <a:ext cx="3131840" cy="234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95766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3982" y="5445224"/>
            <a:ext cx="7620000" cy="1143000"/>
          </a:xfrm>
        </p:spPr>
        <p:txBody>
          <a:bodyPr/>
          <a:lstStyle/>
          <a:p>
            <a:r>
              <a:rPr lang="ru-RU" sz="3600" dirty="0"/>
              <a:t>Али-баба и 40 разбойников» арабская сказка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latin typeface="Calibri"/>
                <a:ea typeface="Calibri"/>
                <a:cs typeface="Times New Roman"/>
              </a:rPr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Сказка,  в которой  герой завладевает  слишком  простыми логином и  паролем,  в  результате  чего получает доступ  к  ценностям . </a:t>
            </a:r>
          </a:p>
          <a:p>
            <a:endParaRPr lang="ru-RU" dirty="0"/>
          </a:p>
          <a:p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187566084"/>
              </p:ext>
            </p:extLst>
          </p:nvPr>
        </p:nvGraphicFramePr>
        <p:xfrm>
          <a:off x="4788024" y="4293096"/>
          <a:ext cx="2967355" cy="8412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6735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Атаман остановился перед дверью и громко крикнул: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- </a:t>
                      </a:r>
                      <a:r>
                        <a:rPr lang="ru-RU" sz="1600" dirty="0" err="1">
                          <a:effectLst/>
                        </a:rPr>
                        <a:t>Симсим</a:t>
                      </a:r>
                      <a:r>
                        <a:rPr lang="ru-RU" sz="1600" dirty="0">
                          <a:effectLst/>
                        </a:rPr>
                        <a:t>, открой дверь</a:t>
                      </a:r>
                      <a:r>
                        <a:rPr lang="ru-RU" sz="1600" dirty="0" smtClean="0">
                          <a:effectLst/>
                        </a:rPr>
                        <a:t>!</a:t>
                      </a:r>
                      <a:endParaRPr lang="ru-RU" sz="1400" dirty="0">
                        <a:effectLst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2050" name="Picture 2" descr="https://aria-art.ru/0/A/Ali-Baba%20i%2040%20razbojnikov%20(I.%20Soroka,%20Ja.%20Baturova)/2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4" r="14632" b="19886"/>
          <a:stretch/>
        </p:blipFill>
        <p:spPr bwMode="auto">
          <a:xfrm>
            <a:off x="4054392" y="332656"/>
            <a:ext cx="4349590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12233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5301208"/>
            <a:ext cx="2867472" cy="1080120"/>
          </a:xfrm>
        </p:spPr>
        <p:txBody>
          <a:bodyPr/>
          <a:lstStyle/>
          <a:p>
            <a:r>
              <a:rPr lang="ru-RU" dirty="0" smtClean="0"/>
              <a:t>Репка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Сказка,  в  которой  получение  выгоды одним  персонажем  обеспечивается  благодаря вовлечению  новых  участников.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3073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564904"/>
            <a:ext cx="36576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38225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4941168"/>
            <a:ext cx="2880320" cy="1143000"/>
          </a:xfrm>
        </p:spPr>
        <p:txBody>
          <a:bodyPr/>
          <a:lstStyle/>
          <a:p>
            <a:r>
              <a:rPr lang="ru-RU" dirty="0" smtClean="0"/>
              <a:t>Суп из топора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Сказка,  в  которой персонаж   введением   в  заблуждение собирает  на  свой  проект средства   в  натуральном выражении.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556792"/>
            <a:ext cx="3657600" cy="280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93791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«Виртуальные мошенники»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6" t="14088" r="9085" b="8522"/>
          <a:stretch/>
        </p:blipFill>
        <p:spPr bwMode="auto">
          <a:xfrm>
            <a:off x="-1" y="1412776"/>
            <a:ext cx="9051275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07090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Виртуальные мошенники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1" t="25000" r="9754" b="14682"/>
          <a:stretch/>
        </p:blipFill>
        <p:spPr bwMode="auto">
          <a:xfrm>
            <a:off x="-1" y="2204864"/>
            <a:ext cx="9101669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686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:\финановое мошенничество\wt637ld4lejwa4oo770zafzkhrfu7w3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2" y="476672"/>
            <a:ext cx="9030694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8997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5626968" cy="585212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В ходе игры рассматриваются различные случаи финансового мошенничества при </a:t>
            </a:r>
            <a:r>
              <a:rPr lang="ru-RU" dirty="0" smtClean="0"/>
              <a:t>общениях </a:t>
            </a:r>
            <a:r>
              <a:rPr lang="ru-RU" dirty="0"/>
              <a:t>по мобильному телефону и в социальных сетях, при размещении различной информации в Интернете, попытках найти «выгодные» предложения работы, при обменах валюты, получении различных писем, участии в финансовых пирамидах.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Данная тема </a:t>
            </a:r>
            <a:r>
              <a:rPr lang="ru-RU" b="1" dirty="0"/>
              <a:t>актуальна</a:t>
            </a:r>
            <a:r>
              <a:rPr lang="ru-RU" dirty="0"/>
              <a:t> для обучающихся, т.к. современные школьники нередко заинтересованы в заработке, нацелены на получение быстрой прибыли, а потому часто рискуют оказаться в роли потерпевших. Ребята часто общаются в социальных сетях, заходят на различные сайты, где могут столкнуться с анонимными мошенниками, принимая их за «добрых друзей». Потому необходимо учиться ответственному и бережному обращению с документами и денежными средствами, критически относиться к финансовым просьбам.</a:t>
            </a:r>
          </a:p>
          <a:p>
            <a:endParaRPr lang="ru-RU" dirty="0"/>
          </a:p>
        </p:txBody>
      </p:sp>
      <p:pic>
        <p:nvPicPr>
          <p:cNvPr id="4" name="Рисунок 3" descr="https://yt3.ggpht.com/ytc/AKedOLS7OvbnSi80Vm6giTr3nyWGmDv4WU0uEE0_murI=s900-c-k-c0x00ffffff-no-rj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0"/>
            <a:ext cx="2520280" cy="26642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94283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/>
              <a:t>Цель занятия</a:t>
            </a:r>
            <a:r>
              <a:rPr lang="ru-RU" sz="2400" dirty="0"/>
              <a:t>: сформировать у обучающихся умения распознавать финансовое мошенничество и находить способы грамотного поведения для их предотвращения</a:t>
            </a:r>
            <a:r>
              <a:rPr lang="ru-RU" sz="2400" dirty="0" smtClean="0"/>
              <a:t>.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114300" indent="0">
              <a:buNone/>
            </a:pPr>
            <a:r>
              <a:rPr lang="ru-RU" b="1" u="sng" dirty="0" smtClean="0"/>
              <a:t>Планируемые </a:t>
            </a:r>
            <a:r>
              <a:rPr lang="ru-RU" b="1" u="sng" dirty="0"/>
              <a:t>результаты:</a:t>
            </a:r>
            <a:endParaRPr lang="ru-RU" dirty="0"/>
          </a:p>
          <a:p>
            <a:pPr marL="114300" indent="0">
              <a:buNone/>
            </a:pPr>
            <a:r>
              <a:rPr lang="ru-RU" b="1" u="sng" dirty="0"/>
              <a:t>Личностные:</a:t>
            </a:r>
            <a:endParaRPr lang="ru-RU" dirty="0"/>
          </a:p>
          <a:p>
            <a:r>
              <a:rPr lang="ru-RU" dirty="0"/>
              <a:t>- формирование гражданской позиции ответственного члена российского общества, уважающего закон и не поддающийся на уловки финансовых мошенников;</a:t>
            </a:r>
          </a:p>
          <a:p>
            <a:r>
              <a:rPr lang="ru-RU" dirty="0"/>
              <a:t>- формирование ответственного отношения к своей семье, основанное на понимании наличия финансовых рисков в интернет - пространстве;</a:t>
            </a:r>
          </a:p>
          <a:p>
            <a:r>
              <a:rPr lang="ru-RU" dirty="0"/>
              <a:t>- понимание необходимости быть осторожным в финансовой сфере, проверять поступающую информацию из различных источников (из рекламы, от граждан, из учреждений);</a:t>
            </a:r>
          </a:p>
          <a:p>
            <a:r>
              <a:rPr lang="ru-RU" dirty="0"/>
              <a:t>- понимание ответственности за принятие решений в сфере личных финансов.</a:t>
            </a:r>
          </a:p>
          <a:p>
            <a:pPr marL="114300" indent="0">
              <a:buNone/>
            </a:pPr>
            <a:r>
              <a:rPr lang="ru-RU" b="1" u="sng" dirty="0"/>
              <a:t>Предметные:</a:t>
            </a:r>
            <a:endParaRPr lang="ru-RU" dirty="0"/>
          </a:p>
          <a:p>
            <a:r>
              <a:rPr lang="ru-RU" dirty="0"/>
              <a:t>- знание базовых понятий темы: финансовое мошенничество, </a:t>
            </a:r>
            <a:r>
              <a:rPr lang="ru-RU" dirty="0" err="1"/>
              <a:t>кибермошенничество</a:t>
            </a:r>
            <a:r>
              <a:rPr lang="ru-RU" dirty="0"/>
              <a:t>, фальшивые банки, кредит на ваше имя, способы сокращения финансовых рисков;</a:t>
            </a:r>
          </a:p>
          <a:p>
            <a:r>
              <a:rPr lang="ru-RU" dirty="0"/>
              <a:t>- умение распознавать различные виды </a:t>
            </a:r>
            <a:r>
              <a:rPr lang="ru-RU" dirty="0" err="1"/>
              <a:t>кибермошенничества</a:t>
            </a:r>
            <a:r>
              <a:rPr lang="ru-RU" dirty="0"/>
              <a:t>;</a:t>
            </a:r>
          </a:p>
          <a:p>
            <a:r>
              <a:rPr lang="ru-RU" dirty="0"/>
              <a:t>- умение защищать личную информацию в сети Интернет.</a:t>
            </a:r>
          </a:p>
          <a:p>
            <a:pPr marL="114300" indent="0">
              <a:buNone/>
            </a:pPr>
            <a:r>
              <a:rPr lang="ru-RU" b="1" u="sng" dirty="0" err="1"/>
              <a:t>Метапредметные</a:t>
            </a:r>
            <a:r>
              <a:rPr lang="ru-RU" b="1" u="sng" dirty="0"/>
              <a:t>:</a:t>
            </a:r>
            <a:endParaRPr lang="ru-RU" dirty="0"/>
          </a:p>
          <a:p>
            <a:r>
              <a:rPr lang="ru-RU" dirty="0"/>
              <a:t>- умение принимать решения в нестандартных ситуациях и нести за них ответственность;</a:t>
            </a:r>
          </a:p>
          <a:p>
            <a:r>
              <a:rPr lang="ru-RU" dirty="0"/>
              <a:t>- работать в коллективе и команде;</a:t>
            </a:r>
          </a:p>
          <a:p>
            <a:r>
              <a:rPr lang="ru-RU" dirty="0"/>
              <a:t>- умение использовать информационно – коммуникационные технологии в профессиональной деятельности</a:t>
            </a:r>
            <a:r>
              <a:rPr lang="ru-RU" b="1" dirty="0"/>
              <a:t>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6758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Тип занятия:</a:t>
            </a:r>
            <a:r>
              <a:rPr lang="ru-RU" dirty="0"/>
              <a:t> повторительно - обобщающий</a:t>
            </a:r>
          </a:p>
          <a:p>
            <a:r>
              <a:rPr lang="ru-RU" b="1" dirty="0"/>
              <a:t>Форма занятия:</a:t>
            </a:r>
            <a:r>
              <a:rPr lang="ru-RU" dirty="0"/>
              <a:t> урок - игра</a:t>
            </a:r>
          </a:p>
          <a:p>
            <a:r>
              <a:rPr lang="ru-RU" b="1" dirty="0"/>
              <a:t>Форма работы:</a:t>
            </a:r>
            <a:r>
              <a:rPr lang="ru-RU" dirty="0"/>
              <a:t> групповая, индивидуальная</a:t>
            </a:r>
          </a:p>
          <a:p>
            <a:r>
              <a:rPr lang="ru-RU" b="1" dirty="0"/>
              <a:t>Время: </a:t>
            </a:r>
            <a:r>
              <a:rPr lang="ru-RU" dirty="0"/>
              <a:t>45мин</a:t>
            </a:r>
          </a:p>
          <a:p>
            <a:r>
              <a:rPr lang="ru-RU" b="1" dirty="0"/>
              <a:t>Технология: </a:t>
            </a:r>
            <a:r>
              <a:rPr lang="ru-RU" dirty="0" err="1"/>
              <a:t>учебно</a:t>
            </a:r>
            <a:r>
              <a:rPr lang="ru-RU" dirty="0"/>
              <a:t> – групповое сотрудничество, кейс методика.</a:t>
            </a:r>
          </a:p>
          <a:p>
            <a:r>
              <a:rPr lang="ru-RU" b="1" dirty="0"/>
              <a:t>Оборудование (оснащение): </a:t>
            </a:r>
            <a:r>
              <a:rPr lang="ru-RU" dirty="0"/>
              <a:t>карточки команд, лист оценивания для членов жюри, мультимедийный проектор, презентация, видео отрывки из мультфильмов.</a:t>
            </a:r>
          </a:p>
          <a:p>
            <a:pPr marL="11430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4697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Ход игры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9996197"/>
              </p:ext>
            </p:extLst>
          </p:nvPr>
        </p:nvGraphicFramePr>
        <p:xfrm>
          <a:off x="457200" y="1600200"/>
          <a:ext cx="7715200" cy="40559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5365"/>
                <a:gridCol w="1531060"/>
                <a:gridCol w="1749783"/>
                <a:gridCol w="3548992"/>
              </a:tblGrid>
              <a:tr h="7184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Название  этапа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Деятельность учащихся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Деятельность учителя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629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организационный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Знакомятся с правилами, делятся на 4 команды.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Сообщает  цель и правила игры, проводит жеребьёвку.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172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ход  игры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Команды последовательно выполняют предложенные задания.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Следит за соблюдением правил, выполнением заданий и временным регламентом.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184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подведение итогов, рефлексия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Слушают, анализируют ошибки.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Проверяет  правильность выполнения заданий, подводит итоги, награждает победителей.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02401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Подготовка к </a:t>
            </a:r>
            <a:r>
              <a:rPr lang="ru-RU" dirty="0" smtClean="0"/>
              <a:t>игре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7620000" cy="3979912"/>
          </a:xfrm>
        </p:spPr>
        <p:txBody>
          <a:bodyPr/>
          <a:lstStyle/>
          <a:p>
            <a:r>
              <a:rPr lang="ru-RU" dirty="0" smtClean="0"/>
              <a:t>Формируются </a:t>
            </a:r>
            <a:r>
              <a:rPr lang="ru-RU" dirty="0"/>
              <a:t>4 команды по 5 – 6 человек - «охотники на мошенников». </a:t>
            </a:r>
          </a:p>
          <a:p>
            <a:r>
              <a:rPr lang="ru-RU" dirty="0"/>
              <a:t>- подготовить  конкурсы  </a:t>
            </a:r>
          </a:p>
          <a:p>
            <a:r>
              <a:rPr lang="ru-RU" dirty="0"/>
              <a:t>- разработать раздаточный материал, подготовить «МОНЕТКИ» </a:t>
            </a:r>
            <a:r>
              <a:rPr lang="ru-RU" dirty="0" smtClean="0"/>
              <a:t>- знак «Нет мошенникам»</a:t>
            </a:r>
            <a:endParaRPr lang="ru-RU" dirty="0"/>
          </a:p>
          <a:p>
            <a:r>
              <a:rPr lang="ru-RU" dirty="0"/>
              <a:t>- листы с заданиями для каждого конкурса</a:t>
            </a:r>
          </a:p>
          <a:p>
            <a:r>
              <a:rPr lang="ru-RU" dirty="0"/>
              <a:t>- подготовить наградной материал по итогам </a:t>
            </a:r>
            <a:r>
              <a:rPr lang="ru-RU" dirty="0" smtClean="0"/>
              <a:t>игры</a:t>
            </a:r>
          </a:p>
          <a:p>
            <a:r>
              <a:rPr lang="ru-RU" dirty="0"/>
              <a:t>- листы с заданиями для каждого конкурса</a:t>
            </a:r>
          </a:p>
          <a:p>
            <a:r>
              <a:rPr lang="ru-RU" dirty="0"/>
              <a:t>- подготовить наградной материал по итогам </a:t>
            </a:r>
            <a:r>
              <a:rPr lang="ru-RU" dirty="0" smtClean="0"/>
              <a:t>игры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 descr="https://yt3.ggpht.com/ytc/AKedOLS7OvbnSi80Vm6giTr3nyWGmDv4WU0uEE0_murI=s900-c-k-c0x00ffffff-no-rj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88640"/>
            <a:ext cx="1739513" cy="17281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53358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Названия конкурсов: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«</a:t>
            </a:r>
            <a:r>
              <a:rPr lang="ru-RU" dirty="0"/>
              <a:t>Мультяшные мошенники»</a:t>
            </a:r>
          </a:p>
          <a:p>
            <a:pPr lvl="0"/>
            <a:r>
              <a:rPr lang="ru-RU" dirty="0"/>
              <a:t>«Мобильные мошенники»</a:t>
            </a:r>
          </a:p>
          <a:p>
            <a:pPr lvl="0"/>
            <a:r>
              <a:rPr lang="ru-RU" dirty="0"/>
              <a:t>«Сказочные мошенники»</a:t>
            </a:r>
          </a:p>
          <a:p>
            <a:pPr lvl="0"/>
            <a:r>
              <a:rPr lang="ru-RU" dirty="0"/>
              <a:t>«Виртуальные мошенники»</a:t>
            </a:r>
          </a:p>
          <a:p>
            <a:pPr marL="11430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88993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3595047"/>
              </p:ext>
            </p:extLst>
          </p:nvPr>
        </p:nvGraphicFramePr>
        <p:xfrm>
          <a:off x="395536" y="260648"/>
          <a:ext cx="7571184" cy="63546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3728"/>
                <a:gridCol w="2523728"/>
                <a:gridCol w="2523728"/>
              </a:tblGrid>
              <a:tr h="2160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Отрывок из мультфильма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Сюжет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Связь с реальным миром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Кадр из фильма «Приключения Буратино» </a:t>
                      </a:r>
                      <a:r>
                        <a:rPr lang="ru-RU" sz="1200" u="sng" dirty="0">
                          <a:solidFill>
                            <a:srgbClr val="0563C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2"/>
                        </a:rPr>
                        <a:t>https://</a:t>
                      </a:r>
                      <a:r>
                        <a:rPr lang="ru-RU" sz="1200" u="sng" dirty="0" smtClean="0">
                          <a:solidFill>
                            <a:srgbClr val="0563C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2"/>
                        </a:rPr>
                        <a:t>www.youtube.com/watch?v=pLlSTlHTUwA</a:t>
                      </a:r>
                      <a:endParaRPr lang="ru-RU" sz="1200" u="sng" dirty="0" smtClean="0">
                        <a:solidFill>
                          <a:srgbClr val="0563C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Лиса Алису и кот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Базилио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обманули Буратино, сказав ему, что он может закопать свои золотые монеты, а на следующее утро вырастет целое дерево. Естественно, это была ложь. Простачок Буратино поверил, что из нескольких золотых монет может вырасти денежное дерево и он сказочно разбогатеет.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Такие же и мошенники есть в жизни. Они звонят на ваш телефон, обещая выгодно вложиться, например под 50% в месяц. Естественно, все это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лохотрон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Поэтому, если вам кто-то таким образом предлагает приумножить ваш капитал, то вспомните "Буратино" и не соглашайтесь.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Мультфильм Незнайка на Луне 6 серия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solidFill>
                            <a:srgbClr val="0563C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3"/>
                        </a:rPr>
                        <a:t>https://yandex.ru/video/preview/?text=миго+и+жулио+отрывок+из+мультфильма+незнайка+на+луне&amp;path=wizard&amp;parent-reqid=1634050992968865-47407159919725210-sas3-0810-0fd-sas-l7-balancer-8080-BAL-9479&amp;wiz_type=vital&amp;filmId=10822736550537721410&amp;url=http%3A%2F%2Fwww.youtube.com%2Fwatch%3Fv%3DiobDypmyx0c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2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мультфильме нам показывают двух жуликов - Мигу и Жулио. Они обманывают Незнайку со Звездочкой с помощью своей мошеннической схемы. Суть схемы заключалось в том, что они будут продавать жителям Лунного города акции на семена гигантских растений. Но в итоге, когда они собрали деньги с доверчивых лунатиков, они сбежали, прихватив чемодан с деньгами. Естественно, никуда эти деньги они вкладывать не собирались.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 такому же принципу работают и современные мошенники, представляясь крупными инвестиционными проектами, а на деле являются пустышками.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Рисунок 4" descr="https://avatars.mds.yandex.net/get-zen_doc/2352663/pub_5eaf54f9edf71008373a2d17_5eaf580c931b1f7814a002dd/scale_120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08661"/>
            <a:ext cx="1849120" cy="12312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avatars.mds.yandex.net/get-zen_doc/1675790/pub_5f2b0f9a9d59f87410abb0c9_5f2b176da087395d9e6fd8cc/scale_240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956" y="5445224"/>
            <a:ext cx="2026920" cy="11372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425987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5758940"/>
              </p:ext>
            </p:extLst>
          </p:nvPr>
        </p:nvGraphicFramePr>
        <p:xfrm>
          <a:off x="395536" y="260648"/>
          <a:ext cx="7571184" cy="6396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3728"/>
                <a:gridCol w="3596952"/>
                <a:gridCol w="1450504"/>
              </a:tblGrid>
              <a:tr h="2160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Отрывок из мультфильма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Сюжет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Связь с реальным миром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Три богатыря. Ход конем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solidFill>
                            <a:srgbClr val="0563C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2"/>
                        </a:rPr>
                        <a:t>https://</a:t>
                      </a:r>
                      <a:r>
                        <a:rPr lang="ru-RU" sz="1200" u="sng" dirty="0" smtClean="0">
                          <a:solidFill>
                            <a:srgbClr val="0563C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2"/>
                        </a:rPr>
                        <a:t>www.youtube.com/watch?v=N8KoeQCZQZM</a:t>
                      </a:r>
                      <a:endParaRPr lang="ru-RU" sz="1200" u="sng" dirty="0" smtClean="0">
                        <a:solidFill>
                          <a:srgbClr val="0563C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азартные игры не доводят до добра, и главный герой Князь Киевский лишается собственного княжества.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– Ваша ставка? – спросило дерево.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– У меня только два полцарства! – ответил Князь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– В честь юбилея мы снижаем ставку на одно полцарства!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Князь делает ставку на Киев.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– В какой шкатулке желудь? К сожалению, вы проиграли! Мы закрываемся!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Князь проигрывает Киев. Даже богатыри не желают возвращать Владимиру земли: ведь Дуб выиграл их в честной игре. И только мудрый Тихон открывает окружающим глаза на проделки коварного дерева. Тогда богатыри объединяются и совместными усилиями изгоняют из царских палат захватчика.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Вот таким образом и устроены азартные игры в реальности – главное дать почувствовать жертве вкус победы, чтобы она рискнула всем.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Мультфильм «Вершки и корешки»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solidFill>
                            <a:srgbClr val="0563C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3"/>
                        </a:rPr>
                        <a:t>https://www.youtube.com/watch?v=Vs6gy9o9gNI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2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– Мужик, давай репу делить, подавай мою долю.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– Ладно,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медведюшка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давай делить: тебе вершки — мне корешки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r>
                        <a:rPr lang="ru-RU" sz="11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Наивный Мишка дважды вступал в деловые отношения с мужиком и оба раза был внакладе. Сметливый мужик ввел его в заблуждение, в итоге медведь получил не то, за чем пришел. Если говорить современным языком, он стал жертвой </a:t>
                      </a:r>
                      <a:r>
                        <a:rPr lang="ru-RU" sz="11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мисселинга</a:t>
                      </a:r>
                      <a:r>
                        <a:rPr lang="ru-RU" sz="11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— ситуации, когда недобросовестные менеджеры пытаются вам продать не тот товар или услугу, за которыми вы обратились.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 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заключения сделки важно получить исчерпывающую информацию, не стесняться задавать уточняющие вопросы, внимательно читать договор.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7" name="Рисунок 6" descr="https://www.ridus.ru/images/2014/12/29/260709/hd_149768a9e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028" y="1412776"/>
            <a:ext cx="2385780" cy="1584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avatars.mds.yandex.net/get-turbo/3513239/rthebc4925588a23a8baba1e0e54bbcd16d/max_g480_c12_r4x3_pd1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611782"/>
            <a:ext cx="2376264" cy="17106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2083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201</TotalTime>
  <Words>1015</Words>
  <Application>Microsoft Office PowerPoint</Application>
  <PresentationFormat>Экран (4:3)</PresentationFormat>
  <Paragraphs>115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Cambria</vt:lpstr>
      <vt:lpstr>Times New Roman</vt:lpstr>
      <vt:lpstr>Соседство</vt:lpstr>
      <vt:lpstr>Охота на мошенников.</vt:lpstr>
      <vt:lpstr>Презентация PowerPoint</vt:lpstr>
      <vt:lpstr>Цель занятия: сформировать у обучающихся умения распознавать финансовое мошенничество и находить способы грамотного поведения для их предотвращения.</vt:lpstr>
      <vt:lpstr>Презентация PowerPoint</vt:lpstr>
      <vt:lpstr>Ход игры</vt:lpstr>
      <vt:lpstr>Подготовка к игре </vt:lpstr>
      <vt:lpstr>Названия конкурсов: </vt:lpstr>
      <vt:lpstr>Презентация PowerPoint</vt:lpstr>
      <vt:lpstr>Презентация PowerPoint</vt:lpstr>
      <vt:lpstr>. «Мобильные мошенники»</vt:lpstr>
      <vt:lpstr>«Сказочные мошенники»</vt:lpstr>
      <vt:lpstr>Али-баба и 40 разбойников» арабская сказка </vt:lpstr>
      <vt:lpstr>Репка</vt:lpstr>
      <vt:lpstr>Суп из топора</vt:lpstr>
      <vt:lpstr>«Виртуальные мошенники» </vt:lpstr>
      <vt:lpstr>Виртуальные мошенники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Охота на мошенников.</dc:title>
  <dc:creator>Admin</dc:creator>
  <cp:lastModifiedBy>Admin</cp:lastModifiedBy>
  <cp:revision>13</cp:revision>
  <dcterms:created xsi:type="dcterms:W3CDTF">2021-10-13T03:47:35Z</dcterms:created>
  <dcterms:modified xsi:type="dcterms:W3CDTF">2021-11-30T04:44:53Z</dcterms:modified>
</cp:coreProperties>
</file>